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0"/>
  </p:notesMasterIdLst>
  <p:sldIdLst>
    <p:sldId id="256" r:id="rId2"/>
    <p:sldId id="257" r:id="rId3"/>
    <p:sldId id="351" r:id="rId4"/>
    <p:sldId id="258" r:id="rId5"/>
    <p:sldId id="259" r:id="rId6"/>
    <p:sldId id="260" r:id="rId7"/>
    <p:sldId id="261" r:id="rId8"/>
    <p:sldId id="266" r:id="rId9"/>
    <p:sldId id="296" r:id="rId10"/>
    <p:sldId id="295" r:id="rId11"/>
    <p:sldId id="267" r:id="rId12"/>
    <p:sldId id="262" r:id="rId13"/>
    <p:sldId id="263" r:id="rId14"/>
    <p:sldId id="264" r:id="rId15"/>
    <p:sldId id="265" r:id="rId16"/>
    <p:sldId id="268" r:id="rId17"/>
    <p:sldId id="269" r:id="rId18"/>
    <p:sldId id="297" r:id="rId19"/>
    <p:sldId id="270" r:id="rId20"/>
    <p:sldId id="292" r:id="rId21"/>
    <p:sldId id="271" r:id="rId22"/>
    <p:sldId id="272" r:id="rId23"/>
    <p:sldId id="274" r:id="rId24"/>
    <p:sldId id="293" r:id="rId25"/>
    <p:sldId id="273" r:id="rId26"/>
    <p:sldId id="276" r:id="rId27"/>
    <p:sldId id="278" r:id="rId28"/>
    <p:sldId id="279" r:id="rId29"/>
    <p:sldId id="282" r:id="rId30"/>
    <p:sldId id="283" r:id="rId31"/>
    <p:sldId id="284" r:id="rId32"/>
    <p:sldId id="285" r:id="rId33"/>
    <p:sldId id="294" r:id="rId34"/>
    <p:sldId id="286" r:id="rId35"/>
    <p:sldId id="287" r:id="rId36"/>
    <p:sldId id="288" r:id="rId37"/>
    <p:sldId id="289" r:id="rId38"/>
    <p:sldId id="290" r:id="rId39"/>
    <p:sldId id="291" r:id="rId40"/>
    <p:sldId id="299" r:id="rId41"/>
    <p:sldId id="298" r:id="rId42"/>
    <p:sldId id="300" r:id="rId43"/>
    <p:sldId id="302" r:id="rId44"/>
    <p:sldId id="303" r:id="rId45"/>
    <p:sldId id="304" r:id="rId46"/>
    <p:sldId id="306" r:id="rId47"/>
    <p:sldId id="305" r:id="rId48"/>
    <p:sldId id="301" r:id="rId49"/>
    <p:sldId id="307" r:id="rId50"/>
    <p:sldId id="308" r:id="rId51"/>
    <p:sldId id="309" r:id="rId52"/>
    <p:sldId id="310" r:id="rId53"/>
    <p:sldId id="311" r:id="rId54"/>
    <p:sldId id="315" r:id="rId55"/>
    <p:sldId id="316" r:id="rId56"/>
    <p:sldId id="319" r:id="rId57"/>
    <p:sldId id="343" r:id="rId58"/>
    <p:sldId id="344" r:id="rId59"/>
    <p:sldId id="345" r:id="rId60"/>
    <p:sldId id="346" r:id="rId61"/>
    <p:sldId id="347" r:id="rId62"/>
    <p:sldId id="348" r:id="rId63"/>
    <p:sldId id="349" r:id="rId64"/>
    <p:sldId id="322" r:id="rId65"/>
    <p:sldId id="350" r:id="rId66"/>
    <p:sldId id="312" r:id="rId67"/>
    <p:sldId id="314" r:id="rId68"/>
    <p:sldId id="318" r:id="rId69"/>
    <p:sldId id="331" r:id="rId70"/>
    <p:sldId id="336" r:id="rId71"/>
    <p:sldId id="334" r:id="rId72"/>
    <p:sldId id="338" r:id="rId73"/>
    <p:sldId id="339" r:id="rId74"/>
    <p:sldId id="340" r:id="rId75"/>
    <p:sldId id="333" r:id="rId76"/>
    <p:sldId id="342" r:id="rId77"/>
    <p:sldId id="341" r:id="rId78"/>
    <p:sldId id="352" r:id="rId7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FF00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p:scale>
          <a:sx n="70" d="100"/>
          <a:sy n="70" d="100"/>
        </p:scale>
        <p:origin x="-11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9DF9D-3874-419C-B030-18E689EC713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CF770FA-5B0E-4B06-BC03-7DAC4516E06B}">
      <dgm:prSet phldrT="[Texte]"/>
      <dgm:spPr/>
      <dgm:t>
        <a:bodyPr/>
        <a:lstStyle/>
        <a:p>
          <a:r>
            <a:rPr lang="fr-FR" b="1" i="1" dirty="0" smtClean="0">
              <a:solidFill>
                <a:schemeClr val="tx1">
                  <a:lumMod val="95000"/>
                  <a:lumOff val="5000"/>
                </a:schemeClr>
              </a:solidFill>
            </a:rPr>
            <a:t>1- M.1ères: </a:t>
          </a:r>
          <a:endParaRPr lang="fr-FR" dirty="0"/>
        </a:p>
      </dgm:t>
    </dgm:pt>
    <dgm:pt modelId="{39C9B39B-9C0D-4676-819E-50092CBCF7E1}" type="parTrans" cxnId="{9B538A4A-27CE-473D-B209-05BCEDD51635}">
      <dgm:prSet/>
      <dgm:spPr/>
      <dgm:t>
        <a:bodyPr/>
        <a:lstStyle/>
        <a:p>
          <a:endParaRPr lang="fr-FR"/>
        </a:p>
      </dgm:t>
    </dgm:pt>
    <dgm:pt modelId="{B085192E-F574-4A5F-9C42-97415FDB8A6F}" type="sibTrans" cxnId="{9B538A4A-27CE-473D-B209-05BCEDD51635}">
      <dgm:prSet/>
      <dgm:spPr/>
      <dgm:t>
        <a:bodyPr/>
        <a:lstStyle/>
        <a:p>
          <a:endParaRPr lang="fr-FR"/>
        </a:p>
      </dgm:t>
    </dgm:pt>
    <dgm:pt modelId="{CD56C8CE-9784-45C9-9803-42CD7FC34545}">
      <dgm:prSet phldrT="[Texte]"/>
      <dgm:spPr/>
      <dgm:t>
        <a:bodyPr/>
        <a:lstStyle/>
        <a:p>
          <a:r>
            <a:rPr lang="fr-FR" b="1" i="1" dirty="0" smtClean="0"/>
            <a:t>PA, véhicule, récipient, articles de conditionnement, </a:t>
          </a:r>
          <a:endParaRPr lang="fr-FR" dirty="0"/>
        </a:p>
      </dgm:t>
    </dgm:pt>
    <dgm:pt modelId="{F45A51F3-A7E9-481E-8223-31855A39C115}" type="parTrans" cxnId="{3B18AB06-A88A-423A-B343-1FB2600FED9E}">
      <dgm:prSet/>
      <dgm:spPr/>
      <dgm:t>
        <a:bodyPr/>
        <a:lstStyle/>
        <a:p>
          <a:endParaRPr lang="fr-FR"/>
        </a:p>
      </dgm:t>
    </dgm:pt>
    <dgm:pt modelId="{1329963B-BAFB-4CAE-89F5-6CEBB92C7F88}" type="sibTrans" cxnId="{3B18AB06-A88A-423A-B343-1FB2600FED9E}">
      <dgm:prSet/>
      <dgm:spPr/>
      <dgm:t>
        <a:bodyPr/>
        <a:lstStyle/>
        <a:p>
          <a:endParaRPr lang="fr-FR"/>
        </a:p>
      </dgm:t>
    </dgm:pt>
    <dgm:pt modelId="{5BD8BD3C-9ABC-4679-983A-28EBC34DB0FC}">
      <dgm:prSet phldrT="[Texte]"/>
      <dgm:spPr/>
      <dgm:t>
        <a:bodyPr/>
        <a:lstStyle/>
        <a:p>
          <a:r>
            <a:rPr lang="fr-FR" b="1" i="1" dirty="0" smtClean="0">
              <a:solidFill>
                <a:schemeClr val="tx1">
                  <a:lumMod val="95000"/>
                  <a:lumOff val="5000"/>
                </a:schemeClr>
              </a:solidFill>
            </a:rPr>
            <a:t>2-Matériel et appareillage</a:t>
          </a:r>
          <a:endParaRPr lang="fr-FR" dirty="0"/>
        </a:p>
      </dgm:t>
    </dgm:pt>
    <dgm:pt modelId="{38B40DF2-981A-462B-AAD5-D4D21E4CC286}" type="parTrans" cxnId="{3D29ACC7-31DA-4BDD-AB0E-171B5381A3D2}">
      <dgm:prSet/>
      <dgm:spPr/>
      <dgm:t>
        <a:bodyPr/>
        <a:lstStyle/>
        <a:p>
          <a:endParaRPr lang="fr-FR"/>
        </a:p>
      </dgm:t>
    </dgm:pt>
    <dgm:pt modelId="{E3B2EE04-0837-493C-BFA4-8FB23F200010}" type="sibTrans" cxnId="{3D29ACC7-31DA-4BDD-AB0E-171B5381A3D2}">
      <dgm:prSet/>
      <dgm:spPr/>
      <dgm:t>
        <a:bodyPr/>
        <a:lstStyle/>
        <a:p>
          <a:endParaRPr lang="fr-FR"/>
        </a:p>
      </dgm:t>
    </dgm:pt>
    <dgm:pt modelId="{FE9CB14A-F0C6-4BF2-9835-4C649A0D21BE}">
      <dgm:prSet phldrT="[Texte]"/>
      <dgm:spPr/>
      <dgm:t>
        <a:bodyPr/>
        <a:lstStyle/>
        <a:p>
          <a:r>
            <a:rPr lang="fr-FR" b="1" i="1" dirty="0" smtClean="0"/>
            <a:t>Nettoyé et stérilisé</a:t>
          </a:r>
          <a:endParaRPr lang="fr-FR" dirty="0"/>
        </a:p>
      </dgm:t>
    </dgm:pt>
    <dgm:pt modelId="{CFB6AFE5-6CCF-4433-948A-9CBBB15AB972}" type="parTrans" cxnId="{1B58B9AC-BDFB-49C8-BE4E-F9C09ABA7F04}">
      <dgm:prSet/>
      <dgm:spPr/>
      <dgm:t>
        <a:bodyPr/>
        <a:lstStyle/>
        <a:p>
          <a:endParaRPr lang="fr-FR"/>
        </a:p>
      </dgm:t>
    </dgm:pt>
    <dgm:pt modelId="{58BCC1F7-CE7B-474F-A368-0354A96B7645}" type="sibTrans" cxnId="{1B58B9AC-BDFB-49C8-BE4E-F9C09ABA7F04}">
      <dgm:prSet/>
      <dgm:spPr/>
      <dgm:t>
        <a:bodyPr/>
        <a:lstStyle/>
        <a:p>
          <a:endParaRPr lang="fr-FR"/>
        </a:p>
      </dgm:t>
    </dgm:pt>
    <dgm:pt modelId="{F56EA0DA-88A7-4423-A85F-4B357F301F72}">
      <dgm:prSet phldrT="[Texte]"/>
      <dgm:spPr/>
      <dgm:t>
        <a:bodyPr/>
        <a:lstStyle/>
        <a:p>
          <a:r>
            <a:rPr lang="fr-FR" b="1" i="1" dirty="0" smtClean="0">
              <a:solidFill>
                <a:schemeClr val="tx1">
                  <a:lumMod val="95000"/>
                  <a:lumOff val="5000"/>
                </a:schemeClr>
              </a:solidFill>
            </a:rPr>
            <a:t>3-Personnel</a:t>
          </a:r>
          <a:endParaRPr lang="fr-FR" dirty="0"/>
        </a:p>
      </dgm:t>
    </dgm:pt>
    <dgm:pt modelId="{43DE5777-EEF0-4045-9CAB-4C740564F263}" type="parTrans" cxnId="{E088FCF4-FFDB-49BC-A97A-7DC46DAAC107}">
      <dgm:prSet/>
      <dgm:spPr/>
      <dgm:t>
        <a:bodyPr/>
        <a:lstStyle/>
        <a:p>
          <a:endParaRPr lang="fr-FR"/>
        </a:p>
      </dgm:t>
    </dgm:pt>
    <dgm:pt modelId="{24AF5062-709C-478C-8346-6036F88CCA0F}" type="sibTrans" cxnId="{E088FCF4-FFDB-49BC-A97A-7DC46DAAC107}">
      <dgm:prSet/>
      <dgm:spPr/>
      <dgm:t>
        <a:bodyPr/>
        <a:lstStyle/>
        <a:p>
          <a:endParaRPr lang="fr-FR"/>
        </a:p>
      </dgm:t>
    </dgm:pt>
    <dgm:pt modelId="{44F8FB2A-DBC0-4E8F-967B-1F50FFD30BC0}">
      <dgm:prSet phldrT="[Texte]"/>
      <dgm:spPr/>
      <dgm:t>
        <a:bodyPr/>
        <a:lstStyle/>
        <a:p>
          <a:r>
            <a:rPr lang="fr-FR" b="1" i="1" dirty="0" smtClean="0"/>
            <a:t>qualifié, Nbre limité</a:t>
          </a:r>
          <a:endParaRPr lang="fr-FR" dirty="0"/>
        </a:p>
      </dgm:t>
    </dgm:pt>
    <dgm:pt modelId="{4450231A-33B0-4AB3-9DB2-B72429FC1E1B}" type="parTrans" cxnId="{FEE3EE13-5606-4C28-AB04-2748193FF880}">
      <dgm:prSet/>
      <dgm:spPr/>
      <dgm:t>
        <a:bodyPr/>
        <a:lstStyle/>
        <a:p>
          <a:endParaRPr lang="fr-FR"/>
        </a:p>
      </dgm:t>
    </dgm:pt>
    <dgm:pt modelId="{FB5E0AC5-E7AD-41AE-AA71-03B3213216A5}" type="sibTrans" cxnId="{FEE3EE13-5606-4C28-AB04-2748193FF880}">
      <dgm:prSet/>
      <dgm:spPr/>
      <dgm:t>
        <a:bodyPr/>
        <a:lstStyle/>
        <a:p>
          <a:endParaRPr lang="fr-FR"/>
        </a:p>
      </dgm:t>
    </dgm:pt>
    <dgm:pt modelId="{A7E68169-46AA-40E4-976B-7A14A088EA49}">
      <dgm:prSet/>
      <dgm:spPr/>
      <dgm:t>
        <a:bodyPr/>
        <a:lstStyle/>
        <a:p>
          <a:r>
            <a:rPr lang="fr-FR" b="1" i="1" dirty="0" smtClean="0"/>
            <a:t>Stériles, apyrogènes</a:t>
          </a:r>
          <a:endParaRPr lang="fr-FR" b="1" i="1" dirty="0"/>
        </a:p>
      </dgm:t>
    </dgm:pt>
    <dgm:pt modelId="{1F55CF13-58F9-4C0E-BC99-59EB37287071}" type="parTrans" cxnId="{F5A68597-69F3-4570-9C0D-88F564DDDE70}">
      <dgm:prSet/>
      <dgm:spPr/>
      <dgm:t>
        <a:bodyPr/>
        <a:lstStyle/>
        <a:p>
          <a:endParaRPr lang="fr-FR"/>
        </a:p>
      </dgm:t>
    </dgm:pt>
    <dgm:pt modelId="{2B987E31-76FA-46F0-8709-458C1713BD61}" type="sibTrans" cxnId="{F5A68597-69F3-4570-9C0D-88F564DDDE70}">
      <dgm:prSet/>
      <dgm:spPr/>
      <dgm:t>
        <a:bodyPr/>
        <a:lstStyle/>
        <a:p>
          <a:endParaRPr lang="fr-FR"/>
        </a:p>
      </dgm:t>
    </dgm:pt>
    <dgm:pt modelId="{6623559C-BFDF-4197-BFAF-1BFC3EF568F2}">
      <dgm:prSet/>
      <dgm:spPr/>
      <dgm:t>
        <a:bodyPr/>
        <a:lstStyle/>
        <a:p>
          <a:r>
            <a:rPr lang="fr-FR" b="1" i="1" dirty="0" smtClean="0"/>
            <a:t>Qualifié </a:t>
          </a:r>
          <a:endParaRPr lang="fr-FR" b="1" i="1" dirty="0"/>
        </a:p>
      </dgm:t>
    </dgm:pt>
    <dgm:pt modelId="{B60C44F7-816E-40D1-8F51-5DF28072C30E}" type="parTrans" cxnId="{F8AADFD9-59BB-4089-9159-E0F236B3CB90}">
      <dgm:prSet/>
      <dgm:spPr/>
      <dgm:t>
        <a:bodyPr/>
        <a:lstStyle/>
        <a:p>
          <a:endParaRPr lang="fr-FR"/>
        </a:p>
      </dgm:t>
    </dgm:pt>
    <dgm:pt modelId="{194C9FF8-27F5-41B6-B54A-0D983E83AC2F}" type="sibTrans" cxnId="{F8AADFD9-59BB-4089-9159-E0F236B3CB90}">
      <dgm:prSet/>
      <dgm:spPr/>
      <dgm:t>
        <a:bodyPr/>
        <a:lstStyle/>
        <a:p>
          <a:endParaRPr lang="fr-FR"/>
        </a:p>
      </dgm:t>
    </dgm:pt>
    <dgm:pt modelId="{F2C7DF16-87F4-449E-B2E8-1C5F71F2AD46}">
      <dgm:prSet/>
      <dgm:spPr/>
      <dgm:t>
        <a:bodyPr/>
        <a:lstStyle/>
        <a:p>
          <a:r>
            <a:rPr lang="fr-FR" b="1" i="1" dirty="0" smtClean="0"/>
            <a:t>entrée et sortie (sas)</a:t>
          </a:r>
          <a:endParaRPr lang="fr-FR" b="1" i="1" dirty="0"/>
        </a:p>
      </dgm:t>
    </dgm:pt>
    <dgm:pt modelId="{48BC564D-3C94-4BEB-B22C-ED8701288C63}" type="parTrans" cxnId="{91E0A42A-097A-4ACE-AAAC-E01D216D189C}">
      <dgm:prSet/>
      <dgm:spPr/>
      <dgm:t>
        <a:bodyPr/>
        <a:lstStyle/>
        <a:p>
          <a:endParaRPr lang="fr-FR"/>
        </a:p>
      </dgm:t>
    </dgm:pt>
    <dgm:pt modelId="{A3B99D27-B54B-40FE-96AD-BE184AF60EA3}" type="sibTrans" cxnId="{91E0A42A-097A-4ACE-AAAC-E01D216D189C}">
      <dgm:prSet/>
      <dgm:spPr/>
      <dgm:t>
        <a:bodyPr/>
        <a:lstStyle/>
        <a:p>
          <a:endParaRPr lang="fr-FR"/>
        </a:p>
      </dgm:t>
    </dgm:pt>
    <dgm:pt modelId="{27706070-5F82-4486-84A9-9988EBA949E1}">
      <dgm:prSet/>
      <dgm:spPr/>
      <dgm:t>
        <a:bodyPr/>
        <a:lstStyle/>
        <a:p>
          <a:r>
            <a:rPr lang="fr-FR" b="1" i="1" dirty="0" smtClean="0"/>
            <a:t>port de vêtements stériles</a:t>
          </a:r>
          <a:endParaRPr lang="fr-FR" b="1" i="1" dirty="0"/>
        </a:p>
      </dgm:t>
    </dgm:pt>
    <dgm:pt modelId="{40177690-3678-4895-A9C5-E7F7A42FA690}" type="parTrans" cxnId="{B868C4F5-76B2-431A-A326-DCD268F51320}">
      <dgm:prSet/>
      <dgm:spPr/>
      <dgm:t>
        <a:bodyPr/>
        <a:lstStyle/>
        <a:p>
          <a:endParaRPr lang="fr-FR"/>
        </a:p>
      </dgm:t>
    </dgm:pt>
    <dgm:pt modelId="{8A40B48C-D738-409E-AB72-90A73C25BBE9}" type="sibTrans" cxnId="{B868C4F5-76B2-431A-A326-DCD268F51320}">
      <dgm:prSet/>
      <dgm:spPr/>
      <dgm:t>
        <a:bodyPr/>
        <a:lstStyle/>
        <a:p>
          <a:endParaRPr lang="fr-FR"/>
        </a:p>
      </dgm:t>
    </dgm:pt>
    <dgm:pt modelId="{A21F500C-65EB-4512-910C-7BB99935FE53}" type="pres">
      <dgm:prSet presAssocID="{F999DF9D-3874-419C-B030-18E689EC713B}" presName="Name0" presStyleCnt="0">
        <dgm:presLayoutVars>
          <dgm:dir/>
          <dgm:animLvl val="lvl"/>
          <dgm:resizeHandles val="exact"/>
        </dgm:presLayoutVars>
      </dgm:prSet>
      <dgm:spPr/>
      <dgm:t>
        <a:bodyPr/>
        <a:lstStyle/>
        <a:p>
          <a:endParaRPr lang="fr-FR"/>
        </a:p>
      </dgm:t>
    </dgm:pt>
    <dgm:pt modelId="{309ADF9F-142C-446D-8017-AF67115AE864}" type="pres">
      <dgm:prSet presAssocID="{4CF770FA-5B0E-4B06-BC03-7DAC4516E06B}" presName="linNode" presStyleCnt="0"/>
      <dgm:spPr/>
    </dgm:pt>
    <dgm:pt modelId="{256A2013-B812-41B1-925E-0A9F8B13F525}" type="pres">
      <dgm:prSet presAssocID="{4CF770FA-5B0E-4B06-BC03-7DAC4516E06B}" presName="parentText" presStyleLbl="node1" presStyleIdx="0" presStyleCnt="3">
        <dgm:presLayoutVars>
          <dgm:chMax val="1"/>
          <dgm:bulletEnabled val="1"/>
        </dgm:presLayoutVars>
      </dgm:prSet>
      <dgm:spPr/>
      <dgm:t>
        <a:bodyPr/>
        <a:lstStyle/>
        <a:p>
          <a:endParaRPr lang="fr-FR"/>
        </a:p>
      </dgm:t>
    </dgm:pt>
    <dgm:pt modelId="{75AE3F2D-845E-4D6C-8FD5-D92EF9B403D8}" type="pres">
      <dgm:prSet presAssocID="{4CF770FA-5B0E-4B06-BC03-7DAC4516E06B}" presName="descendantText" presStyleLbl="alignAccFollowNode1" presStyleIdx="0" presStyleCnt="3">
        <dgm:presLayoutVars>
          <dgm:bulletEnabled val="1"/>
        </dgm:presLayoutVars>
      </dgm:prSet>
      <dgm:spPr/>
      <dgm:t>
        <a:bodyPr/>
        <a:lstStyle/>
        <a:p>
          <a:endParaRPr lang="fr-FR"/>
        </a:p>
      </dgm:t>
    </dgm:pt>
    <dgm:pt modelId="{72368E96-096B-4FD8-BE95-DB39726220F4}" type="pres">
      <dgm:prSet presAssocID="{B085192E-F574-4A5F-9C42-97415FDB8A6F}" presName="sp" presStyleCnt="0"/>
      <dgm:spPr/>
    </dgm:pt>
    <dgm:pt modelId="{6FBAFA49-CC10-4F7A-A8CA-79B283607CBC}" type="pres">
      <dgm:prSet presAssocID="{5BD8BD3C-9ABC-4679-983A-28EBC34DB0FC}" presName="linNode" presStyleCnt="0"/>
      <dgm:spPr/>
    </dgm:pt>
    <dgm:pt modelId="{5251B42C-BF9C-45C7-A36E-9475B49D53A5}" type="pres">
      <dgm:prSet presAssocID="{5BD8BD3C-9ABC-4679-983A-28EBC34DB0FC}" presName="parentText" presStyleLbl="node1" presStyleIdx="1" presStyleCnt="3">
        <dgm:presLayoutVars>
          <dgm:chMax val="1"/>
          <dgm:bulletEnabled val="1"/>
        </dgm:presLayoutVars>
      </dgm:prSet>
      <dgm:spPr/>
      <dgm:t>
        <a:bodyPr/>
        <a:lstStyle/>
        <a:p>
          <a:endParaRPr lang="fr-FR"/>
        </a:p>
      </dgm:t>
    </dgm:pt>
    <dgm:pt modelId="{38A9050E-2F6E-49BC-8BAA-A6BA74F6EE59}" type="pres">
      <dgm:prSet presAssocID="{5BD8BD3C-9ABC-4679-983A-28EBC34DB0FC}" presName="descendantText" presStyleLbl="alignAccFollowNode1" presStyleIdx="1" presStyleCnt="3">
        <dgm:presLayoutVars>
          <dgm:bulletEnabled val="1"/>
        </dgm:presLayoutVars>
      </dgm:prSet>
      <dgm:spPr/>
      <dgm:t>
        <a:bodyPr/>
        <a:lstStyle/>
        <a:p>
          <a:endParaRPr lang="fr-FR"/>
        </a:p>
      </dgm:t>
    </dgm:pt>
    <dgm:pt modelId="{49EED990-5FC4-4FAB-9684-FDAC7C21E63F}" type="pres">
      <dgm:prSet presAssocID="{E3B2EE04-0837-493C-BFA4-8FB23F200010}" presName="sp" presStyleCnt="0"/>
      <dgm:spPr/>
    </dgm:pt>
    <dgm:pt modelId="{B8FD3D8A-FD01-4210-B601-5D09833E6E0D}" type="pres">
      <dgm:prSet presAssocID="{F56EA0DA-88A7-4423-A85F-4B357F301F72}" presName="linNode" presStyleCnt="0"/>
      <dgm:spPr/>
    </dgm:pt>
    <dgm:pt modelId="{EBE8CAA9-D9B4-4069-A9FC-115A0FD85CC4}" type="pres">
      <dgm:prSet presAssocID="{F56EA0DA-88A7-4423-A85F-4B357F301F72}" presName="parentText" presStyleLbl="node1" presStyleIdx="2" presStyleCnt="3" custScaleY="85031">
        <dgm:presLayoutVars>
          <dgm:chMax val="1"/>
          <dgm:bulletEnabled val="1"/>
        </dgm:presLayoutVars>
      </dgm:prSet>
      <dgm:spPr/>
      <dgm:t>
        <a:bodyPr/>
        <a:lstStyle/>
        <a:p>
          <a:endParaRPr lang="fr-FR"/>
        </a:p>
      </dgm:t>
    </dgm:pt>
    <dgm:pt modelId="{48A52014-1044-46EE-BA97-537DDA7E6C09}" type="pres">
      <dgm:prSet presAssocID="{F56EA0DA-88A7-4423-A85F-4B357F301F72}" presName="descendantText" presStyleLbl="alignAccFollowNode1" presStyleIdx="2" presStyleCnt="3">
        <dgm:presLayoutVars>
          <dgm:bulletEnabled val="1"/>
        </dgm:presLayoutVars>
      </dgm:prSet>
      <dgm:spPr/>
      <dgm:t>
        <a:bodyPr/>
        <a:lstStyle/>
        <a:p>
          <a:endParaRPr lang="fr-FR"/>
        </a:p>
      </dgm:t>
    </dgm:pt>
  </dgm:ptLst>
  <dgm:cxnLst>
    <dgm:cxn modelId="{9B0B82F7-F8B1-4E52-95EF-594B4EF4EB9C}" type="presOf" srcId="{CD56C8CE-9784-45C9-9803-42CD7FC34545}" destId="{75AE3F2D-845E-4D6C-8FD5-D92EF9B403D8}" srcOrd="0" destOrd="0" presId="urn:microsoft.com/office/officeart/2005/8/layout/vList5"/>
    <dgm:cxn modelId="{F8AADFD9-59BB-4089-9159-E0F236B3CB90}" srcId="{5BD8BD3C-9ABC-4679-983A-28EBC34DB0FC}" destId="{6623559C-BFDF-4197-BFAF-1BFC3EF568F2}" srcOrd="1" destOrd="0" parTransId="{B60C44F7-816E-40D1-8F51-5DF28072C30E}" sibTransId="{194C9FF8-27F5-41B6-B54A-0D983E83AC2F}"/>
    <dgm:cxn modelId="{C9B8DD52-85A3-4BF1-8081-32D68AA6E120}" type="presOf" srcId="{6623559C-BFDF-4197-BFAF-1BFC3EF568F2}" destId="{38A9050E-2F6E-49BC-8BAA-A6BA74F6EE59}" srcOrd="0" destOrd="1" presId="urn:microsoft.com/office/officeart/2005/8/layout/vList5"/>
    <dgm:cxn modelId="{B868C4F5-76B2-431A-A326-DCD268F51320}" srcId="{F56EA0DA-88A7-4423-A85F-4B357F301F72}" destId="{27706070-5F82-4486-84A9-9988EBA949E1}" srcOrd="2" destOrd="0" parTransId="{40177690-3678-4895-A9C5-E7F7A42FA690}" sibTransId="{8A40B48C-D738-409E-AB72-90A73C25BBE9}"/>
    <dgm:cxn modelId="{01274645-8167-4D79-8D7C-F078726AEFCE}" type="presOf" srcId="{F999DF9D-3874-419C-B030-18E689EC713B}" destId="{A21F500C-65EB-4512-910C-7BB99935FE53}" srcOrd="0" destOrd="0" presId="urn:microsoft.com/office/officeart/2005/8/layout/vList5"/>
    <dgm:cxn modelId="{FEE3EE13-5606-4C28-AB04-2748193FF880}" srcId="{F56EA0DA-88A7-4423-A85F-4B357F301F72}" destId="{44F8FB2A-DBC0-4E8F-967B-1F50FFD30BC0}" srcOrd="0" destOrd="0" parTransId="{4450231A-33B0-4AB3-9DB2-B72429FC1E1B}" sibTransId="{FB5E0AC5-E7AD-41AE-AA71-03B3213216A5}"/>
    <dgm:cxn modelId="{683A7ABA-2B2D-4908-AD49-54C2F4EA4462}" type="presOf" srcId="{44F8FB2A-DBC0-4E8F-967B-1F50FFD30BC0}" destId="{48A52014-1044-46EE-BA97-537DDA7E6C09}" srcOrd="0" destOrd="0" presId="urn:microsoft.com/office/officeart/2005/8/layout/vList5"/>
    <dgm:cxn modelId="{9B538A4A-27CE-473D-B209-05BCEDD51635}" srcId="{F999DF9D-3874-419C-B030-18E689EC713B}" destId="{4CF770FA-5B0E-4B06-BC03-7DAC4516E06B}" srcOrd="0" destOrd="0" parTransId="{39C9B39B-9C0D-4676-819E-50092CBCF7E1}" sibTransId="{B085192E-F574-4A5F-9C42-97415FDB8A6F}"/>
    <dgm:cxn modelId="{55D8FFAD-2B56-4954-A98D-6C5D85A146AE}" type="presOf" srcId="{F2C7DF16-87F4-449E-B2E8-1C5F71F2AD46}" destId="{48A52014-1044-46EE-BA97-537DDA7E6C09}" srcOrd="0" destOrd="1" presId="urn:microsoft.com/office/officeart/2005/8/layout/vList5"/>
    <dgm:cxn modelId="{3B18AB06-A88A-423A-B343-1FB2600FED9E}" srcId="{4CF770FA-5B0E-4B06-BC03-7DAC4516E06B}" destId="{CD56C8CE-9784-45C9-9803-42CD7FC34545}" srcOrd="0" destOrd="0" parTransId="{F45A51F3-A7E9-481E-8223-31855A39C115}" sibTransId="{1329963B-BAFB-4CAE-89F5-6CEBB92C7F88}"/>
    <dgm:cxn modelId="{1B58B9AC-BDFB-49C8-BE4E-F9C09ABA7F04}" srcId="{5BD8BD3C-9ABC-4679-983A-28EBC34DB0FC}" destId="{FE9CB14A-F0C6-4BF2-9835-4C649A0D21BE}" srcOrd="0" destOrd="0" parTransId="{CFB6AFE5-6CCF-4433-948A-9CBBB15AB972}" sibTransId="{58BCC1F7-CE7B-474F-A368-0354A96B7645}"/>
    <dgm:cxn modelId="{78AF61FF-D3D7-4C5A-B052-6C4D0E1F414C}" type="presOf" srcId="{FE9CB14A-F0C6-4BF2-9835-4C649A0D21BE}" destId="{38A9050E-2F6E-49BC-8BAA-A6BA74F6EE59}" srcOrd="0" destOrd="0" presId="urn:microsoft.com/office/officeart/2005/8/layout/vList5"/>
    <dgm:cxn modelId="{E088FCF4-FFDB-49BC-A97A-7DC46DAAC107}" srcId="{F999DF9D-3874-419C-B030-18E689EC713B}" destId="{F56EA0DA-88A7-4423-A85F-4B357F301F72}" srcOrd="2" destOrd="0" parTransId="{43DE5777-EEF0-4045-9CAB-4C740564F263}" sibTransId="{24AF5062-709C-478C-8346-6036F88CCA0F}"/>
    <dgm:cxn modelId="{F5A68597-69F3-4570-9C0D-88F564DDDE70}" srcId="{4CF770FA-5B0E-4B06-BC03-7DAC4516E06B}" destId="{A7E68169-46AA-40E4-976B-7A14A088EA49}" srcOrd="1" destOrd="0" parTransId="{1F55CF13-58F9-4C0E-BC99-59EB37287071}" sibTransId="{2B987E31-76FA-46F0-8709-458C1713BD61}"/>
    <dgm:cxn modelId="{0E80A331-7437-41E6-BB2C-09CAE56DEB18}" type="presOf" srcId="{A7E68169-46AA-40E4-976B-7A14A088EA49}" destId="{75AE3F2D-845E-4D6C-8FD5-D92EF9B403D8}" srcOrd="0" destOrd="1" presId="urn:microsoft.com/office/officeart/2005/8/layout/vList5"/>
    <dgm:cxn modelId="{3D29ACC7-31DA-4BDD-AB0E-171B5381A3D2}" srcId="{F999DF9D-3874-419C-B030-18E689EC713B}" destId="{5BD8BD3C-9ABC-4679-983A-28EBC34DB0FC}" srcOrd="1" destOrd="0" parTransId="{38B40DF2-981A-462B-AAD5-D4D21E4CC286}" sibTransId="{E3B2EE04-0837-493C-BFA4-8FB23F200010}"/>
    <dgm:cxn modelId="{A3B79566-CAFC-4F17-9FBC-39FE50D77105}" type="presOf" srcId="{5BD8BD3C-9ABC-4679-983A-28EBC34DB0FC}" destId="{5251B42C-BF9C-45C7-A36E-9475B49D53A5}" srcOrd="0" destOrd="0" presId="urn:microsoft.com/office/officeart/2005/8/layout/vList5"/>
    <dgm:cxn modelId="{84E3CA60-52F2-48F3-BE6F-FC2B20556F86}" type="presOf" srcId="{4CF770FA-5B0E-4B06-BC03-7DAC4516E06B}" destId="{256A2013-B812-41B1-925E-0A9F8B13F525}" srcOrd="0" destOrd="0" presId="urn:microsoft.com/office/officeart/2005/8/layout/vList5"/>
    <dgm:cxn modelId="{B68E0C95-DA0C-41F8-9D2F-EB80FEBD4509}" type="presOf" srcId="{F56EA0DA-88A7-4423-A85F-4B357F301F72}" destId="{EBE8CAA9-D9B4-4069-A9FC-115A0FD85CC4}" srcOrd="0" destOrd="0" presId="urn:microsoft.com/office/officeart/2005/8/layout/vList5"/>
    <dgm:cxn modelId="{91E0A42A-097A-4ACE-AAAC-E01D216D189C}" srcId="{F56EA0DA-88A7-4423-A85F-4B357F301F72}" destId="{F2C7DF16-87F4-449E-B2E8-1C5F71F2AD46}" srcOrd="1" destOrd="0" parTransId="{48BC564D-3C94-4BEB-B22C-ED8701288C63}" sibTransId="{A3B99D27-B54B-40FE-96AD-BE184AF60EA3}"/>
    <dgm:cxn modelId="{5C5EC213-873D-4CC7-A8B0-D3AC4AB3CDEB}" type="presOf" srcId="{27706070-5F82-4486-84A9-9988EBA949E1}" destId="{48A52014-1044-46EE-BA97-537DDA7E6C09}" srcOrd="0" destOrd="2" presId="urn:microsoft.com/office/officeart/2005/8/layout/vList5"/>
    <dgm:cxn modelId="{FF2CCB40-3760-495E-A52B-01C0E37CB5B2}" type="presParOf" srcId="{A21F500C-65EB-4512-910C-7BB99935FE53}" destId="{309ADF9F-142C-446D-8017-AF67115AE864}" srcOrd="0" destOrd="0" presId="urn:microsoft.com/office/officeart/2005/8/layout/vList5"/>
    <dgm:cxn modelId="{390E528B-37DC-4B6D-BB24-B9C758376EEF}" type="presParOf" srcId="{309ADF9F-142C-446D-8017-AF67115AE864}" destId="{256A2013-B812-41B1-925E-0A9F8B13F525}" srcOrd="0" destOrd="0" presId="urn:microsoft.com/office/officeart/2005/8/layout/vList5"/>
    <dgm:cxn modelId="{AAF477D2-78DD-4815-98D5-0D553FF238BB}" type="presParOf" srcId="{309ADF9F-142C-446D-8017-AF67115AE864}" destId="{75AE3F2D-845E-4D6C-8FD5-D92EF9B403D8}" srcOrd="1" destOrd="0" presId="urn:microsoft.com/office/officeart/2005/8/layout/vList5"/>
    <dgm:cxn modelId="{34AFF2EC-2134-4FC6-82F3-9001AB16CBA0}" type="presParOf" srcId="{A21F500C-65EB-4512-910C-7BB99935FE53}" destId="{72368E96-096B-4FD8-BE95-DB39726220F4}" srcOrd="1" destOrd="0" presId="urn:microsoft.com/office/officeart/2005/8/layout/vList5"/>
    <dgm:cxn modelId="{D3A597B4-BC33-4F81-9E8F-3A7229CD333F}" type="presParOf" srcId="{A21F500C-65EB-4512-910C-7BB99935FE53}" destId="{6FBAFA49-CC10-4F7A-A8CA-79B283607CBC}" srcOrd="2" destOrd="0" presId="urn:microsoft.com/office/officeart/2005/8/layout/vList5"/>
    <dgm:cxn modelId="{339F34F0-F9CF-4E29-9810-D7FE4C4C4578}" type="presParOf" srcId="{6FBAFA49-CC10-4F7A-A8CA-79B283607CBC}" destId="{5251B42C-BF9C-45C7-A36E-9475B49D53A5}" srcOrd="0" destOrd="0" presId="urn:microsoft.com/office/officeart/2005/8/layout/vList5"/>
    <dgm:cxn modelId="{576278C1-5477-4006-80DE-D213B81BF773}" type="presParOf" srcId="{6FBAFA49-CC10-4F7A-A8CA-79B283607CBC}" destId="{38A9050E-2F6E-49BC-8BAA-A6BA74F6EE59}" srcOrd="1" destOrd="0" presId="urn:microsoft.com/office/officeart/2005/8/layout/vList5"/>
    <dgm:cxn modelId="{3504F9C1-7977-4BB3-AA68-2921638D8BD9}" type="presParOf" srcId="{A21F500C-65EB-4512-910C-7BB99935FE53}" destId="{49EED990-5FC4-4FAB-9684-FDAC7C21E63F}" srcOrd="3" destOrd="0" presId="urn:microsoft.com/office/officeart/2005/8/layout/vList5"/>
    <dgm:cxn modelId="{6228B7B3-BA12-4033-9DCC-4BBC6D68FB9D}" type="presParOf" srcId="{A21F500C-65EB-4512-910C-7BB99935FE53}" destId="{B8FD3D8A-FD01-4210-B601-5D09833E6E0D}" srcOrd="4" destOrd="0" presId="urn:microsoft.com/office/officeart/2005/8/layout/vList5"/>
    <dgm:cxn modelId="{B8BB84DA-D961-4FD1-85B3-63D9B3585978}" type="presParOf" srcId="{B8FD3D8A-FD01-4210-B601-5D09833E6E0D}" destId="{EBE8CAA9-D9B4-4069-A9FC-115A0FD85CC4}" srcOrd="0" destOrd="0" presId="urn:microsoft.com/office/officeart/2005/8/layout/vList5"/>
    <dgm:cxn modelId="{6BFAD643-7823-4030-88F9-1F882210867F}" type="presParOf" srcId="{B8FD3D8A-FD01-4210-B601-5D09833E6E0D}" destId="{48A52014-1044-46EE-BA97-537DDA7E6C09}"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AB196D38-FB80-4AC2-80E9-71250B90A0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2113C7F0-7F3B-411C-94B5-4B87CD428845}">
      <dgm:prSet phldrT="[Texte]" custT="1"/>
      <dgm:spPr>
        <a:solidFill>
          <a:schemeClr val="accent1"/>
        </a:solidFill>
      </dgm:spPr>
      <dgm:t>
        <a:bodyPr/>
        <a:lstStyle/>
        <a:p>
          <a:r>
            <a:rPr lang="fr-FR" sz="2800" b="1" i="1" dirty="0" smtClean="0">
              <a:solidFill>
                <a:schemeClr val="tx1">
                  <a:lumMod val="95000"/>
                  <a:lumOff val="5000"/>
                </a:schemeClr>
              </a:solidFill>
            </a:rPr>
            <a:t>4-méthodes</a:t>
          </a:r>
          <a:r>
            <a:rPr lang="fr-FR" sz="3600" b="1" i="1" dirty="0" smtClean="0">
              <a:solidFill>
                <a:schemeClr val="tx1">
                  <a:lumMod val="95000"/>
                  <a:lumOff val="5000"/>
                </a:schemeClr>
              </a:solidFill>
            </a:rPr>
            <a:t> </a:t>
          </a:r>
          <a:endParaRPr lang="fr-FR" sz="3600" b="1" i="1" dirty="0">
            <a:solidFill>
              <a:schemeClr val="tx1">
                <a:lumMod val="95000"/>
                <a:lumOff val="5000"/>
              </a:schemeClr>
            </a:solidFill>
          </a:endParaRPr>
        </a:p>
      </dgm:t>
    </dgm:pt>
    <dgm:pt modelId="{0DA5A645-CEC2-4DCE-9450-392DACB89B6B}" type="parTrans" cxnId="{846749FD-DF2A-44F1-83D6-41D7D2033F9B}">
      <dgm:prSet/>
      <dgm:spPr/>
      <dgm:t>
        <a:bodyPr/>
        <a:lstStyle/>
        <a:p>
          <a:endParaRPr lang="fr-FR"/>
        </a:p>
      </dgm:t>
    </dgm:pt>
    <dgm:pt modelId="{097B1E36-7557-44D1-B2B5-9C7782D346FC}" type="sibTrans" cxnId="{846749FD-DF2A-44F1-83D6-41D7D2033F9B}">
      <dgm:prSet/>
      <dgm:spPr/>
      <dgm:t>
        <a:bodyPr/>
        <a:lstStyle/>
        <a:p>
          <a:endParaRPr lang="fr-FR"/>
        </a:p>
      </dgm:t>
    </dgm:pt>
    <dgm:pt modelId="{07BAE235-F7E6-49A3-B58F-FCA546F026D8}">
      <dgm:prSet phldrT="[Texte]" custT="1"/>
      <dgm:spPr/>
      <dgm:t>
        <a:bodyPr/>
        <a:lstStyle/>
        <a:p>
          <a:r>
            <a:rPr lang="fr-FR" sz="2400" b="1" i="1" dirty="0" smtClean="0"/>
            <a:t>validées</a:t>
          </a:r>
          <a:endParaRPr lang="fr-FR" sz="2400" b="1" i="1" dirty="0"/>
        </a:p>
      </dgm:t>
    </dgm:pt>
    <dgm:pt modelId="{15721661-A796-4860-8AE7-A1D4C20B7828}" type="parTrans" cxnId="{47275B37-67D7-4BF9-B250-5E91E6C8912A}">
      <dgm:prSet/>
      <dgm:spPr/>
      <dgm:t>
        <a:bodyPr/>
        <a:lstStyle/>
        <a:p>
          <a:endParaRPr lang="fr-FR"/>
        </a:p>
      </dgm:t>
    </dgm:pt>
    <dgm:pt modelId="{04F089A0-C50B-4AB7-AF6E-2A06322A828A}" type="sibTrans" cxnId="{47275B37-67D7-4BF9-B250-5E91E6C8912A}">
      <dgm:prSet/>
      <dgm:spPr/>
      <dgm:t>
        <a:bodyPr/>
        <a:lstStyle/>
        <a:p>
          <a:endParaRPr lang="fr-FR"/>
        </a:p>
      </dgm:t>
    </dgm:pt>
    <dgm:pt modelId="{77B670F5-FA6A-45A3-B66F-06129AD7BF68}">
      <dgm:prSet phldrT="[Texte]" custT="1"/>
      <dgm:spPr>
        <a:solidFill>
          <a:schemeClr val="accent1"/>
        </a:solidFill>
      </dgm:spPr>
      <dgm:t>
        <a:bodyPr/>
        <a:lstStyle/>
        <a:p>
          <a:r>
            <a:rPr lang="fr-FR" sz="3200" b="1" i="1" dirty="0" smtClean="0">
              <a:solidFill>
                <a:schemeClr val="tx1">
                  <a:lumMod val="95000"/>
                  <a:lumOff val="5000"/>
                </a:schemeClr>
              </a:solidFill>
            </a:rPr>
            <a:t>5- locaux</a:t>
          </a:r>
          <a:endParaRPr lang="fr-FR" sz="3200" i="1" dirty="0">
            <a:solidFill>
              <a:schemeClr val="tx1">
                <a:lumMod val="95000"/>
                <a:lumOff val="5000"/>
              </a:schemeClr>
            </a:solidFill>
          </a:endParaRPr>
        </a:p>
      </dgm:t>
    </dgm:pt>
    <dgm:pt modelId="{8CC6E2D4-A8A9-4FA2-BDE3-4E4FD5D1D18B}" type="parTrans" cxnId="{E0AB32A8-7EB2-4C5B-9C36-B1DFC7F96983}">
      <dgm:prSet/>
      <dgm:spPr/>
      <dgm:t>
        <a:bodyPr/>
        <a:lstStyle/>
        <a:p>
          <a:endParaRPr lang="fr-FR"/>
        </a:p>
      </dgm:t>
    </dgm:pt>
    <dgm:pt modelId="{7E5A5914-E3DB-49E8-B763-5EF0BA1704F9}" type="sibTrans" cxnId="{E0AB32A8-7EB2-4C5B-9C36-B1DFC7F96983}">
      <dgm:prSet/>
      <dgm:spPr/>
      <dgm:t>
        <a:bodyPr/>
        <a:lstStyle/>
        <a:p>
          <a:endParaRPr lang="fr-FR"/>
        </a:p>
      </dgm:t>
    </dgm:pt>
    <dgm:pt modelId="{7CE7A2E0-2D2A-4CCE-8A03-534CD41D61BD}">
      <dgm:prSet custT="1"/>
      <dgm:spPr/>
      <dgm:t>
        <a:bodyPr/>
        <a:lstStyle/>
        <a:p>
          <a:r>
            <a:rPr lang="fr-FR" sz="2000" b="1" i="1" dirty="0" smtClean="0"/>
            <a:t>Travail zones à atmosphère contrôlée (ZAC)</a:t>
          </a:r>
          <a:endParaRPr lang="fr-FR" sz="2000" b="1" i="1" dirty="0"/>
        </a:p>
      </dgm:t>
    </dgm:pt>
    <dgm:pt modelId="{3ABA344F-A259-4E34-B687-4AAAE4D066E2}" type="parTrans" cxnId="{C29B8389-BA70-4CDB-B7CC-EA6BADE203E6}">
      <dgm:prSet/>
      <dgm:spPr/>
      <dgm:t>
        <a:bodyPr/>
        <a:lstStyle/>
        <a:p>
          <a:endParaRPr lang="fr-FR"/>
        </a:p>
      </dgm:t>
    </dgm:pt>
    <dgm:pt modelId="{234E2032-C6F8-4642-BFEF-94A436FBA28B}" type="sibTrans" cxnId="{C29B8389-BA70-4CDB-B7CC-EA6BADE203E6}">
      <dgm:prSet/>
      <dgm:spPr/>
      <dgm:t>
        <a:bodyPr/>
        <a:lstStyle/>
        <a:p>
          <a:endParaRPr lang="fr-FR"/>
        </a:p>
      </dgm:t>
    </dgm:pt>
    <dgm:pt modelId="{746868C5-9858-48D1-9B38-F71F86B41F64}" type="pres">
      <dgm:prSet presAssocID="{AB196D38-FB80-4AC2-80E9-71250B90A0C3}" presName="Name0" presStyleCnt="0">
        <dgm:presLayoutVars>
          <dgm:dir/>
          <dgm:animLvl val="lvl"/>
          <dgm:resizeHandles val="exact"/>
        </dgm:presLayoutVars>
      </dgm:prSet>
      <dgm:spPr/>
      <dgm:t>
        <a:bodyPr/>
        <a:lstStyle/>
        <a:p>
          <a:endParaRPr lang="fr-FR"/>
        </a:p>
      </dgm:t>
    </dgm:pt>
    <dgm:pt modelId="{31C325B3-733E-4022-9BAE-38E11AA49EBE}" type="pres">
      <dgm:prSet presAssocID="{2113C7F0-7F3B-411C-94B5-4B87CD428845}" presName="linNode" presStyleCnt="0"/>
      <dgm:spPr/>
    </dgm:pt>
    <dgm:pt modelId="{064AA945-2504-4235-8171-B2A07AAA9153}" type="pres">
      <dgm:prSet presAssocID="{2113C7F0-7F3B-411C-94B5-4B87CD428845}" presName="parentText" presStyleLbl="node1" presStyleIdx="0" presStyleCnt="2">
        <dgm:presLayoutVars>
          <dgm:chMax val="1"/>
          <dgm:bulletEnabled val="1"/>
        </dgm:presLayoutVars>
      </dgm:prSet>
      <dgm:spPr/>
      <dgm:t>
        <a:bodyPr/>
        <a:lstStyle/>
        <a:p>
          <a:endParaRPr lang="fr-FR"/>
        </a:p>
      </dgm:t>
    </dgm:pt>
    <dgm:pt modelId="{2F7752C3-E6EF-47DA-B887-9EEB5066DEA6}" type="pres">
      <dgm:prSet presAssocID="{2113C7F0-7F3B-411C-94B5-4B87CD428845}" presName="descendantText" presStyleLbl="alignAccFollowNode1" presStyleIdx="0" presStyleCnt="2" custLinFactNeighborX="781" custLinFactNeighborY="3028">
        <dgm:presLayoutVars>
          <dgm:bulletEnabled val="1"/>
        </dgm:presLayoutVars>
      </dgm:prSet>
      <dgm:spPr/>
      <dgm:t>
        <a:bodyPr/>
        <a:lstStyle/>
        <a:p>
          <a:endParaRPr lang="fr-FR"/>
        </a:p>
      </dgm:t>
    </dgm:pt>
    <dgm:pt modelId="{2B07D783-265A-4AA5-9827-8AC1C28CC62C}" type="pres">
      <dgm:prSet presAssocID="{097B1E36-7557-44D1-B2B5-9C7782D346FC}" presName="sp" presStyleCnt="0"/>
      <dgm:spPr/>
    </dgm:pt>
    <dgm:pt modelId="{4F768B00-AD12-4D1A-B901-725AAC5FC266}" type="pres">
      <dgm:prSet presAssocID="{77B670F5-FA6A-45A3-B66F-06129AD7BF68}" presName="linNode" presStyleCnt="0"/>
      <dgm:spPr/>
    </dgm:pt>
    <dgm:pt modelId="{E1EDF918-25D2-4A90-A309-6983C7A60098}" type="pres">
      <dgm:prSet presAssocID="{77B670F5-FA6A-45A3-B66F-06129AD7BF68}" presName="parentText" presStyleLbl="node1" presStyleIdx="1" presStyleCnt="2">
        <dgm:presLayoutVars>
          <dgm:chMax val="1"/>
          <dgm:bulletEnabled val="1"/>
        </dgm:presLayoutVars>
      </dgm:prSet>
      <dgm:spPr/>
      <dgm:t>
        <a:bodyPr/>
        <a:lstStyle/>
        <a:p>
          <a:endParaRPr lang="fr-FR"/>
        </a:p>
      </dgm:t>
    </dgm:pt>
    <dgm:pt modelId="{872705D8-0D46-43CF-9130-D086F9486068}" type="pres">
      <dgm:prSet presAssocID="{77B670F5-FA6A-45A3-B66F-06129AD7BF68}" presName="descendantText" presStyleLbl="alignAccFollowNode1" presStyleIdx="1" presStyleCnt="2">
        <dgm:presLayoutVars>
          <dgm:bulletEnabled val="1"/>
        </dgm:presLayoutVars>
      </dgm:prSet>
      <dgm:spPr/>
      <dgm:t>
        <a:bodyPr/>
        <a:lstStyle/>
        <a:p>
          <a:endParaRPr lang="fr-FR"/>
        </a:p>
      </dgm:t>
    </dgm:pt>
  </dgm:ptLst>
  <dgm:cxnLst>
    <dgm:cxn modelId="{F272DEAC-397E-4885-A641-7BD4A5166350}" type="presOf" srcId="{77B670F5-FA6A-45A3-B66F-06129AD7BF68}" destId="{E1EDF918-25D2-4A90-A309-6983C7A60098}" srcOrd="0" destOrd="0" presId="urn:microsoft.com/office/officeart/2005/8/layout/vList5"/>
    <dgm:cxn modelId="{17E71871-3136-4A0A-975C-35DE99E2B8E0}" type="presOf" srcId="{AB196D38-FB80-4AC2-80E9-71250B90A0C3}" destId="{746868C5-9858-48D1-9B38-F71F86B41F64}" srcOrd="0" destOrd="0" presId="urn:microsoft.com/office/officeart/2005/8/layout/vList5"/>
    <dgm:cxn modelId="{C29B8389-BA70-4CDB-B7CC-EA6BADE203E6}" srcId="{77B670F5-FA6A-45A3-B66F-06129AD7BF68}" destId="{7CE7A2E0-2D2A-4CCE-8A03-534CD41D61BD}" srcOrd="0" destOrd="0" parTransId="{3ABA344F-A259-4E34-B687-4AAAE4D066E2}" sibTransId="{234E2032-C6F8-4642-BFEF-94A436FBA28B}"/>
    <dgm:cxn modelId="{E0AB32A8-7EB2-4C5B-9C36-B1DFC7F96983}" srcId="{AB196D38-FB80-4AC2-80E9-71250B90A0C3}" destId="{77B670F5-FA6A-45A3-B66F-06129AD7BF68}" srcOrd="1" destOrd="0" parTransId="{8CC6E2D4-A8A9-4FA2-BDE3-4E4FD5D1D18B}" sibTransId="{7E5A5914-E3DB-49E8-B763-5EF0BA1704F9}"/>
    <dgm:cxn modelId="{846749FD-DF2A-44F1-83D6-41D7D2033F9B}" srcId="{AB196D38-FB80-4AC2-80E9-71250B90A0C3}" destId="{2113C7F0-7F3B-411C-94B5-4B87CD428845}" srcOrd="0" destOrd="0" parTransId="{0DA5A645-CEC2-4DCE-9450-392DACB89B6B}" sibTransId="{097B1E36-7557-44D1-B2B5-9C7782D346FC}"/>
    <dgm:cxn modelId="{E64B128C-87F7-4C0F-B915-21952B0994B8}" type="presOf" srcId="{07BAE235-F7E6-49A3-B58F-FCA546F026D8}" destId="{2F7752C3-E6EF-47DA-B887-9EEB5066DEA6}" srcOrd="0" destOrd="0" presId="urn:microsoft.com/office/officeart/2005/8/layout/vList5"/>
    <dgm:cxn modelId="{4A924FDB-9C81-4465-B40F-38EF75D0011C}" type="presOf" srcId="{2113C7F0-7F3B-411C-94B5-4B87CD428845}" destId="{064AA945-2504-4235-8171-B2A07AAA9153}" srcOrd="0" destOrd="0" presId="urn:microsoft.com/office/officeart/2005/8/layout/vList5"/>
    <dgm:cxn modelId="{47275B37-67D7-4BF9-B250-5E91E6C8912A}" srcId="{2113C7F0-7F3B-411C-94B5-4B87CD428845}" destId="{07BAE235-F7E6-49A3-B58F-FCA546F026D8}" srcOrd="0" destOrd="0" parTransId="{15721661-A796-4860-8AE7-A1D4C20B7828}" sibTransId="{04F089A0-C50B-4AB7-AF6E-2A06322A828A}"/>
    <dgm:cxn modelId="{029DFF9F-1976-4E0F-827D-DDD16BA6DE06}" type="presOf" srcId="{7CE7A2E0-2D2A-4CCE-8A03-534CD41D61BD}" destId="{872705D8-0D46-43CF-9130-D086F9486068}" srcOrd="0" destOrd="0" presId="urn:microsoft.com/office/officeart/2005/8/layout/vList5"/>
    <dgm:cxn modelId="{ACE95EA8-AB82-4E45-8C24-2B60C0CD9FA1}" type="presParOf" srcId="{746868C5-9858-48D1-9B38-F71F86B41F64}" destId="{31C325B3-733E-4022-9BAE-38E11AA49EBE}" srcOrd="0" destOrd="0" presId="urn:microsoft.com/office/officeart/2005/8/layout/vList5"/>
    <dgm:cxn modelId="{20AE4900-F4A3-4BD9-9907-4D8FC03C76CA}" type="presParOf" srcId="{31C325B3-733E-4022-9BAE-38E11AA49EBE}" destId="{064AA945-2504-4235-8171-B2A07AAA9153}" srcOrd="0" destOrd="0" presId="urn:microsoft.com/office/officeart/2005/8/layout/vList5"/>
    <dgm:cxn modelId="{07CB5602-8598-463B-BBC3-71F98923A74C}" type="presParOf" srcId="{31C325B3-733E-4022-9BAE-38E11AA49EBE}" destId="{2F7752C3-E6EF-47DA-B887-9EEB5066DEA6}" srcOrd="1" destOrd="0" presId="urn:microsoft.com/office/officeart/2005/8/layout/vList5"/>
    <dgm:cxn modelId="{E1080432-B647-45AD-9359-3F6187745CC5}" type="presParOf" srcId="{746868C5-9858-48D1-9B38-F71F86B41F64}" destId="{2B07D783-265A-4AA5-9827-8AC1C28CC62C}" srcOrd="1" destOrd="0" presId="urn:microsoft.com/office/officeart/2005/8/layout/vList5"/>
    <dgm:cxn modelId="{E13E94A1-6015-4882-A119-5BDC1A54BF3C}" type="presParOf" srcId="{746868C5-9858-48D1-9B38-F71F86B41F64}" destId="{4F768B00-AD12-4D1A-B901-725AAC5FC266}" srcOrd="2" destOrd="0" presId="urn:microsoft.com/office/officeart/2005/8/layout/vList5"/>
    <dgm:cxn modelId="{3FCF3012-3C6A-4B5C-9823-6958A0A87612}" type="presParOf" srcId="{4F768B00-AD12-4D1A-B901-725AAC5FC266}" destId="{E1EDF918-25D2-4A90-A309-6983C7A60098}" srcOrd="0" destOrd="0" presId="urn:microsoft.com/office/officeart/2005/8/layout/vList5"/>
    <dgm:cxn modelId="{B9E825EC-6F65-4502-85F6-3C7A64787BB2}" type="presParOf" srcId="{4F768B00-AD12-4D1A-B901-725AAC5FC266}" destId="{872705D8-0D46-43CF-9130-D086F9486068}"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2152C2-68C6-4E80-8463-6B0872A323E6}" type="datetimeFigureOut">
              <a:rPr lang="fr-FR" smtClean="0"/>
              <a:pPr/>
              <a:t>19/01/2014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ECB4F-41A3-4F6A-929E-109CD524FB1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fabrication de médicaments stériles impose des exigences</a:t>
            </a:r>
            <a:r>
              <a:rPr lang="fr-FR" baseline="0" dirty="0" smtClean="0"/>
              <a:t> </a:t>
            </a:r>
            <a:r>
              <a:rPr lang="fr-FR" dirty="0" smtClean="0"/>
              <a:t>particulières en vue de réduire les </a:t>
            </a:r>
            <a:r>
              <a:rPr lang="fr-FR" b="1" dirty="0" smtClean="0"/>
              <a:t>risques de contamination</a:t>
            </a:r>
          </a:p>
          <a:p>
            <a:r>
              <a:rPr lang="fr-FR" b="1" dirty="0" smtClean="0"/>
              <a:t>microbienne, particulaire et pyrogène</a:t>
            </a:r>
          </a:p>
          <a:p>
            <a:endParaRPr lang="fr-FR" dirty="0"/>
          </a:p>
        </p:txBody>
      </p:sp>
      <p:sp>
        <p:nvSpPr>
          <p:cNvPr id="4" name="Espace réservé du numéro de diapositive 3"/>
          <p:cNvSpPr>
            <a:spLocks noGrp="1"/>
          </p:cNvSpPr>
          <p:nvPr>
            <p:ph type="sldNum" sz="quarter" idx="10"/>
          </p:nvPr>
        </p:nvSpPr>
        <p:spPr/>
        <p:txBody>
          <a:bodyPr/>
          <a:lstStyle/>
          <a:p>
            <a:fld id="{E30ECB4F-41A3-4F6A-929E-109CD524FB16}" type="slidenum">
              <a:rPr lang="fr-FR" smtClean="0"/>
              <a:pPr/>
              <a:t>57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30ECB4F-41A3-4F6A-929E-109CD524FB16}" type="slidenum">
              <a:rPr lang="fr-FR" smtClean="0"/>
              <a:pPr/>
              <a:t>58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30ECB4F-41A3-4F6A-929E-109CD524FB16}" type="slidenum">
              <a:rPr lang="fr-FR" smtClean="0"/>
              <a:pPr/>
              <a:t>66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30ECB4F-41A3-4F6A-929E-109CD524FB16}" type="slidenum">
              <a:rPr lang="fr-FR" smtClean="0"/>
              <a:pPr/>
              <a:t>72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E95FB2B0-9FEF-45FA-844C-26235E0E4A06}" type="datetimeFigureOut">
              <a:rPr lang="fr-FR" smtClean="0"/>
              <a:pPr/>
              <a:t>19/01/2014</a:t>
            </a:fld>
            <a:endParaRPr lang="fr-FR" dirty="0"/>
          </a:p>
        </p:txBody>
      </p:sp>
      <p:sp>
        <p:nvSpPr>
          <p:cNvPr id="17" name="Espace réservé du pied de page 16"/>
          <p:cNvSpPr>
            <a:spLocks noGrp="1"/>
          </p:cNvSpPr>
          <p:nvPr>
            <p:ph type="ftr" sz="quarter" idx="11"/>
          </p:nvPr>
        </p:nvSpPr>
        <p:spPr/>
        <p:txBody>
          <a:bodyPr/>
          <a:lstStyle>
            <a:extLst/>
          </a:lstStyle>
          <a:p>
            <a:endParaRPr lang="fr-FR" dirty="0"/>
          </a:p>
        </p:txBody>
      </p:sp>
      <p:sp>
        <p:nvSpPr>
          <p:cNvPr id="29" name="Espace réservé du numéro de diapositive 28"/>
          <p:cNvSpPr>
            <a:spLocks noGrp="1"/>
          </p:cNvSpPr>
          <p:nvPr>
            <p:ph type="sldNum" sz="quarter" idx="12"/>
          </p:nvPr>
        </p:nvSpPr>
        <p:spPr/>
        <p:txBody>
          <a:bodyPr/>
          <a:lstStyle>
            <a:extLst/>
          </a:lstStyle>
          <a:p>
            <a:fld id="{1BAAE644-D97A-4592-A0FC-511281A18D48}" type="slidenum">
              <a:rPr lang="fr-FR" smtClean="0"/>
              <a:pPr/>
              <a:t>‹N°›</a:t>
            </a:fld>
            <a:endParaRPr lang="fr-FR"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5FB2B0-9FEF-45FA-844C-26235E0E4A06}" type="datetimeFigureOut">
              <a:rPr lang="fr-FR" smtClean="0"/>
              <a:pPr/>
              <a:t>19/01/2014</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1BAAE644-D97A-4592-A0FC-511281A18D48}"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5FB2B0-9FEF-45FA-844C-26235E0E4A06}" type="datetimeFigureOut">
              <a:rPr lang="fr-FR" smtClean="0"/>
              <a:pPr/>
              <a:t>19/01/2014</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1BAAE644-D97A-4592-A0FC-511281A18D48}"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5FB2B0-9FEF-45FA-844C-26235E0E4A06}" type="datetimeFigureOut">
              <a:rPr lang="fr-FR" smtClean="0"/>
              <a:pPr/>
              <a:t>19/01/2014</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1BAAE644-D97A-4592-A0FC-511281A18D48}"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95FB2B0-9FEF-45FA-844C-26235E0E4A06}" type="datetimeFigureOut">
              <a:rPr lang="fr-FR" smtClean="0"/>
              <a:pPr/>
              <a:t>19/01/2014</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1BAAE644-D97A-4592-A0FC-511281A18D48}" type="slidenum">
              <a:rPr lang="fr-FR" smtClean="0"/>
              <a:pPr/>
              <a:t>‹N°›</a:t>
            </a:fld>
            <a:endParaRPr lang="fr-FR"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95FB2B0-9FEF-45FA-844C-26235E0E4A06}" type="datetimeFigureOut">
              <a:rPr lang="fr-FR" smtClean="0"/>
              <a:pPr/>
              <a:t>19/01/2014</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1BAAE644-D97A-4592-A0FC-511281A18D48}"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95FB2B0-9FEF-45FA-844C-26235E0E4A06}" type="datetimeFigureOut">
              <a:rPr lang="fr-FR" smtClean="0"/>
              <a:pPr/>
              <a:t>19/01/2014</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1BAAE644-D97A-4592-A0FC-511281A18D48}" type="slidenum">
              <a:rPr lang="fr-FR" smtClean="0"/>
              <a:pPr/>
              <a:t>‹N°›</a:t>
            </a:fld>
            <a:endParaRPr lang="fr-FR"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E95FB2B0-9FEF-45FA-844C-26235E0E4A06}" type="datetimeFigureOut">
              <a:rPr lang="fr-FR" smtClean="0"/>
              <a:pPr/>
              <a:t>19/01/2014</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1BAAE644-D97A-4592-A0FC-511281A18D48}"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E95FB2B0-9FEF-45FA-844C-26235E0E4A06}" type="datetimeFigureOut">
              <a:rPr lang="fr-FR" smtClean="0"/>
              <a:pPr/>
              <a:t>19/01/2014</a:t>
            </a:fld>
            <a:endParaRPr lang="fr-FR" dirty="0"/>
          </a:p>
        </p:txBody>
      </p:sp>
      <p:sp>
        <p:nvSpPr>
          <p:cNvPr id="3" name="Espace réservé du pied de page 2"/>
          <p:cNvSpPr>
            <a:spLocks noGrp="1"/>
          </p:cNvSpPr>
          <p:nvPr>
            <p:ph type="ftr" sz="quarter" idx="11"/>
          </p:nvPr>
        </p:nvSpPr>
        <p:spPr/>
        <p:txBody>
          <a:bodyPr/>
          <a:lstStyle>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1BAAE644-D97A-4592-A0FC-511281A18D48}"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95FB2B0-9FEF-45FA-844C-26235E0E4A06}" type="datetimeFigureOut">
              <a:rPr lang="fr-FR" smtClean="0"/>
              <a:pPr/>
              <a:t>19/01/2014</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1BAAE644-D97A-4592-A0FC-511281A18D48}"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E95FB2B0-9FEF-45FA-844C-26235E0E4A06}" type="datetimeFigureOut">
              <a:rPr lang="fr-FR" smtClean="0"/>
              <a:pPr/>
              <a:t>19/01/2014</a:t>
            </a:fld>
            <a:endParaRPr lang="fr-FR" dirty="0"/>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dirty="0"/>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1BAAE644-D97A-4592-A0FC-511281A18D48}"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95FB2B0-9FEF-45FA-844C-26235E0E4A06}" type="datetimeFigureOut">
              <a:rPr lang="fr-FR" smtClean="0"/>
              <a:pPr/>
              <a:t>19/01/2014</a:t>
            </a:fld>
            <a:endParaRPr lang="fr-FR" dirty="0"/>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dirty="0"/>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BAAE644-D97A-4592-A0FC-511281A18D48}"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2428868"/>
            <a:ext cx="8358246" cy="1569660"/>
          </a:xfrm>
          <a:prstGeom prst="rect">
            <a:avLst/>
          </a:prstGeom>
          <a:noFill/>
        </p:spPr>
        <p:txBody>
          <a:bodyPr wrap="square" rtlCol="0">
            <a:spAutoFit/>
          </a:bodyPr>
          <a:lstStyle/>
          <a:p>
            <a:pPr algn="ctr"/>
            <a:r>
              <a:rPr lang="fr-FR" sz="4800" b="1" dirty="0" smtClean="0">
                <a:solidFill>
                  <a:srgbClr val="FF0000"/>
                </a:solidFill>
              </a:rPr>
              <a:t>PRÉPARATIONS PARENTÉRALES</a:t>
            </a:r>
            <a:endParaRPr lang="fr-FR" sz="48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rot="5400000">
            <a:off x="6585956" y="4299960"/>
            <a:ext cx="2401475" cy="2714612"/>
          </a:xfrm>
          <a:prstGeom prst="rect">
            <a:avLst/>
          </a:prstGeom>
          <a:noFill/>
          <a:ln w="9525">
            <a:noFill/>
            <a:miter lim="800000"/>
            <a:headEnd/>
            <a:tailEnd/>
          </a:ln>
          <a:effectLst/>
        </p:spPr>
      </p:pic>
      <p:sp>
        <p:nvSpPr>
          <p:cNvPr id="3" name="ZoneTexte 2"/>
          <p:cNvSpPr txBox="1"/>
          <p:nvPr/>
        </p:nvSpPr>
        <p:spPr>
          <a:xfrm>
            <a:off x="214282" y="428604"/>
            <a:ext cx="8643998" cy="2246769"/>
          </a:xfrm>
          <a:prstGeom prst="rect">
            <a:avLst/>
          </a:prstGeom>
          <a:noFill/>
        </p:spPr>
        <p:txBody>
          <a:bodyPr wrap="square" rtlCol="0">
            <a:spAutoFit/>
          </a:bodyPr>
          <a:lstStyle/>
          <a:p>
            <a:r>
              <a:rPr lang="fr-FR" sz="2800" b="1" u="sng" dirty="0" smtClean="0">
                <a:solidFill>
                  <a:schemeClr val="tx2">
                    <a:lumMod val="50000"/>
                  </a:schemeClr>
                </a:solidFill>
              </a:rPr>
              <a:t>c) Voie intraveineuse :( IV)</a:t>
            </a:r>
          </a:p>
          <a:p>
            <a:pPr>
              <a:buFont typeface="Courier New" pitchFamily="49" charset="0"/>
              <a:buChar char="o"/>
            </a:pPr>
            <a:r>
              <a:rPr lang="fr-FR" sz="2800" dirty="0" smtClean="0"/>
              <a:t> En </a:t>
            </a:r>
            <a:r>
              <a:rPr lang="fr-FR" sz="2800" dirty="0" err="1" smtClean="0"/>
              <a:t>bolus</a:t>
            </a:r>
            <a:r>
              <a:rPr lang="fr-FR" sz="2800" dirty="0" smtClean="0"/>
              <a:t> :volumes: 5-20 ml.</a:t>
            </a:r>
          </a:p>
          <a:p>
            <a:pPr>
              <a:buFont typeface="Courier New" pitchFamily="49" charset="0"/>
              <a:buChar char="o"/>
            </a:pPr>
            <a:r>
              <a:rPr lang="fr-FR" sz="2800" dirty="0" smtClean="0"/>
              <a:t> En perfusion les volumes peuvent atteindre des centaines de ml.</a:t>
            </a:r>
          </a:p>
          <a:p>
            <a:endParaRPr lang="fr-F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500042"/>
            <a:ext cx="8215370" cy="3539430"/>
          </a:xfrm>
          <a:prstGeom prst="rect">
            <a:avLst/>
          </a:prstGeom>
          <a:noFill/>
        </p:spPr>
        <p:txBody>
          <a:bodyPr wrap="square" rtlCol="0">
            <a:spAutoFit/>
          </a:bodyPr>
          <a:lstStyle/>
          <a:p>
            <a:pPr>
              <a:buFont typeface="Wingdings" pitchFamily="2" charset="2"/>
              <a:buChar char="v"/>
            </a:pPr>
            <a:r>
              <a:rPr lang="fr-FR" sz="2800" b="1" dirty="0" smtClean="0">
                <a:solidFill>
                  <a:schemeClr val="accent2">
                    <a:lumMod val="40000"/>
                    <a:lumOff val="60000"/>
                  </a:schemeClr>
                </a:solidFill>
              </a:rPr>
              <a:t> </a:t>
            </a:r>
            <a:r>
              <a:rPr lang="fr-FR" sz="2800" b="1" u="sng" dirty="0" smtClean="0">
                <a:solidFill>
                  <a:schemeClr val="accent2">
                    <a:lumMod val="40000"/>
                    <a:lumOff val="60000"/>
                  </a:schemeClr>
                </a:solidFill>
              </a:rPr>
              <a:t>Voies les moins utilisées:</a:t>
            </a:r>
          </a:p>
          <a:p>
            <a:pPr>
              <a:buFont typeface="Wingdings" pitchFamily="2" charset="2"/>
              <a:buChar char="v"/>
            </a:pPr>
            <a:endParaRPr lang="fr-FR" sz="2800" b="1" u="sng" dirty="0" smtClean="0">
              <a:solidFill>
                <a:schemeClr val="accent2">
                  <a:lumMod val="40000"/>
                  <a:lumOff val="60000"/>
                </a:schemeClr>
              </a:solidFill>
            </a:endParaRPr>
          </a:p>
          <a:p>
            <a:pPr lvl="2"/>
            <a:r>
              <a:rPr lang="fr-FR" sz="2800" dirty="0" smtClean="0">
                <a:solidFill>
                  <a:srgbClr val="0070C0"/>
                </a:solidFill>
              </a:rPr>
              <a:t>V. Intradermique</a:t>
            </a:r>
          </a:p>
          <a:p>
            <a:pPr lvl="2"/>
            <a:r>
              <a:rPr lang="fr-FR" sz="2800" dirty="0" smtClean="0">
                <a:solidFill>
                  <a:srgbClr val="0070C0"/>
                </a:solidFill>
              </a:rPr>
              <a:t>V. Intra artériel</a:t>
            </a:r>
          </a:p>
          <a:p>
            <a:pPr lvl="2"/>
            <a:r>
              <a:rPr lang="fr-FR" sz="2800" dirty="0" smtClean="0">
                <a:solidFill>
                  <a:srgbClr val="0070C0"/>
                </a:solidFill>
              </a:rPr>
              <a:t>V. Intrarachidienne</a:t>
            </a:r>
            <a:endParaRPr lang="fr-FR" sz="2800" dirty="0">
              <a:solidFill>
                <a:srgbClr val="0070C0"/>
              </a:solidFill>
            </a:endParaRPr>
          </a:p>
          <a:p>
            <a:pPr lvl="2"/>
            <a:r>
              <a:rPr lang="fr-FR" sz="2800" dirty="0" smtClean="0">
                <a:solidFill>
                  <a:srgbClr val="0070C0"/>
                </a:solidFill>
              </a:rPr>
              <a:t>V. Intra </a:t>
            </a:r>
            <a:r>
              <a:rPr lang="fr-FR" sz="2800" dirty="0">
                <a:solidFill>
                  <a:srgbClr val="0070C0"/>
                </a:solidFill>
              </a:rPr>
              <a:t>articulaire</a:t>
            </a:r>
          </a:p>
          <a:p>
            <a:pPr lvl="2"/>
            <a:r>
              <a:rPr lang="fr-FR" sz="2800" dirty="0" smtClean="0">
                <a:solidFill>
                  <a:srgbClr val="0070C0"/>
                </a:solidFill>
              </a:rPr>
              <a:t>V. Intra cardiaque</a:t>
            </a:r>
          </a:p>
          <a:p>
            <a:pPr lvl="2"/>
            <a:r>
              <a:rPr lang="fr-FR" sz="2800" dirty="0" smtClean="0">
                <a:solidFill>
                  <a:srgbClr val="0070C0"/>
                </a:solidFill>
              </a:rPr>
              <a:t>V. Intra oculaire.</a:t>
            </a:r>
            <a:endParaRPr lang="fr-FR" sz="2800"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428604"/>
            <a:ext cx="8786874" cy="6124754"/>
          </a:xfrm>
          <a:prstGeom prst="rect">
            <a:avLst/>
          </a:prstGeom>
          <a:noFill/>
        </p:spPr>
        <p:txBody>
          <a:bodyPr wrap="square" rtlCol="0">
            <a:spAutoFit/>
          </a:bodyPr>
          <a:lstStyle/>
          <a:p>
            <a:pPr algn="ctr"/>
            <a:r>
              <a:rPr lang="fr-FR" sz="2800" b="1" u="sng" dirty="0" smtClean="0">
                <a:solidFill>
                  <a:schemeClr val="accent6"/>
                </a:solidFill>
              </a:rPr>
              <a:t>5- DIFFÉRENTS TYPES DE PP:</a:t>
            </a:r>
          </a:p>
          <a:p>
            <a:endParaRPr lang="fr-FR" sz="2800" b="1" u="sng" dirty="0" smtClean="0">
              <a:solidFill>
                <a:schemeClr val="accent6"/>
              </a:solidFill>
            </a:endParaRPr>
          </a:p>
          <a:p>
            <a:pPr>
              <a:buFont typeface="Wingdings" pitchFamily="2" charset="2"/>
              <a:buChar char="v"/>
            </a:pPr>
            <a:r>
              <a:rPr lang="fr-FR" sz="2800" b="1" u="sng" dirty="0" smtClean="0">
                <a:solidFill>
                  <a:schemeClr val="accent2">
                    <a:lumMod val="40000"/>
                    <a:lumOff val="60000"/>
                  </a:schemeClr>
                </a:solidFill>
              </a:rPr>
              <a:t> Préparations injectables:</a:t>
            </a:r>
            <a:endParaRPr lang="fr-FR" sz="2800" b="1" u="sng" dirty="0">
              <a:solidFill>
                <a:schemeClr val="accent2">
                  <a:lumMod val="40000"/>
                  <a:lumOff val="60000"/>
                </a:schemeClr>
              </a:solidFill>
            </a:endParaRPr>
          </a:p>
          <a:p>
            <a:r>
              <a:rPr lang="fr-FR" sz="2800" dirty="0" smtClean="0"/>
              <a:t> - Solutions</a:t>
            </a:r>
            <a:r>
              <a:rPr lang="fr-FR" sz="2800" dirty="0"/>
              <a:t>, </a:t>
            </a:r>
            <a:r>
              <a:rPr lang="fr-FR" sz="2800" dirty="0" smtClean="0"/>
              <a:t>Emulsions, ou </a:t>
            </a:r>
            <a:r>
              <a:rPr lang="fr-FR" sz="2800" dirty="0"/>
              <a:t>Suspensions stériles contenant P.A., </a:t>
            </a:r>
            <a:r>
              <a:rPr lang="fr-FR" sz="2800" dirty="0" smtClean="0"/>
              <a:t>eau PPI, </a:t>
            </a:r>
            <a:r>
              <a:rPr lang="fr-FR" sz="2800" dirty="0"/>
              <a:t>liquides non aqueux stériles, ou mélange des </a:t>
            </a:r>
            <a:r>
              <a:rPr lang="fr-FR" sz="2800" dirty="0" smtClean="0"/>
              <a:t>deux.</a:t>
            </a:r>
          </a:p>
          <a:p>
            <a:pPr lvl="1">
              <a:buFont typeface="Arial" pitchFamily="34" charset="0"/>
              <a:buChar char="•"/>
            </a:pPr>
            <a:r>
              <a:rPr lang="fr-FR" sz="2800" dirty="0" smtClean="0"/>
              <a:t> Unidoses. </a:t>
            </a:r>
          </a:p>
          <a:p>
            <a:pPr lvl="1">
              <a:buFont typeface="Arial" pitchFamily="34" charset="0"/>
              <a:buChar char="•"/>
            </a:pPr>
            <a:r>
              <a:rPr lang="fr-FR" sz="2800" dirty="0" smtClean="0"/>
              <a:t> Multidoses.</a:t>
            </a:r>
            <a:endParaRPr lang="fr-FR" sz="2800" dirty="0"/>
          </a:p>
          <a:p>
            <a:pPr>
              <a:buFont typeface="Wingdings" pitchFamily="2" charset="2"/>
              <a:buChar char="v"/>
            </a:pPr>
            <a:r>
              <a:rPr lang="fr-FR" sz="2800" b="1" u="sng" dirty="0" smtClean="0">
                <a:solidFill>
                  <a:schemeClr val="accent2">
                    <a:lumMod val="40000"/>
                    <a:lumOff val="60000"/>
                  </a:schemeClr>
                </a:solidFill>
              </a:rPr>
              <a:t>Préparations </a:t>
            </a:r>
            <a:r>
              <a:rPr lang="fr-FR" sz="2800" b="1" u="sng" dirty="0">
                <a:solidFill>
                  <a:schemeClr val="accent2">
                    <a:lumMod val="40000"/>
                    <a:lumOff val="60000"/>
                  </a:schemeClr>
                </a:solidFill>
              </a:rPr>
              <a:t>pour perfusion </a:t>
            </a:r>
            <a:r>
              <a:rPr lang="fr-FR" sz="2800" b="1" u="sng" dirty="0" smtClean="0">
                <a:solidFill>
                  <a:schemeClr val="accent2">
                    <a:lumMod val="40000"/>
                    <a:lumOff val="60000"/>
                  </a:schemeClr>
                </a:solidFill>
              </a:rPr>
              <a:t>intraveineuse:</a:t>
            </a:r>
            <a:endParaRPr lang="fr-FR" sz="2800" b="1" u="sng" dirty="0">
              <a:solidFill>
                <a:schemeClr val="accent2">
                  <a:lumMod val="40000"/>
                  <a:lumOff val="60000"/>
                </a:schemeClr>
              </a:solidFill>
            </a:endParaRPr>
          </a:p>
          <a:p>
            <a:r>
              <a:rPr lang="fr-FR" sz="2800" dirty="0" smtClean="0"/>
              <a:t>- Solutions </a:t>
            </a:r>
            <a:r>
              <a:rPr lang="fr-FR" sz="2800" dirty="0"/>
              <a:t>aqueuses ou émulsions à </a:t>
            </a:r>
            <a:r>
              <a:rPr lang="fr-FR" sz="2800" i="1" dirty="0"/>
              <a:t>phase </a:t>
            </a:r>
            <a:r>
              <a:rPr lang="fr-FR" sz="2800" i="1" dirty="0" smtClean="0"/>
              <a:t>continue aqueuse, </a:t>
            </a:r>
            <a:r>
              <a:rPr lang="fr-FR" sz="2800" dirty="0" smtClean="0"/>
              <a:t>stériles</a:t>
            </a:r>
            <a:r>
              <a:rPr lang="fr-FR" sz="2800" dirty="0"/>
              <a:t>, et normalement isotonique au sang, administrées </a:t>
            </a:r>
            <a:r>
              <a:rPr lang="fr-FR" sz="2800" dirty="0" smtClean="0"/>
              <a:t>à grand </a:t>
            </a:r>
            <a:r>
              <a:rPr lang="fr-FR" sz="2800" dirty="0"/>
              <a:t>volume:</a:t>
            </a:r>
          </a:p>
          <a:p>
            <a:r>
              <a:rPr lang="fr-FR" sz="2800" dirty="0" smtClean="0"/>
              <a:t>- Elles </a:t>
            </a:r>
            <a:r>
              <a:rPr lang="fr-FR" sz="2800" dirty="0"/>
              <a:t>ne sont pas additionnées de </a:t>
            </a:r>
            <a:r>
              <a:rPr lang="fr-FR" sz="2800" dirty="0" smtClean="0"/>
              <a:t>conservateurs antimicrobiens.</a:t>
            </a:r>
          </a:p>
        </p:txBody>
      </p:sp>
      <p:pic>
        <p:nvPicPr>
          <p:cNvPr id="1026" name="Picture 2"/>
          <p:cNvPicPr>
            <a:picLocks noChangeAspect="1" noChangeArrowheads="1"/>
          </p:cNvPicPr>
          <p:nvPr/>
        </p:nvPicPr>
        <p:blipFill>
          <a:blip r:embed="rId2"/>
          <a:srcRect/>
          <a:stretch>
            <a:fillRect/>
          </a:stretch>
        </p:blipFill>
        <p:spPr bwMode="auto">
          <a:xfrm rot="5400000">
            <a:off x="7239000" y="4953000"/>
            <a:ext cx="2357444" cy="14525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785794"/>
            <a:ext cx="8715436" cy="5693866"/>
          </a:xfrm>
          <a:prstGeom prst="rect">
            <a:avLst/>
          </a:prstGeom>
          <a:noFill/>
        </p:spPr>
        <p:txBody>
          <a:bodyPr wrap="square" rtlCol="0">
            <a:spAutoFit/>
          </a:bodyPr>
          <a:lstStyle/>
          <a:p>
            <a:pPr>
              <a:buFont typeface="Wingdings" pitchFamily="2" charset="2"/>
              <a:buChar char="v"/>
            </a:pPr>
            <a:r>
              <a:rPr lang="fr-FR" sz="2800" b="1" u="sng" dirty="0" smtClean="0">
                <a:solidFill>
                  <a:schemeClr val="accent2">
                    <a:lumMod val="40000"/>
                    <a:lumOff val="60000"/>
                  </a:schemeClr>
                </a:solidFill>
              </a:rPr>
              <a:t> Préparations à diluer pour inj ou pour perfusion IV:</a:t>
            </a:r>
          </a:p>
          <a:p>
            <a:r>
              <a:rPr lang="fr-FR" sz="2800" dirty="0" smtClean="0"/>
              <a:t>- Solutions stériles concentrées destinées à être injectées ou administrées par perfusion après dilution dans un liquide spécifié.</a:t>
            </a:r>
          </a:p>
          <a:p>
            <a:endParaRPr lang="fr-FR" sz="2800" dirty="0" smtClean="0"/>
          </a:p>
          <a:p>
            <a:pPr>
              <a:buFont typeface="Wingdings" pitchFamily="2" charset="2"/>
              <a:buChar char="v"/>
            </a:pPr>
            <a:r>
              <a:rPr lang="fr-FR" sz="2800" b="1" u="sng" dirty="0" smtClean="0">
                <a:solidFill>
                  <a:schemeClr val="accent2">
                    <a:lumMod val="40000"/>
                    <a:lumOff val="60000"/>
                  </a:schemeClr>
                </a:solidFill>
              </a:rPr>
              <a:t> Poudres </a:t>
            </a:r>
            <a:r>
              <a:rPr lang="fr-FR" sz="2800" b="1" u="sng" dirty="0">
                <a:solidFill>
                  <a:schemeClr val="accent2">
                    <a:lumMod val="40000"/>
                    <a:lumOff val="60000"/>
                  </a:schemeClr>
                </a:solidFill>
              </a:rPr>
              <a:t>pour </a:t>
            </a:r>
            <a:r>
              <a:rPr lang="fr-FR" sz="2800" b="1" u="sng" dirty="0" smtClean="0">
                <a:solidFill>
                  <a:schemeClr val="accent2">
                    <a:lumMod val="40000"/>
                    <a:lumOff val="60000"/>
                  </a:schemeClr>
                </a:solidFill>
              </a:rPr>
              <a:t>inj </a:t>
            </a:r>
            <a:r>
              <a:rPr lang="fr-FR" sz="2800" b="1" u="sng" dirty="0">
                <a:solidFill>
                  <a:schemeClr val="accent2">
                    <a:lumMod val="40000"/>
                    <a:lumOff val="60000"/>
                  </a:schemeClr>
                </a:solidFill>
              </a:rPr>
              <a:t>ou perfusion </a:t>
            </a:r>
            <a:r>
              <a:rPr lang="fr-FR" sz="2800" b="1" u="sng" dirty="0" smtClean="0">
                <a:solidFill>
                  <a:schemeClr val="accent2">
                    <a:lumMod val="40000"/>
                    <a:lumOff val="60000"/>
                  </a:schemeClr>
                </a:solidFill>
              </a:rPr>
              <a:t>IV:</a:t>
            </a:r>
            <a:endParaRPr lang="fr-FR" sz="2800" b="1" u="sng" dirty="0">
              <a:solidFill>
                <a:schemeClr val="accent2">
                  <a:lumMod val="40000"/>
                  <a:lumOff val="60000"/>
                </a:schemeClr>
              </a:solidFill>
            </a:endParaRPr>
          </a:p>
          <a:p>
            <a:r>
              <a:rPr lang="fr-FR" sz="2800" dirty="0" smtClean="0"/>
              <a:t>- Substances </a:t>
            </a:r>
            <a:r>
              <a:rPr lang="fr-FR" sz="2800" dirty="0"/>
              <a:t>solides et stériles, réparties dans leurs </a:t>
            </a:r>
            <a:r>
              <a:rPr lang="fr-FR" sz="2800" dirty="0" smtClean="0"/>
              <a:t>récipients définitifs</a:t>
            </a:r>
          </a:p>
          <a:p>
            <a:r>
              <a:rPr lang="fr-FR" sz="2800" dirty="0" smtClean="0"/>
              <a:t>- Elles </a:t>
            </a:r>
            <a:r>
              <a:rPr lang="fr-FR" sz="2800" dirty="0"/>
              <a:t>donnent rapidement après agitation avec </a:t>
            </a:r>
            <a:r>
              <a:rPr lang="fr-FR" sz="2800" dirty="0" smtClean="0"/>
              <a:t>le volume </a:t>
            </a:r>
            <a:r>
              <a:rPr lang="fr-FR" sz="2800" dirty="0"/>
              <a:t>prescrit de liquide stérile spécifié, soit une </a:t>
            </a:r>
            <a:r>
              <a:rPr lang="fr-FR" sz="2800" dirty="0" smtClean="0"/>
              <a:t>solution limpide </a:t>
            </a:r>
            <a:r>
              <a:rPr lang="fr-FR" sz="2800" dirty="0"/>
              <a:t>et pratiquement exempte de particules, soit </a:t>
            </a:r>
            <a:r>
              <a:rPr lang="fr-FR" sz="2800" dirty="0" smtClean="0"/>
              <a:t>une suspension </a:t>
            </a:r>
            <a:r>
              <a:rPr lang="fr-FR" sz="2800" dirty="0"/>
              <a:t>homogène</a:t>
            </a:r>
            <a:r>
              <a:rPr lang="fr-FR" sz="2800" dirty="0" smtClean="0"/>
              <a:t>.</a:t>
            </a:r>
          </a:p>
          <a:p>
            <a:endParaRPr lang="fr-FR" sz="2800" dirty="0"/>
          </a:p>
        </p:txBody>
      </p:sp>
      <p:pic>
        <p:nvPicPr>
          <p:cNvPr id="1026" name="Picture 2"/>
          <p:cNvPicPr>
            <a:picLocks noChangeAspect="1" noChangeArrowheads="1"/>
          </p:cNvPicPr>
          <p:nvPr/>
        </p:nvPicPr>
        <p:blipFill>
          <a:blip r:embed="rId2" cstate="print"/>
          <a:srcRect/>
          <a:stretch>
            <a:fillRect/>
          </a:stretch>
        </p:blipFill>
        <p:spPr bwMode="auto">
          <a:xfrm>
            <a:off x="7072330" y="5500702"/>
            <a:ext cx="1706291" cy="11810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428604"/>
            <a:ext cx="8643998" cy="3970318"/>
          </a:xfrm>
          <a:prstGeom prst="rect">
            <a:avLst/>
          </a:prstGeom>
          <a:noFill/>
        </p:spPr>
        <p:txBody>
          <a:bodyPr wrap="square" rtlCol="0">
            <a:spAutoFit/>
          </a:bodyPr>
          <a:lstStyle/>
          <a:p>
            <a:pPr>
              <a:buFont typeface="Wingdings" pitchFamily="2" charset="2"/>
              <a:buChar char="v"/>
            </a:pPr>
            <a:r>
              <a:rPr lang="fr-FR" sz="2800" b="1" u="sng" dirty="0" smtClean="0">
                <a:solidFill>
                  <a:schemeClr val="accent2">
                    <a:lumMod val="40000"/>
                    <a:lumOff val="60000"/>
                  </a:schemeClr>
                </a:solidFill>
              </a:rPr>
              <a:t> Gels injectables :</a:t>
            </a:r>
          </a:p>
          <a:p>
            <a:pPr>
              <a:buFontTx/>
              <a:buChar char="-"/>
            </a:pPr>
            <a:r>
              <a:rPr lang="fr-FR" sz="2800" dirty="0" smtClean="0"/>
              <a:t> Gels stériles dont la viscosité permet de garantir une libération modifiée de la (ou des) substance(s) active(s) au site d’injection.</a:t>
            </a:r>
          </a:p>
          <a:p>
            <a:pPr>
              <a:buFontTx/>
              <a:buChar char="-"/>
            </a:pPr>
            <a:endParaRPr lang="fr-FR" sz="2800" dirty="0" smtClean="0"/>
          </a:p>
          <a:p>
            <a:pPr>
              <a:buFont typeface="Wingdings" pitchFamily="2" charset="2"/>
              <a:buChar char="v"/>
            </a:pPr>
            <a:r>
              <a:rPr lang="fr-FR" sz="2800" b="1" u="sng" dirty="0" smtClean="0">
                <a:solidFill>
                  <a:schemeClr val="accent2">
                    <a:lumMod val="40000"/>
                    <a:lumOff val="60000"/>
                  </a:schemeClr>
                </a:solidFill>
              </a:rPr>
              <a:t> Implants injectables:</a:t>
            </a:r>
          </a:p>
          <a:p>
            <a:r>
              <a:rPr lang="fr-FR" sz="2800" dirty="0" smtClean="0"/>
              <a:t>- Préparations solides, stériles, de taille et de forme appropriées à l’implantation parentérale. Ils assurent une libération du P.A. sur une longue durée.</a:t>
            </a:r>
            <a:endParaRPr lang="fr-FR" sz="2800" dirty="0"/>
          </a:p>
        </p:txBody>
      </p:sp>
      <p:pic>
        <p:nvPicPr>
          <p:cNvPr id="2050" name="Picture 2"/>
          <p:cNvPicPr>
            <a:picLocks noChangeAspect="1" noChangeArrowheads="1"/>
          </p:cNvPicPr>
          <p:nvPr/>
        </p:nvPicPr>
        <p:blipFill>
          <a:blip r:embed="rId2"/>
          <a:srcRect/>
          <a:stretch>
            <a:fillRect/>
          </a:stretch>
        </p:blipFill>
        <p:spPr bwMode="auto">
          <a:xfrm>
            <a:off x="6286512" y="4429132"/>
            <a:ext cx="2489740" cy="17536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42984"/>
            <a:ext cx="8858280" cy="4339650"/>
          </a:xfrm>
          <a:prstGeom prst="rect">
            <a:avLst/>
          </a:prstGeom>
          <a:noFill/>
        </p:spPr>
        <p:txBody>
          <a:bodyPr wrap="square" rtlCol="0">
            <a:spAutoFit/>
          </a:bodyPr>
          <a:lstStyle/>
          <a:p>
            <a:pPr algn="ctr"/>
            <a:r>
              <a:rPr lang="fr-FR" sz="3600" dirty="0" smtClean="0">
                <a:solidFill>
                  <a:srgbClr val="FFFF00"/>
                </a:solidFill>
              </a:rPr>
              <a:t>II- PROPRIÉTÉS DES PRÉPARATIONS PARENTÉRALES</a:t>
            </a:r>
          </a:p>
          <a:p>
            <a:pPr algn="ctr"/>
            <a:endParaRPr lang="fr-FR" sz="3600" dirty="0" smtClean="0">
              <a:solidFill>
                <a:srgbClr val="FFFF00"/>
              </a:solidFill>
            </a:endParaRPr>
          </a:p>
          <a:p>
            <a:pPr lvl="2"/>
            <a:r>
              <a:rPr lang="fr-FR" sz="2800" b="1" dirty="0" smtClean="0">
                <a:solidFill>
                  <a:schemeClr val="accent6"/>
                </a:solidFill>
              </a:rPr>
              <a:t>1. Limpidité</a:t>
            </a:r>
            <a:endParaRPr lang="fr-FR" sz="2800" dirty="0" smtClean="0">
              <a:solidFill>
                <a:schemeClr val="accent6"/>
              </a:solidFill>
            </a:endParaRPr>
          </a:p>
          <a:p>
            <a:pPr lvl="2"/>
            <a:r>
              <a:rPr lang="fr-FR" sz="2800" b="1" dirty="0" smtClean="0">
                <a:solidFill>
                  <a:schemeClr val="accent6"/>
                </a:solidFill>
              </a:rPr>
              <a:t>2. </a:t>
            </a:r>
            <a:r>
              <a:rPr lang="fr-FR" sz="2800" b="1" dirty="0">
                <a:solidFill>
                  <a:schemeClr val="accent6"/>
                </a:solidFill>
              </a:rPr>
              <a:t>Neutralité</a:t>
            </a:r>
          </a:p>
          <a:p>
            <a:pPr lvl="2"/>
            <a:r>
              <a:rPr lang="fr-FR" sz="2800" b="1" dirty="0">
                <a:solidFill>
                  <a:schemeClr val="accent6"/>
                </a:solidFill>
              </a:rPr>
              <a:t>3</a:t>
            </a:r>
            <a:r>
              <a:rPr lang="fr-FR" sz="2800" b="1" dirty="0" smtClean="0">
                <a:solidFill>
                  <a:schemeClr val="accent6"/>
                </a:solidFill>
              </a:rPr>
              <a:t>. </a:t>
            </a:r>
            <a:r>
              <a:rPr lang="fr-FR" sz="2800" b="1" dirty="0">
                <a:solidFill>
                  <a:schemeClr val="accent6"/>
                </a:solidFill>
              </a:rPr>
              <a:t>Isotonie</a:t>
            </a:r>
          </a:p>
          <a:p>
            <a:pPr lvl="2"/>
            <a:r>
              <a:rPr lang="fr-FR" sz="2800" b="1" dirty="0" smtClean="0">
                <a:solidFill>
                  <a:schemeClr val="accent6"/>
                </a:solidFill>
              </a:rPr>
              <a:t>4. </a:t>
            </a:r>
            <a:r>
              <a:rPr lang="fr-FR" sz="2800" b="1" dirty="0">
                <a:solidFill>
                  <a:schemeClr val="accent6"/>
                </a:solidFill>
              </a:rPr>
              <a:t>Absence de pyrogènes</a:t>
            </a:r>
          </a:p>
          <a:p>
            <a:pPr lvl="2"/>
            <a:r>
              <a:rPr lang="fr-FR" sz="2800" b="1" dirty="0">
                <a:solidFill>
                  <a:schemeClr val="accent6"/>
                </a:solidFill>
              </a:rPr>
              <a:t>5</a:t>
            </a:r>
            <a:r>
              <a:rPr lang="fr-FR" sz="2800" b="1" dirty="0" smtClean="0">
                <a:solidFill>
                  <a:schemeClr val="accent6"/>
                </a:solidFill>
              </a:rPr>
              <a:t>. Stérilité</a:t>
            </a:r>
          </a:p>
          <a:p>
            <a:pPr lvl="2"/>
            <a:endParaRPr lang="fr-FR" sz="2800" dirty="0">
              <a:solidFill>
                <a:schemeClr val="accent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642918"/>
            <a:ext cx="8643998" cy="6555641"/>
          </a:xfrm>
          <a:prstGeom prst="rect">
            <a:avLst/>
          </a:prstGeom>
          <a:noFill/>
        </p:spPr>
        <p:txBody>
          <a:bodyPr wrap="square" rtlCol="0">
            <a:spAutoFit/>
          </a:bodyPr>
          <a:lstStyle/>
          <a:p>
            <a:pPr algn="ctr"/>
            <a:r>
              <a:rPr lang="fr-FR" sz="2800" b="1" u="sng" dirty="0" smtClean="0">
                <a:solidFill>
                  <a:schemeClr val="accent6"/>
                </a:solidFill>
              </a:rPr>
              <a:t>1- LIMPIDITÉ</a:t>
            </a:r>
          </a:p>
          <a:p>
            <a:pPr algn="ctr"/>
            <a:endParaRPr lang="fr-FR" sz="2800" b="1" u="sng" dirty="0" smtClean="0">
              <a:solidFill>
                <a:schemeClr val="accent6"/>
              </a:solidFill>
            </a:endParaRPr>
          </a:p>
          <a:p>
            <a:r>
              <a:rPr lang="fr-FR" sz="2800" dirty="0" smtClean="0"/>
              <a:t>• </a:t>
            </a:r>
            <a:r>
              <a:rPr lang="fr-FR" sz="2800" dirty="0"/>
              <a:t>Toute </a:t>
            </a:r>
            <a:r>
              <a:rPr lang="fr-FR" sz="2800" b="1" dirty="0">
                <a:solidFill>
                  <a:schemeClr val="accent3"/>
                </a:solidFill>
              </a:rPr>
              <a:t>solution</a:t>
            </a:r>
            <a:r>
              <a:rPr lang="fr-FR" sz="2800" dirty="0"/>
              <a:t> examinée dans des </a:t>
            </a:r>
            <a:r>
              <a:rPr lang="fr-FR" sz="2800" dirty="0" smtClean="0"/>
              <a:t>conditions appropriées </a:t>
            </a:r>
            <a:r>
              <a:rPr lang="fr-FR" sz="2800" dirty="0"/>
              <a:t>est limpide et exempte </a:t>
            </a:r>
            <a:r>
              <a:rPr lang="fr-FR" sz="2800" dirty="0" smtClean="0"/>
              <a:t>de particules </a:t>
            </a:r>
            <a:r>
              <a:rPr lang="fr-FR" sz="2800" dirty="0"/>
              <a:t>visibles à l </a:t>
            </a:r>
            <a:r>
              <a:rPr lang="fr-FR" sz="2800" dirty="0" smtClean="0"/>
              <a:t>’œil nu.</a:t>
            </a:r>
          </a:p>
          <a:p>
            <a:pPr>
              <a:buFont typeface="Wingdings" pitchFamily="2" charset="2"/>
              <a:buChar char="v"/>
            </a:pPr>
            <a:r>
              <a:rPr lang="fr-FR" sz="2800" b="1" u="sng" dirty="0" smtClean="0">
                <a:solidFill>
                  <a:schemeClr val="accent2">
                    <a:lumMod val="60000"/>
                    <a:lumOff val="40000"/>
                  </a:schemeClr>
                </a:solidFill>
              </a:rPr>
              <a:t> Origine </a:t>
            </a:r>
            <a:r>
              <a:rPr lang="fr-FR" sz="2800" b="1" u="sng" dirty="0">
                <a:solidFill>
                  <a:schemeClr val="accent2">
                    <a:lumMod val="60000"/>
                    <a:lumOff val="40000"/>
                  </a:schemeClr>
                </a:solidFill>
              </a:rPr>
              <a:t>des </a:t>
            </a:r>
            <a:r>
              <a:rPr lang="fr-FR" sz="2800" b="1" u="sng" dirty="0" smtClean="0">
                <a:solidFill>
                  <a:schemeClr val="accent2">
                    <a:lumMod val="60000"/>
                    <a:lumOff val="40000"/>
                  </a:schemeClr>
                </a:solidFill>
              </a:rPr>
              <a:t>particules:</a:t>
            </a:r>
          </a:p>
          <a:p>
            <a:pPr lvl="1">
              <a:buFont typeface="Wingdings" pitchFamily="2" charset="2"/>
              <a:buChar char="§"/>
            </a:pPr>
            <a:r>
              <a:rPr lang="fr-FR" sz="2800" b="1" dirty="0" smtClean="0"/>
              <a:t>Récipients</a:t>
            </a:r>
            <a:r>
              <a:rPr lang="fr-FR" sz="2800" dirty="0" smtClean="0"/>
              <a:t>: bouchon, verre...</a:t>
            </a:r>
            <a:endParaRPr lang="fr-FR" sz="2800" b="1" dirty="0" smtClean="0"/>
          </a:p>
          <a:p>
            <a:pPr lvl="1">
              <a:buFont typeface="Wingdings" pitchFamily="2" charset="2"/>
              <a:buChar char="§"/>
            </a:pPr>
            <a:r>
              <a:rPr lang="fr-FR" sz="2800" b="1" dirty="0" smtClean="0"/>
              <a:t>Pendant le remplissage: air , matériel ,</a:t>
            </a:r>
            <a:r>
              <a:rPr lang="fr-FR" sz="2800" dirty="0" smtClean="0"/>
              <a:t> habits du personnel, filtres…</a:t>
            </a:r>
            <a:endParaRPr lang="fr-FR" sz="2800" b="1" dirty="0" smtClean="0"/>
          </a:p>
          <a:p>
            <a:pPr lvl="1">
              <a:buFont typeface="Wingdings" pitchFamily="2" charset="2"/>
              <a:buChar char="§"/>
            </a:pPr>
            <a:r>
              <a:rPr lang="fr-FR" sz="2800" b="1" dirty="0" smtClean="0"/>
              <a:t>Au cours du stockage:</a:t>
            </a:r>
            <a:r>
              <a:rPr lang="fr-FR" sz="2800" dirty="0" smtClean="0"/>
              <a:t> précipités du produit</a:t>
            </a:r>
            <a:endParaRPr lang="fr-FR" sz="2800" b="1" dirty="0"/>
          </a:p>
          <a:p>
            <a:pPr>
              <a:buFont typeface="Wingdings" pitchFamily="2" charset="2"/>
              <a:buChar char="v"/>
            </a:pPr>
            <a:r>
              <a:rPr lang="fr-FR" sz="2800" b="1" u="sng" dirty="0" smtClean="0">
                <a:solidFill>
                  <a:schemeClr val="accent2">
                    <a:lumMod val="60000"/>
                    <a:lumOff val="40000"/>
                  </a:schemeClr>
                </a:solidFill>
              </a:rPr>
              <a:t> Risques:</a:t>
            </a:r>
          </a:p>
          <a:p>
            <a:r>
              <a:rPr lang="fr-FR" sz="2800" b="1" dirty="0" smtClean="0"/>
              <a:t>Accidents rares.</a:t>
            </a:r>
            <a:endParaRPr lang="fr-FR" sz="2800" b="1" dirty="0"/>
          </a:p>
          <a:p>
            <a:r>
              <a:rPr lang="fr-FR" sz="2800" dirty="0"/>
              <a:t>• I.V.: </a:t>
            </a:r>
            <a:r>
              <a:rPr lang="fr-FR" sz="2800" dirty="0" smtClean="0"/>
              <a:t>formation de micro-thrombus, granulomes =&gt; risque d’embolie</a:t>
            </a:r>
            <a:endParaRPr lang="fr-FR" sz="2800" dirty="0"/>
          </a:p>
          <a:p>
            <a:r>
              <a:rPr lang="fr-FR" sz="2800" dirty="0"/>
              <a:t>• IM/SC: Enkystement, Réaction à </a:t>
            </a:r>
            <a:r>
              <a:rPr lang="fr-FR" sz="2800" dirty="0" smtClean="0"/>
              <a:t>corps étranger </a:t>
            </a:r>
          </a:p>
          <a:p>
            <a:endParaRPr lang="fr-F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571480"/>
            <a:ext cx="8572560" cy="6124754"/>
          </a:xfrm>
          <a:prstGeom prst="rect">
            <a:avLst/>
          </a:prstGeom>
          <a:noFill/>
        </p:spPr>
        <p:txBody>
          <a:bodyPr wrap="square" rtlCol="0">
            <a:spAutoFit/>
          </a:bodyPr>
          <a:lstStyle/>
          <a:p>
            <a:pPr>
              <a:buFont typeface="Wingdings" pitchFamily="2" charset="2"/>
              <a:buChar char="v"/>
            </a:pPr>
            <a:r>
              <a:rPr lang="fr-FR" sz="2800" b="1" u="sng" dirty="0" smtClean="0">
                <a:solidFill>
                  <a:schemeClr val="accent2">
                    <a:lumMod val="60000"/>
                    <a:lumOff val="40000"/>
                  </a:schemeClr>
                </a:solidFill>
              </a:rPr>
              <a:t>Comment assurer la limpidité?</a:t>
            </a:r>
          </a:p>
          <a:p>
            <a:pPr>
              <a:buFont typeface="Wingdings" pitchFamily="2" charset="2"/>
              <a:buChar char="v"/>
            </a:pPr>
            <a:endParaRPr lang="fr-FR" sz="2800" b="1" u="sng" dirty="0" smtClean="0">
              <a:solidFill>
                <a:schemeClr val="accent2">
                  <a:lumMod val="60000"/>
                  <a:lumOff val="40000"/>
                </a:schemeClr>
              </a:solidFill>
            </a:endParaRPr>
          </a:p>
          <a:p>
            <a:r>
              <a:rPr lang="fr-FR" sz="2800" dirty="0" smtClean="0"/>
              <a:t>Filtration clarifiante + antivoltigeur</a:t>
            </a:r>
          </a:p>
          <a:p>
            <a:pPr algn="ctr"/>
            <a:endParaRPr lang="fr-FR" sz="2800" dirty="0"/>
          </a:p>
          <a:p>
            <a:pPr>
              <a:buFont typeface="Wingdings" pitchFamily="2" charset="2"/>
              <a:buChar char="v"/>
            </a:pPr>
            <a:r>
              <a:rPr lang="fr-FR" sz="2800" b="1" u="sng" dirty="0" smtClean="0">
                <a:solidFill>
                  <a:schemeClr val="accent2">
                    <a:lumMod val="60000"/>
                    <a:lumOff val="40000"/>
                  </a:schemeClr>
                </a:solidFill>
              </a:rPr>
              <a:t>Contrôle de limpidité:</a:t>
            </a:r>
          </a:p>
          <a:p>
            <a:pPr>
              <a:buFont typeface="Courier New" pitchFamily="49" charset="0"/>
              <a:buChar char="o"/>
            </a:pPr>
            <a:r>
              <a:rPr lang="fr-FR" sz="2800" b="1" u="sng" dirty="0" smtClean="0">
                <a:solidFill>
                  <a:schemeClr val="accent3"/>
                </a:solidFill>
              </a:rPr>
              <a:t>Particules visibles</a:t>
            </a:r>
            <a:r>
              <a:rPr lang="fr-FR" sz="2800" dirty="0" smtClean="0"/>
              <a:t>: </a:t>
            </a:r>
          </a:p>
          <a:p>
            <a:r>
              <a:rPr lang="fr-FR" sz="2800" dirty="0" smtClean="0"/>
              <a:t>-Effectué sur 100% des récipients</a:t>
            </a:r>
          </a:p>
          <a:p>
            <a:r>
              <a:rPr lang="fr-FR" sz="2800" dirty="0" smtClean="0"/>
              <a:t>-Examen visuel</a:t>
            </a:r>
            <a:r>
              <a:rPr lang="fr-FR" sz="2800" dirty="0" smtClean="0">
                <a:sym typeface="Wingdings" pitchFamily="2" charset="2"/>
              </a:rPr>
              <a:t>: (mirage) </a:t>
            </a:r>
          </a:p>
          <a:p>
            <a:r>
              <a:rPr lang="fr-FR" sz="2800" dirty="0" smtClean="0">
                <a:sym typeface="Wingdings" pitchFamily="2" charset="2"/>
              </a:rPr>
              <a:t>- Normes : 0 particules/ récipient</a:t>
            </a:r>
          </a:p>
          <a:p>
            <a:pPr>
              <a:buFont typeface="Courier New" pitchFamily="49" charset="0"/>
              <a:buChar char="o"/>
            </a:pPr>
            <a:r>
              <a:rPr lang="fr-FR" sz="2800" b="1" u="sng" dirty="0" smtClean="0">
                <a:solidFill>
                  <a:schemeClr val="accent3"/>
                </a:solidFill>
                <a:sym typeface="Wingdings" pitchFamily="2" charset="2"/>
              </a:rPr>
              <a:t>Particules non visibles: </a:t>
            </a:r>
          </a:p>
          <a:p>
            <a:r>
              <a:rPr lang="fr-FR" sz="2800" dirty="0" smtClean="0">
                <a:sym typeface="Wingdings" pitchFamily="2" charset="2"/>
              </a:rPr>
              <a:t>- Utiliser l’une de ces méthodes:</a:t>
            </a:r>
          </a:p>
          <a:p>
            <a:pPr>
              <a:buFont typeface="Arial" pitchFamily="34" charset="0"/>
              <a:buChar char="•"/>
            </a:pPr>
            <a:r>
              <a:rPr lang="fr-FR" sz="2800" dirty="0" smtClean="0">
                <a:sym typeface="Wingdings" pitchFamily="2" charset="2"/>
              </a:rPr>
              <a:t>Méthode optique automatique</a:t>
            </a:r>
          </a:p>
          <a:p>
            <a:pPr>
              <a:buFont typeface="Arial" pitchFamily="34" charset="0"/>
              <a:buChar char="•"/>
            </a:pPr>
            <a:r>
              <a:rPr lang="fr-FR" sz="2800" dirty="0" smtClean="0">
                <a:sym typeface="Wingdings" pitchFamily="2" charset="2"/>
              </a:rPr>
              <a:t>Microscope: examen après filtration.</a:t>
            </a:r>
          </a:p>
          <a:p>
            <a:r>
              <a:rPr lang="fr-FR" sz="2800" dirty="0" smtClean="0">
                <a:sym typeface="Wingdings" pitchFamily="2" charset="2"/>
              </a:rPr>
              <a:t>- Normes: voir tableau ( selon </a:t>
            </a:r>
            <a:r>
              <a:rPr lang="fr-FR" sz="2800" dirty="0" err="1" smtClean="0">
                <a:sym typeface="Wingdings" pitchFamily="2" charset="2"/>
              </a:rPr>
              <a:t>Ph.Eur</a:t>
            </a:r>
            <a:r>
              <a:rPr lang="fr-FR" sz="2800" dirty="0" smtClean="0">
                <a:sym typeface="Wingdings" pitchFamily="2" charset="2"/>
              </a:rPr>
              <a:t>)</a:t>
            </a:r>
            <a:endParaRPr lang="fr-FR" sz="2800" dirty="0"/>
          </a:p>
        </p:txBody>
      </p:sp>
      <p:pic>
        <p:nvPicPr>
          <p:cNvPr id="6146" name="Picture 2"/>
          <p:cNvPicPr>
            <a:picLocks noChangeAspect="1" noChangeArrowheads="1"/>
          </p:cNvPicPr>
          <p:nvPr/>
        </p:nvPicPr>
        <p:blipFill>
          <a:blip r:embed="rId2"/>
          <a:srcRect/>
          <a:stretch>
            <a:fillRect/>
          </a:stretch>
        </p:blipFill>
        <p:spPr bwMode="auto">
          <a:xfrm rot="5400000">
            <a:off x="7114361" y="1958209"/>
            <a:ext cx="1530419" cy="204311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7000892" y="5061607"/>
            <a:ext cx="1928794" cy="17963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28596" y="1071546"/>
          <a:ext cx="8215371" cy="2103120"/>
        </p:xfrm>
        <a:graphic>
          <a:graphicData uri="http://schemas.openxmlformats.org/drawingml/2006/table">
            <a:tbl>
              <a:tblPr firstRow="1" bandRow="1">
                <a:tableStyleId>{5DA37D80-6434-44D0-A028-1B22A696006F}</a:tableStyleId>
              </a:tblPr>
              <a:tblGrid>
                <a:gridCol w="3000397"/>
                <a:gridCol w="2476517"/>
                <a:gridCol w="2738457"/>
              </a:tblGrid>
              <a:tr h="424326">
                <a:tc>
                  <a:txBody>
                    <a:bodyPr/>
                    <a:lstStyle/>
                    <a:p>
                      <a:endParaRPr lang="fr-FR" sz="2400" b="1" dirty="0">
                        <a:solidFill>
                          <a:schemeClr val="accent3"/>
                        </a:solidFill>
                      </a:endParaRPr>
                    </a:p>
                  </a:txBody>
                  <a:tcPr>
                    <a:solidFill>
                      <a:schemeClr val="accent5">
                        <a:lumMod val="75000"/>
                      </a:schemeClr>
                    </a:solidFill>
                  </a:tcPr>
                </a:tc>
                <a:tc>
                  <a:txBody>
                    <a:bodyPr/>
                    <a:lstStyle/>
                    <a:p>
                      <a:r>
                        <a:rPr lang="fr-FR" sz="2400" dirty="0" smtClean="0">
                          <a:solidFill>
                            <a:schemeClr val="accent3"/>
                          </a:solidFill>
                        </a:rPr>
                        <a:t>≥ 10 µm</a:t>
                      </a:r>
                      <a:endParaRPr lang="fr-FR" sz="2400" b="1" dirty="0">
                        <a:solidFill>
                          <a:schemeClr val="accent3"/>
                        </a:solidFill>
                      </a:endParaRPr>
                    </a:p>
                  </a:txBody>
                  <a:tcPr>
                    <a:solidFill>
                      <a:schemeClr val="accent5">
                        <a:lumMod val="75000"/>
                      </a:schemeClr>
                    </a:solidFill>
                  </a:tcPr>
                </a:tc>
                <a:tc>
                  <a:txBody>
                    <a:bodyPr/>
                    <a:lstStyle/>
                    <a:p>
                      <a:r>
                        <a:rPr lang="fr-FR" sz="2400" dirty="0" smtClean="0">
                          <a:solidFill>
                            <a:schemeClr val="accent3"/>
                          </a:solidFill>
                        </a:rPr>
                        <a:t>≥  25 µm</a:t>
                      </a:r>
                      <a:endParaRPr lang="fr-FR" sz="2400" b="1" dirty="0">
                        <a:solidFill>
                          <a:schemeClr val="accent3"/>
                        </a:solidFill>
                      </a:endParaRPr>
                    </a:p>
                  </a:txBody>
                  <a:tcPr>
                    <a:solidFill>
                      <a:schemeClr val="accent5">
                        <a:lumMod val="75000"/>
                      </a:schemeClr>
                    </a:solidFill>
                  </a:tcPr>
                </a:tc>
              </a:tr>
              <a:tr h="732399">
                <a:tc>
                  <a:txBody>
                    <a:bodyPr/>
                    <a:lstStyle/>
                    <a:p>
                      <a:r>
                        <a:rPr lang="fr-FR" sz="2400" b="1" dirty="0" smtClean="0">
                          <a:solidFill>
                            <a:schemeClr val="accent3"/>
                          </a:solidFill>
                        </a:rPr>
                        <a:t>Petit volume :</a:t>
                      </a:r>
                    </a:p>
                    <a:p>
                      <a:r>
                        <a:rPr lang="fr-FR" sz="2400" b="1" dirty="0" smtClean="0">
                          <a:solidFill>
                            <a:schemeClr val="accent3"/>
                          </a:solidFill>
                        </a:rPr>
                        <a:t> &lt;</a:t>
                      </a:r>
                      <a:r>
                        <a:rPr lang="fr-FR" sz="2400" b="1" baseline="0" dirty="0" smtClean="0">
                          <a:solidFill>
                            <a:schemeClr val="accent3"/>
                          </a:solidFill>
                        </a:rPr>
                        <a:t> 100 ml</a:t>
                      </a:r>
                      <a:endParaRPr lang="fr-FR" sz="2400" b="1" dirty="0">
                        <a:solidFill>
                          <a:schemeClr val="accent3"/>
                        </a:solidFill>
                      </a:endParaRPr>
                    </a:p>
                  </a:txBody>
                  <a:tcPr>
                    <a:solidFill>
                      <a:schemeClr val="accent5">
                        <a:lumMod val="75000"/>
                      </a:schemeClr>
                    </a:solidFill>
                  </a:tcPr>
                </a:tc>
                <a:tc>
                  <a:txBody>
                    <a:bodyPr/>
                    <a:lstStyle/>
                    <a:p>
                      <a:r>
                        <a:rPr lang="fr-FR" sz="2400" b="1" dirty="0" smtClean="0">
                          <a:solidFill>
                            <a:srgbClr val="FFFF00"/>
                          </a:solidFill>
                        </a:rPr>
                        <a:t>≤ 6000 / récipient</a:t>
                      </a:r>
                      <a:endParaRPr lang="fr-FR" sz="2400" b="1" dirty="0">
                        <a:solidFill>
                          <a:srgbClr val="FFFF00"/>
                        </a:solidFill>
                      </a:endParaRPr>
                    </a:p>
                  </a:txBody>
                  <a:tcPr>
                    <a:solidFill>
                      <a:schemeClr val="accent5">
                        <a:lumMod val="75000"/>
                      </a:schemeClr>
                    </a:solidFill>
                  </a:tcPr>
                </a:tc>
                <a:tc>
                  <a:txBody>
                    <a:bodyPr/>
                    <a:lstStyle/>
                    <a:p>
                      <a:r>
                        <a:rPr lang="fr-FR" sz="2400" b="1" dirty="0" smtClean="0">
                          <a:solidFill>
                            <a:srgbClr val="FFFF00"/>
                          </a:solidFill>
                        </a:rPr>
                        <a:t>≤ 600 / récipient</a:t>
                      </a:r>
                      <a:endParaRPr lang="fr-FR" sz="2400" b="1" dirty="0">
                        <a:solidFill>
                          <a:srgbClr val="FFFF00"/>
                        </a:solidFill>
                      </a:endParaRPr>
                    </a:p>
                  </a:txBody>
                  <a:tcPr>
                    <a:solidFill>
                      <a:schemeClr val="accent5">
                        <a:lumMod val="75000"/>
                      </a:schemeClr>
                    </a:solidFill>
                  </a:tcPr>
                </a:tc>
              </a:tr>
              <a:tr h="732399">
                <a:tc>
                  <a:txBody>
                    <a:bodyPr/>
                    <a:lstStyle/>
                    <a:p>
                      <a:r>
                        <a:rPr lang="fr-FR" sz="2400" b="1" dirty="0" smtClean="0">
                          <a:solidFill>
                            <a:schemeClr val="accent3"/>
                          </a:solidFill>
                        </a:rPr>
                        <a:t>Grand volume :</a:t>
                      </a:r>
                    </a:p>
                    <a:p>
                      <a:r>
                        <a:rPr lang="fr-FR" sz="2400" b="1" dirty="0" smtClean="0">
                          <a:solidFill>
                            <a:schemeClr val="accent3"/>
                          </a:solidFill>
                        </a:rPr>
                        <a:t> &gt; 100 ml</a:t>
                      </a:r>
                      <a:endParaRPr lang="fr-FR" sz="2400" b="1" dirty="0">
                        <a:solidFill>
                          <a:schemeClr val="accent3"/>
                        </a:solidFill>
                      </a:endParaRPr>
                    </a:p>
                  </a:txBody>
                  <a:tcPr>
                    <a:solidFill>
                      <a:schemeClr val="accent5">
                        <a:lumMod val="75000"/>
                      </a:schemeClr>
                    </a:solidFill>
                  </a:tcPr>
                </a:tc>
                <a:tc>
                  <a:txBody>
                    <a:bodyPr/>
                    <a:lstStyle/>
                    <a:p>
                      <a:r>
                        <a:rPr lang="fr-FR" sz="2400" b="1" dirty="0" smtClean="0">
                          <a:solidFill>
                            <a:srgbClr val="FFFF00"/>
                          </a:solidFill>
                        </a:rPr>
                        <a:t>≤ 25 /ml</a:t>
                      </a:r>
                      <a:endParaRPr lang="fr-FR" sz="2400" b="1" dirty="0">
                        <a:solidFill>
                          <a:srgbClr val="FFFF00"/>
                        </a:solidFill>
                      </a:endParaRPr>
                    </a:p>
                  </a:txBody>
                  <a:tcPr>
                    <a:solidFill>
                      <a:schemeClr val="accent5">
                        <a:lumMod val="75000"/>
                      </a:schemeClr>
                    </a:solidFill>
                  </a:tcPr>
                </a:tc>
                <a:tc>
                  <a:txBody>
                    <a:bodyPr/>
                    <a:lstStyle/>
                    <a:p>
                      <a:r>
                        <a:rPr lang="fr-FR" sz="2400" b="1" dirty="0" smtClean="0">
                          <a:solidFill>
                            <a:srgbClr val="FFFF00"/>
                          </a:solidFill>
                        </a:rPr>
                        <a:t>≤ 3 /ml</a:t>
                      </a:r>
                      <a:endParaRPr lang="fr-FR" sz="2400" b="1" dirty="0">
                        <a:solidFill>
                          <a:srgbClr val="FFFF00"/>
                        </a:solidFill>
                      </a:endParaRPr>
                    </a:p>
                  </a:txBody>
                  <a:tcPr>
                    <a:solidFill>
                      <a:schemeClr val="accent5">
                        <a:lumMod val="75000"/>
                      </a:schemeClr>
                    </a:solidFill>
                  </a:tcPr>
                </a:tc>
              </a:tr>
            </a:tbl>
          </a:graphicData>
        </a:graphic>
      </p:graphicFrame>
      <p:sp>
        <p:nvSpPr>
          <p:cNvPr id="5" name="ZoneTexte 4"/>
          <p:cNvSpPr txBox="1"/>
          <p:nvPr/>
        </p:nvSpPr>
        <p:spPr>
          <a:xfrm>
            <a:off x="357158" y="357166"/>
            <a:ext cx="6500858" cy="523220"/>
          </a:xfrm>
          <a:prstGeom prst="rect">
            <a:avLst/>
          </a:prstGeom>
          <a:noFill/>
        </p:spPr>
        <p:txBody>
          <a:bodyPr wrap="square" rtlCol="0">
            <a:spAutoFit/>
          </a:bodyPr>
          <a:lstStyle/>
          <a:p>
            <a:pPr>
              <a:buFont typeface="Wingdings" pitchFamily="2" charset="2"/>
              <a:buChar char="Ø"/>
            </a:pPr>
            <a:r>
              <a:rPr lang="fr-FR" sz="2800" b="1" u="sng" dirty="0" smtClean="0">
                <a:solidFill>
                  <a:schemeClr val="accent1">
                    <a:lumMod val="60000"/>
                    <a:lumOff val="40000"/>
                  </a:schemeClr>
                </a:solidFill>
              </a:rPr>
              <a:t> Normes pour la méthode 1:</a:t>
            </a:r>
            <a:endParaRPr lang="fr-FR" sz="2800" b="1" u="sng" dirty="0">
              <a:solidFill>
                <a:schemeClr val="accent1">
                  <a:lumMod val="60000"/>
                  <a:lumOff val="40000"/>
                </a:schemeClr>
              </a:solidFill>
            </a:endParaRPr>
          </a:p>
        </p:txBody>
      </p:sp>
      <p:graphicFrame>
        <p:nvGraphicFramePr>
          <p:cNvPr id="6" name="Tableau 5"/>
          <p:cNvGraphicFramePr>
            <a:graphicFrameLocks noGrp="1"/>
          </p:cNvGraphicFramePr>
          <p:nvPr/>
        </p:nvGraphicFramePr>
        <p:xfrm>
          <a:off x="428596" y="4214818"/>
          <a:ext cx="8215371" cy="2103120"/>
        </p:xfrm>
        <a:graphic>
          <a:graphicData uri="http://schemas.openxmlformats.org/drawingml/2006/table">
            <a:tbl>
              <a:tblPr firstRow="1" bandRow="1">
                <a:tableStyleId>{5C22544A-7EE6-4342-B048-85BDC9FD1C3A}</a:tableStyleId>
              </a:tblPr>
              <a:tblGrid>
                <a:gridCol w="2738457"/>
                <a:gridCol w="2738457"/>
                <a:gridCol w="2738457"/>
              </a:tblGrid>
              <a:tr h="417198">
                <a:tc>
                  <a:txBody>
                    <a:bodyPr/>
                    <a:lstStyle/>
                    <a:p>
                      <a:endParaRPr lang="fr-FR" sz="2400" b="1" dirty="0"/>
                    </a:p>
                  </a:txBody>
                  <a:tcPr>
                    <a:solidFill>
                      <a:schemeClr val="tx1">
                        <a:lumMod val="50000"/>
                      </a:schemeClr>
                    </a:solidFill>
                  </a:tcPr>
                </a:tc>
                <a:tc>
                  <a:txBody>
                    <a:bodyPr/>
                    <a:lstStyle/>
                    <a:p>
                      <a:r>
                        <a:rPr lang="fr-FR" sz="2400" b="1" dirty="0" smtClean="0">
                          <a:solidFill>
                            <a:schemeClr val="accent6">
                              <a:lumMod val="40000"/>
                              <a:lumOff val="60000"/>
                            </a:schemeClr>
                          </a:solidFill>
                        </a:rPr>
                        <a:t>≥ 10 µm</a:t>
                      </a:r>
                      <a:endParaRPr lang="fr-FR" sz="2400" b="1" dirty="0">
                        <a:solidFill>
                          <a:schemeClr val="accent6">
                            <a:lumMod val="40000"/>
                            <a:lumOff val="60000"/>
                          </a:schemeClr>
                        </a:solidFill>
                      </a:endParaRPr>
                    </a:p>
                  </a:txBody>
                  <a:tcPr>
                    <a:solidFill>
                      <a:schemeClr val="tx1">
                        <a:lumMod val="50000"/>
                      </a:schemeClr>
                    </a:solidFill>
                  </a:tcPr>
                </a:tc>
                <a:tc>
                  <a:txBody>
                    <a:bodyPr/>
                    <a:lstStyle/>
                    <a:p>
                      <a:r>
                        <a:rPr lang="fr-FR" sz="2400" b="1" dirty="0" smtClean="0">
                          <a:solidFill>
                            <a:schemeClr val="accent6">
                              <a:lumMod val="40000"/>
                              <a:lumOff val="60000"/>
                            </a:schemeClr>
                          </a:solidFill>
                        </a:rPr>
                        <a:t>≥  25 µm</a:t>
                      </a:r>
                      <a:endParaRPr lang="fr-FR" sz="2400" b="1" dirty="0">
                        <a:solidFill>
                          <a:schemeClr val="accent6">
                            <a:lumMod val="40000"/>
                            <a:lumOff val="60000"/>
                          </a:schemeClr>
                        </a:solidFill>
                      </a:endParaRPr>
                    </a:p>
                  </a:txBody>
                  <a:tcPr>
                    <a:solidFill>
                      <a:schemeClr val="tx1">
                        <a:lumMod val="50000"/>
                      </a:schemeClr>
                    </a:solidFill>
                  </a:tcPr>
                </a:tc>
              </a:tr>
              <a:tr h="720095">
                <a:tc>
                  <a:txBody>
                    <a:bodyPr/>
                    <a:lstStyle/>
                    <a:p>
                      <a:r>
                        <a:rPr lang="fr-FR" sz="2400" b="1" dirty="0" smtClean="0">
                          <a:solidFill>
                            <a:schemeClr val="accent6">
                              <a:lumMod val="40000"/>
                              <a:lumOff val="60000"/>
                            </a:schemeClr>
                          </a:solidFill>
                        </a:rPr>
                        <a:t>Petit volume : </a:t>
                      </a:r>
                    </a:p>
                    <a:p>
                      <a:r>
                        <a:rPr lang="fr-FR" sz="2400" b="1" dirty="0" smtClean="0">
                          <a:solidFill>
                            <a:schemeClr val="accent6">
                              <a:lumMod val="40000"/>
                              <a:lumOff val="60000"/>
                            </a:schemeClr>
                          </a:solidFill>
                        </a:rPr>
                        <a:t>&lt;</a:t>
                      </a:r>
                      <a:r>
                        <a:rPr lang="fr-FR" sz="2400" b="1" baseline="0" dirty="0" smtClean="0">
                          <a:solidFill>
                            <a:schemeClr val="accent6">
                              <a:lumMod val="40000"/>
                              <a:lumOff val="60000"/>
                            </a:schemeClr>
                          </a:solidFill>
                        </a:rPr>
                        <a:t> 100 ml</a:t>
                      </a:r>
                      <a:endParaRPr lang="fr-FR" sz="2400" b="1" dirty="0">
                        <a:solidFill>
                          <a:schemeClr val="accent6">
                            <a:lumMod val="40000"/>
                            <a:lumOff val="60000"/>
                          </a:schemeClr>
                        </a:solidFill>
                      </a:endParaRPr>
                    </a:p>
                  </a:txBody>
                  <a:tcPr>
                    <a:solidFill>
                      <a:schemeClr val="tx1">
                        <a:lumMod val="50000"/>
                      </a:schemeClr>
                    </a:solidFill>
                  </a:tcPr>
                </a:tc>
                <a:tc>
                  <a:txBody>
                    <a:bodyPr/>
                    <a:lstStyle/>
                    <a:p>
                      <a:r>
                        <a:rPr lang="fr-FR" sz="2400" b="1" dirty="0" smtClean="0">
                          <a:solidFill>
                            <a:schemeClr val="accent3">
                              <a:lumMod val="40000"/>
                              <a:lumOff val="60000"/>
                            </a:schemeClr>
                          </a:solidFill>
                        </a:rPr>
                        <a:t>≤ 3000 / récipient</a:t>
                      </a:r>
                      <a:endParaRPr lang="fr-FR" sz="2400" b="1" dirty="0">
                        <a:solidFill>
                          <a:schemeClr val="accent3">
                            <a:lumMod val="40000"/>
                            <a:lumOff val="60000"/>
                          </a:schemeClr>
                        </a:solidFill>
                      </a:endParaRPr>
                    </a:p>
                  </a:txBody>
                  <a:tcPr>
                    <a:solidFill>
                      <a:schemeClr val="tx1">
                        <a:lumMod val="50000"/>
                      </a:schemeClr>
                    </a:solidFill>
                  </a:tcPr>
                </a:tc>
                <a:tc>
                  <a:txBody>
                    <a:bodyPr/>
                    <a:lstStyle/>
                    <a:p>
                      <a:r>
                        <a:rPr lang="fr-FR" sz="2400" b="1" dirty="0" smtClean="0">
                          <a:solidFill>
                            <a:schemeClr val="accent3">
                              <a:lumMod val="40000"/>
                              <a:lumOff val="60000"/>
                            </a:schemeClr>
                          </a:solidFill>
                        </a:rPr>
                        <a:t>≤ 300 / récipient</a:t>
                      </a:r>
                      <a:endParaRPr lang="fr-FR" sz="2400" b="1" dirty="0">
                        <a:solidFill>
                          <a:schemeClr val="accent3">
                            <a:lumMod val="40000"/>
                            <a:lumOff val="60000"/>
                          </a:schemeClr>
                        </a:solidFill>
                      </a:endParaRPr>
                    </a:p>
                  </a:txBody>
                  <a:tcPr>
                    <a:solidFill>
                      <a:schemeClr val="tx1">
                        <a:lumMod val="50000"/>
                      </a:schemeClr>
                    </a:solidFill>
                  </a:tcPr>
                </a:tc>
              </a:tr>
              <a:tr h="720095">
                <a:tc>
                  <a:txBody>
                    <a:bodyPr/>
                    <a:lstStyle/>
                    <a:p>
                      <a:r>
                        <a:rPr lang="fr-FR" sz="2400" b="1" dirty="0" smtClean="0">
                          <a:solidFill>
                            <a:schemeClr val="accent6">
                              <a:lumMod val="40000"/>
                              <a:lumOff val="60000"/>
                            </a:schemeClr>
                          </a:solidFill>
                        </a:rPr>
                        <a:t>Grand volume :</a:t>
                      </a:r>
                    </a:p>
                    <a:p>
                      <a:r>
                        <a:rPr lang="fr-FR" sz="2400" b="1" dirty="0" smtClean="0">
                          <a:solidFill>
                            <a:schemeClr val="accent6">
                              <a:lumMod val="40000"/>
                              <a:lumOff val="60000"/>
                            </a:schemeClr>
                          </a:solidFill>
                        </a:rPr>
                        <a:t>&gt;100 ml</a:t>
                      </a:r>
                      <a:endParaRPr lang="fr-FR" sz="2400" b="1" dirty="0">
                        <a:solidFill>
                          <a:schemeClr val="accent6">
                            <a:lumMod val="40000"/>
                            <a:lumOff val="60000"/>
                          </a:schemeClr>
                        </a:solidFill>
                      </a:endParaRPr>
                    </a:p>
                  </a:txBody>
                  <a:tcPr>
                    <a:solidFill>
                      <a:schemeClr val="tx1">
                        <a:lumMod val="50000"/>
                      </a:schemeClr>
                    </a:solidFill>
                  </a:tcPr>
                </a:tc>
                <a:tc>
                  <a:txBody>
                    <a:bodyPr/>
                    <a:lstStyle/>
                    <a:p>
                      <a:r>
                        <a:rPr lang="fr-FR" sz="2400" b="1" dirty="0" smtClean="0">
                          <a:solidFill>
                            <a:schemeClr val="accent3">
                              <a:lumMod val="40000"/>
                              <a:lumOff val="60000"/>
                            </a:schemeClr>
                          </a:solidFill>
                        </a:rPr>
                        <a:t>≤ 12 /ml</a:t>
                      </a:r>
                      <a:endParaRPr lang="fr-FR" sz="2400" b="1" dirty="0">
                        <a:solidFill>
                          <a:schemeClr val="accent3">
                            <a:lumMod val="40000"/>
                            <a:lumOff val="60000"/>
                          </a:schemeClr>
                        </a:solidFill>
                      </a:endParaRPr>
                    </a:p>
                  </a:txBody>
                  <a:tcPr>
                    <a:solidFill>
                      <a:schemeClr val="tx1">
                        <a:lumMod val="50000"/>
                      </a:schemeClr>
                    </a:solidFill>
                  </a:tcPr>
                </a:tc>
                <a:tc>
                  <a:txBody>
                    <a:bodyPr/>
                    <a:lstStyle/>
                    <a:p>
                      <a:r>
                        <a:rPr lang="fr-FR" sz="2400" b="1" dirty="0" smtClean="0">
                          <a:solidFill>
                            <a:schemeClr val="accent3">
                              <a:lumMod val="40000"/>
                              <a:lumOff val="60000"/>
                            </a:schemeClr>
                          </a:solidFill>
                        </a:rPr>
                        <a:t>≤ 2 /ml</a:t>
                      </a:r>
                      <a:endParaRPr lang="fr-FR" sz="2400" b="1" dirty="0">
                        <a:solidFill>
                          <a:schemeClr val="accent3">
                            <a:lumMod val="40000"/>
                            <a:lumOff val="60000"/>
                          </a:schemeClr>
                        </a:solidFill>
                      </a:endParaRPr>
                    </a:p>
                  </a:txBody>
                  <a:tcPr>
                    <a:solidFill>
                      <a:schemeClr val="tx1">
                        <a:lumMod val="50000"/>
                      </a:schemeClr>
                    </a:solidFill>
                  </a:tcPr>
                </a:tc>
              </a:tr>
            </a:tbl>
          </a:graphicData>
        </a:graphic>
      </p:graphicFrame>
      <p:sp>
        <p:nvSpPr>
          <p:cNvPr id="7" name="Rectangle 6"/>
          <p:cNvSpPr/>
          <p:nvPr/>
        </p:nvSpPr>
        <p:spPr>
          <a:xfrm>
            <a:off x="357158" y="3571876"/>
            <a:ext cx="4743543" cy="954107"/>
          </a:xfrm>
          <a:prstGeom prst="rect">
            <a:avLst/>
          </a:prstGeom>
        </p:spPr>
        <p:txBody>
          <a:bodyPr wrap="none">
            <a:spAutoFit/>
          </a:bodyPr>
          <a:lstStyle/>
          <a:p>
            <a:pPr>
              <a:buFont typeface="Wingdings" pitchFamily="2" charset="2"/>
              <a:buChar char="Ø"/>
            </a:pPr>
            <a:r>
              <a:rPr lang="fr-FR" sz="2800" b="1" u="sng" dirty="0" smtClean="0">
                <a:solidFill>
                  <a:schemeClr val="accent1">
                    <a:lumMod val="60000"/>
                    <a:lumOff val="40000"/>
                  </a:schemeClr>
                </a:solidFill>
              </a:rPr>
              <a:t>Normes pour la méthode 2 :</a:t>
            </a:r>
          </a:p>
          <a:p>
            <a:endParaRPr lang="fr-FR" sz="2800" b="1" u="sng" dirty="0">
              <a:solidFill>
                <a:srgbClr val="99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857232"/>
            <a:ext cx="8643998" cy="4154984"/>
          </a:xfrm>
          <a:prstGeom prst="rect">
            <a:avLst/>
          </a:prstGeom>
          <a:noFill/>
        </p:spPr>
        <p:txBody>
          <a:bodyPr wrap="square" rtlCol="0">
            <a:spAutoFit/>
          </a:bodyPr>
          <a:lstStyle/>
          <a:p>
            <a:pPr algn="ctr"/>
            <a:r>
              <a:rPr lang="fr-FR" sz="2800" b="1" u="sng" dirty="0" smtClean="0">
                <a:solidFill>
                  <a:schemeClr val="accent6"/>
                </a:solidFill>
              </a:rPr>
              <a:t>2- NEUTRALITÉ</a:t>
            </a:r>
          </a:p>
          <a:p>
            <a:pPr algn="ctr"/>
            <a:endParaRPr lang="fr-FR" sz="2800" b="1" u="sng" dirty="0" smtClean="0">
              <a:solidFill>
                <a:schemeClr val="accent6"/>
              </a:solidFill>
            </a:endParaRPr>
          </a:p>
          <a:p>
            <a:pPr>
              <a:buFont typeface="Wingdings" pitchFamily="2" charset="2"/>
              <a:buChar char="v"/>
            </a:pPr>
            <a:r>
              <a:rPr lang="fr-FR" sz="2600" b="1" u="sng" dirty="0" smtClean="0">
                <a:solidFill>
                  <a:schemeClr val="accent2">
                    <a:lumMod val="60000"/>
                    <a:lumOff val="40000"/>
                  </a:schemeClr>
                </a:solidFill>
              </a:rPr>
              <a:t>Rôle du pH:</a:t>
            </a:r>
          </a:p>
          <a:p>
            <a:pPr lvl="1">
              <a:buFont typeface="Wingdings" pitchFamily="2" charset="2"/>
              <a:buChar char="§"/>
            </a:pPr>
            <a:r>
              <a:rPr lang="fr-FR" sz="2600" dirty="0" smtClean="0"/>
              <a:t>Stabilité du PA</a:t>
            </a:r>
          </a:p>
          <a:p>
            <a:pPr lvl="1">
              <a:buFont typeface="Wingdings" pitchFamily="2" charset="2"/>
              <a:buChar char="§"/>
            </a:pPr>
            <a:r>
              <a:rPr lang="fr-FR" sz="2600" dirty="0" smtClean="0"/>
              <a:t>Activité du PA</a:t>
            </a:r>
          </a:p>
          <a:p>
            <a:pPr lvl="1">
              <a:buFont typeface="Wingdings" pitchFamily="2" charset="2"/>
              <a:buChar char="§"/>
            </a:pPr>
            <a:r>
              <a:rPr lang="fr-FR" sz="2600" dirty="0" smtClean="0"/>
              <a:t>Tolérance de l’organisme</a:t>
            </a:r>
          </a:p>
          <a:p>
            <a:pPr lvl="1">
              <a:buFont typeface="Wingdings" pitchFamily="2" charset="2"/>
              <a:buChar char="§"/>
            </a:pPr>
            <a:endParaRPr lang="fr-FR" sz="2600" dirty="0" smtClean="0"/>
          </a:p>
          <a:p>
            <a:pPr>
              <a:buFont typeface="Wingdings" pitchFamily="2" charset="2"/>
              <a:buChar char="v"/>
            </a:pPr>
            <a:r>
              <a:rPr lang="fr-FR" sz="2600" b="1" dirty="0" smtClean="0">
                <a:solidFill>
                  <a:schemeClr val="accent2">
                    <a:lumMod val="60000"/>
                    <a:lumOff val="40000"/>
                  </a:schemeClr>
                </a:solidFill>
              </a:rPr>
              <a:t> </a:t>
            </a:r>
            <a:r>
              <a:rPr lang="fr-FR" sz="2600" b="1" u="sng" dirty="0">
                <a:solidFill>
                  <a:schemeClr val="accent2">
                    <a:lumMod val="60000"/>
                    <a:lumOff val="40000"/>
                  </a:schemeClr>
                </a:solidFill>
              </a:rPr>
              <a:t>pH </a:t>
            </a:r>
            <a:r>
              <a:rPr lang="fr-FR" sz="2600" b="1" u="sng" dirty="0" smtClean="0">
                <a:solidFill>
                  <a:schemeClr val="accent2">
                    <a:lumMod val="60000"/>
                    <a:lumOff val="40000"/>
                  </a:schemeClr>
                </a:solidFill>
              </a:rPr>
              <a:t>physiologique: </a:t>
            </a:r>
          </a:p>
          <a:p>
            <a:r>
              <a:rPr lang="fr-FR" sz="2600" b="1" dirty="0" smtClean="0"/>
              <a:t>    </a:t>
            </a:r>
            <a:r>
              <a:rPr lang="fr-FR" sz="2600" dirty="0" smtClean="0"/>
              <a:t>(</a:t>
            </a:r>
            <a:r>
              <a:rPr lang="fr-FR" sz="2600" dirty="0"/>
              <a:t>7,35-7,40</a:t>
            </a:r>
            <a:r>
              <a:rPr lang="fr-FR" sz="2600" dirty="0" smtClean="0"/>
              <a:t>)</a:t>
            </a:r>
          </a:p>
          <a:p>
            <a:r>
              <a:rPr lang="fr-FR" sz="2600" b="1" i="1" dirty="0"/>
              <a:t> </a:t>
            </a:r>
            <a:r>
              <a:rPr lang="fr-FR" sz="2600" b="1" i="1" dirty="0" smtClean="0"/>
              <a:t> </a:t>
            </a:r>
            <a:endParaRPr lang="fr-FR" sz="2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500042"/>
            <a:ext cx="8643966" cy="5940088"/>
          </a:xfrm>
          <a:prstGeom prst="rect">
            <a:avLst/>
          </a:prstGeom>
          <a:noFill/>
        </p:spPr>
        <p:txBody>
          <a:bodyPr wrap="square" rtlCol="0">
            <a:spAutoFit/>
          </a:bodyPr>
          <a:lstStyle/>
          <a:p>
            <a:pPr algn="ctr"/>
            <a:r>
              <a:rPr lang="fr-FR" sz="2000" b="1" dirty="0" smtClean="0">
                <a:solidFill>
                  <a:schemeClr val="accent1"/>
                </a:solidFill>
              </a:rPr>
              <a:t>PLAN DU COURS</a:t>
            </a:r>
          </a:p>
          <a:p>
            <a:pPr algn="ctr"/>
            <a:endParaRPr lang="fr-FR" sz="2000" b="1" dirty="0" smtClean="0">
              <a:solidFill>
                <a:schemeClr val="accent1"/>
              </a:solidFill>
            </a:endParaRPr>
          </a:p>
          <a:p>
            <a:pPr algn="ctr"/>
            <a:endParaRPr lang="fr-FR" sz="2000" b="1" dirty="0" smtClean="0">
              <a:solidFill>
                <a:schemeClr val="accent1"/>
              </a:solidFill>
            </a:endParaRPr>
          </a:p>
          <a:p>
            <a:r>
              <a:rPr lang="fr-FR" sz="2000" b="1" u="sng" dirty="0" smtClean="0">
                <a:solidFill>
                  <a:srgbClr val="FFFF00"/>
                </a:solidFill>
              </a:rPr>
              <a:t>I- GÉNÉRALITÉS</a:t>
            </a:r>
          </a:p>
          <a:p>
            <a:pPr marL="1371600" lvl="2" indent="-457200">
              <a:buFont typeface="+mj-lt"/>
              <a:buAutoNum type="arabicPeriod"/>
            </a:pPr>
            <a:r>
              <a:rPr lang="fr-FR" sz="2000" b="1" dirty="0" smtClean="0">
                <a:solidFill>
                  <a:schemeClr val="accent6"/>
                </a:solidFill>
              </a:rPr>
              <a:t>Définitions</a:t>
            </a:r>
            <a:endParaRPr lang="fr-FR" sz="2000" b="1" dirty="0" smtClean="0">
              <a:solidFill>
                <a:schemeClr val="accent6"/>
              </a:solidFill>
            </a:endParaRPr>
          </a:p>
          <a:p>
            <a:pPr marL="1371600" lvl="2" indent="-457200">
              <a:buFont typeface="+mj-lt"/>
              <a:buAutoNum type="arabicPeriod"/>
            </a:pPr>
            <a:r>
              <a:rPr lang="fr-FR" sz="2000" b="1" dirty="0" smtClean="0">
                <a:solidFill>
                  <a:schemeClr val="accent6"/>
                </a:solidFill>
              </a:rPr>
              <a:t>Avantages</a:t>
            </a:r>
          </a:p>
          <a:p>
            <a:pPr marL="1371600" lvl="2" indent="-457200">
              <a:buFont typeface="+mj-lt"/>
              <a:buAutoNum type="arabicPeriod"/>
            </a:pPr>
            <a:r>
              <a:rPr lang="fr-FR" sz="2000" b="1" dirty="0" smtClean="0">
                <a:solidFill>
                  <a:schemeClr val="accent6"/>
                </a:solidFill>
              </a:rPr>
              <a:t>Inconvénients</a:t>
            </a:r>
          </a:p>
          <a:p>
            <a:pPr marL="1371600" lvl="2" indent="-457200">
              <a:buFont typeface="+mj-lt"/>
              <a:buAutoNum type="arabicPeriod"/>
            </a:pPr>
            <a:r>
              <a:rPr lang="fr-FR" sz="2000" b="1" dirty="0" smtClean="0">
                <a:solidFill>
                  <a:schemeClr val="accent6"/>
                </a:solidFill>
              </a:rPr>
              <a:t>Voies d’administration</a:t>
            </a:r>
          </a:p>
          <a:p>
            <a:pPr marL="1371600" lvl="2" indent="-457200">
              <a:buFont typeface="+mj-lt"/>
              <a:buAutoNum type="arabicPeriod"/>
            </a:pPr>
            <a:r>
              <a:rPr lang="fr-FR" sz="2000" b="1" dirty="0" smtClean="0">
                <a:solidFill>
                  <a:schemeClr val="accent6"/>
                </a:solidFill>
              </a:rPr>
              <a:t>Types de PP</a:t>
            </a:r>
          </a:p>
          <a:p>
            <a:r>
              <a:rPr lang="fr-FR" sz="2000" b="1" u="sng" dirty="0" smtClean="0">
                <a:solidFill>
                  <a:srgbClr val="FFFF00"/>
                </a:solidFill>
              </a:rPr>
              <a:t>II- PROPRIÉTÉS DES PRÉPARATIONS PARENTÉRALES</a:t>
            </a:r>
          </a:p>
          <a:p>
            <a:pPr algn="ctr"/>
            <a:endParaRPr lang="fr-FR" sz="2000" dirty="0" smtClean="0">
              <a:solidFill>
                <a:srgbClr val="FFFF00"/>
              </a:solidFill>
            </a:endParaRPr>
          </a:p>
          <a:p>
            <a:pPr lvl="2"/>
            <a:r>
              <a:rPr lang="fr-FR" sz="2000" b="1" dirty="0" smtClean="0">
                <a:solidFill>
                  <a:schemeClr val="accent6"/>
                </a:solidFill>
              </a:rPr>
              <a:t>1. Limpidité</a:t>
            </a:r>
            <a:endParaRPr lang="fr-FR" sz="2000" dirty="0" smtClean="0">
              <a:solidFill>
                <a:schemeClr val="accent6"/>
              </a:solidFill>
            </a:endParaRPr>
          </a:p>
          <a:p>
            <a:pPr lvl="2"/>
            <a:r>
              <a:rPr lang="fr-FR" sz="2000" b="1" dirty="0" smtClean="0">
                <a:solidFill>
                  <a:schemeClr val="accent6"/>
                </a:solidFill>
              </a:rPr>
              <a:t>2. Neutralité</a:t>
            </a:r>
          </a:p>
          <a:p>
            <a:pPr lvl="2"/>
            <a:r>
              <a:rPr lang="fr-FR" sz="2000" b="1" dirty="0" smtClean="0">
                <a:solidFill>
                  <a:schemeClr val="accent6"/>
                </a:solidFill>
              </a:rPr>
              <a:t>3. Isotonie</a:t>
            </a:r>
          </a:p>
          <a:p>
            <a:pPr lvl="2"/>
            <a:r>
              <a:rPr lang="fr-FR" sz="2000" b="1" dirty="0" smtClean="0">
                <a:solidFill>
                  <a:schemeClr val="accent6"/>
                </a:solidFill>
              </a:rPr>
              <a:t>4. Absence de pyrogènes</a:t>
            </a:r>
          </a:p>
          <a:p>
            <a:pPr lvl="2"/>
            <a:r>
              <a:rPr lang="fr-FR" sz="2000" b="1" dirty="0" smtClean="0">
                <a:solidFill>
                  <a:schemeClr val="accent6"/>
                </a:solidFill>
              </a:rPr>
              <a:t>5. Stérilité</a:t>
            </a:r>
          </a:p>
          <a:p>
            <a:endParaRPr lang="fr-FR" sz="2000" b="1" dirty="0" smtClean="0">
              <a:solidFill>
                <a:srgbClr val="FFFF00"/>
              </a:solidFill>
            </a:endParaRPr>
          </a:p>
          <a:p>
            <a:endParaRPr lang="fr-FR" sz="2000" b="1" dirty="0" smtClean="0">
              <a:solidFill>
                <a:srgbClr val="FFFF00"/>
              </a:solidFill>
            </a:endParaRPr>
          </a:p>
          <a:p>
            <a:endParaRPr lang="fr-FR" sz="2000" b="1"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85728"/>
            <a:ext cx="8572560" cy="5262979"/>
          </a:xfrm>
          <a:prstGeom prst="rect">
            <a:avLst/>
          </a:prstGeom>
          <a:noFill/>
        </p:spPr>
        <p:txBody>
          <a:bodyPr wrap="square" rtlCol="0">
            <a:spAutoFit/>
          </a:bodyPr>
          <a:lstStyle/>
          <a:p>
            <a:pPr>
              <a:buFont typeface="Wingdings" pitchFamily="2" charset="2"/>
              <a:buChar char="v"/>
            </a:pPr>
            <a:r>
              <a:rPr lang="fr-FR" sz="2800" b="1" u="sng" dirty="0" smtClean="0">
                <a:solidFill>
                  <a:schemeClr val="accent2">
                    <a:lumMod val="60000"/>
                    <a:lumOff val="40000"/>
                  </a:schemeClr>
                </a:solidFill>
              </a:rPr>
              <a:t>Tolérance de l'organisme aux variations du pH:</a:t>
            </a:r>
          </a:p>
          <a:p>
            <a:pPr>
              <a:buFont typeface="Wingdings" pitchFamily="2" charset="2"/>
              <a:buChar char="v"/>
            </a:pPr>
            <a:endParaRPr lang="fr-FR" sz="2800" b="1" u="sng" dirty="0" smtClean="0"/>
          </a:p>
          <a:p>
            <a:r>
              <a:rPr lang="fr-FR" sz="2800" dirty="0" smtClean="0"/>
              <a:t>Elle dépend de la présence ou non de substances tampons.</a:t>
            </a:r>
          </a:p>
          <a:p>
            <a:r>
              <a:rPr lang="fr-FR" sz="2800" dirty="0" smtClean="0"/>
              <a:t> </a:t>
            </a:r>
          </a:p>
          <a:p>
            <a:pPr>
              <a:buFont typeface="Arial" pitchFamily="34" charset="0"/>
              <a:buChar char="•"/>
            </a:pPr>
            <a:r>
              <a:rPr lang="fr-FR" sz="2800" b="1" u="sng" dirty="0" smtClean="0">
                <a:solidFill>
                  <a:schemeClr val="accent3"/>
                </a:solidFill>
              </a:rPr>
              <a:t> Les  préparations inj non tamponnées:</a:t>
            </a:r>
          </a:p>
          <a:p>
            <a:endParaRPr lang="fr-FR" sz="2800" b="1" u="sng" dirty="0" smtClean="0">
              <a:solidFill>
                <a:schemeClr val="accent3"/>
              </a:solidFill>
            </a:endParaRPr>
          </a:p>
          <a:p>
            <a:r>
              <a:rPr lang="fr-FR" sz="2800" dirty="0" smtClean="0"/>
              <a:t>IV: tolérance de 3 à 10,5</a:t>
            </a:r>
          </a:p>
          <a:p>
            <a:r>
              <a:rPr lang="fr-FR" sz="2800" dirty="0" smtClean="0"/>
              <a:t>les autres voies: de 4 à</a:t>
            </a:r>
            <a:r>
              <a:rPr lang="ar-DZ" sz="2800" dirty="0" smtClean="0"/>
              <a:t> </a:t>
            </a:r>
            <a:r>
              <a:rPr lang="fr-FR" sz="2800" dirty="0" smtClean="0"/>
              <a:t> 9</a:t>
            </a:r>
          </a:p>
          <a:p>
            <a:endParaRPr lang="fr-FR" sz="2800" dirty="0" smtClean="0"/>
          </a:p>
          <a:p>
            <a:pPr>
              <a:buFont typeface="Arial" pitchFamily="34" charset="0"/>
              <a:buChar char="•"/>
            </a:pPr>
            <a:r>
              <a:rPr lang="fr-FR" sz="2800" b="1" u="sng" dirty="0" smtClean="0">
                <a:solidFill>
                  <a:schemeClr val="accent3"/>
                </a:solidFill>
              </a:rPr>
              <a:t> les préparations inj tamponnées</a:t>
            </a:r>
            <a:r>
              <a:rPr lang="ar-DZ" sz="2800" b="1" u="sng" dirty="0" smtClean="0">
                <a:solidFill>
                  <a:schemeClr val="accent3"/>
                </a:solidFill>
              </a:rPr>
              <a:t>:</a:t>
            </a:r>
            <a:r>
              <a:rPr lang="fr-FR" sz="2800" b="1" dirty="0" smtClean="0"/>
              <a:t> </a:t>
            </a:r>
            <a:endParaRPr lang="fr-FR" sz="2800" dirty="0" smtClean="0"/>
          </a:p>
          <a:p>
            <a:r>
              <a:rPr lang="fr-FR" sz="2800" dirty="0" smtClean="0"/>
              <a:t>Les solutions inj tamponnées sont &lt; tolérées que les solutions de même pH non tamponnées</a:t>
            </a:r>
            <a:r>
              <a:rPr lang="ar-DZ" sz="2800" dirty="0" smtClean="0"/>
              <a:t>.</a:t>
            </a:r>
            <a:endParaRPr lang="fr-F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428604"/>
            <a:ext cx="8929718" cy="6124754"/>
          </a:xfrm>
          <a:prstGeom prst="rect">
            <a:avLst/>
          </a:prstGeom>
          <a:noFill/>
        </p:spPr>
        <p:txBody>
          <a:bodyPr wrap="square" rtlCol="0">
            <a:spAutoFit/>
          </a:bodyPr>
          <a:lstStyle/>
          <a:p>
            <a:pPr>
              <a:buFont typeface="Wingdings" pitchFamily="2" charset="2"/>
              <a:buChar char="v"/>
            </a:pPr>
            <a:r>
              <a:rPr lang="fr-FR" sz="2800" b="1" u="sng" dirty="0" smtClean="0">
                <a:solidFill>
                  <a:schemeClr val="accent2">
                    <a:lumMod val="60000"/>
                    <a:lumOff val="40000"/>
                  </a:schemeClr>
                </a:solidFill>
              </a:rPr>
              <a:t>Ajustement du pH:</a:t>
            </a:r>
          </a:p>
          <a:p>
            <a:pPr>
              <a:buFont typeface="Wingdings" pitchFamily="2" charset="2"/>
              <a:buChar char="v"/>
            </a:pPr>
            <a:endParaRPr lang="fr-FR" sz="2800" b="1" u="sng" dirty="0" smtClean="0">
              <a:solidFill>
                <a:schemeClr val="accent2">
                  <a:lumMod val="60000"/>
                  <a:lumOff val="40000"/>
                </a:schemeClr>
              </a:solidFill>
            </a:endParaRPr>
          </a:p>
          <a:p>
            <a:pPr lvl="1"/>
            <a:r>
              <a:rPr lang="fr-FR" sz="2800" u="sng" dirty="0" smtClean="0"/>
              <a:t>02 ca de figures:</a:t>
            </a:r>
          </a:p>
          <a:p>
            <a:r>
              <a:rPr lang="fr-FR" sz="2800" b="1" u="sng" dirty="0" smtClean="0">
                <a:solidFill>
                  <a:schemeClr val="accent3"/>
                </a:solidFill>
              </a:rPr>
              <a:t>1- PA stable à pH non physiologique:</a:t>
            </a:r>
          </a:p>
          <a:p>
            <a:pPr>
              <a:buFont typeface="Arial" pitchFamily="34" charset="0"/>
              <a:buChar char="•"/>
            </a:pPr>
            <a:r>
              <a:rPr lang="fr-FR" sz="2800" dirty="0" smtClean="0"/>
              <a:t> Ajuster le pH par un acide ou une base</a:t>
            </a:r>
          </a:p>
          <a:p>
            <a:pPr>
              <a:buFont typeface="Arial" pitchFamily="34" charset="0"/>
              <a:buChar char="•"/>
            </a:pPr>
            <a:r>
              <a:rPr lang="fr-FR" sz="2800" dirty="0" smtClean="0"/>
              <a:t> Si le PA n’est stable que dans une zone étroite de pH =&gt; tamponner avec un mélange tampon à faible pouvoir tampon et à  faible concentration .</a:t>
            </a:r>
          </a:p>
          <a:p>
            <a:pPr>
              <a:buFont typeface="Arial" pitchFamily="34" charset="0"/>
              <a:buChar char="•"/>
            </a:pPr>
            <a:r>
              <a:rPr lang="fr-FR" sz="2800" dirty="0" smtClean="0"/>
              <a:t> Sinon: présenter le PA sous forme de poudre.</a:t>
            </a:r>
          </a:p>
          <a:p>
            <a:pPr>
              <a:buFont typeface="Arial" pitchFamily="34" charset="0"/>
              <a:buChar char="•"/>
            </a:pPr>
            <a:endParaRPr lang="fr-FR" sz="2800" dirty="0" smtClean="0"/>
          </a:p>
          <a:p>
            <a:r>
              <a:rPr lang="fr-FR" sz="2800" b="1" u="sng" dirty="0" smtClean="0">
                <a:solidFill>
                  <a:schemeClr val="accent3"/>
                </a:solidFill>
              </a:rPr>
              <a:t>2- stabilité maximale du PA  au voisinage de la neutralité:</a:t>
            </a:r>
          </a:p>
          <a:p>
            <a:pPr>
              <a:buFont typeface="Arial" pitchFamily="34" charset="0"/>
              <a:buChar char="•"/>
            </a:pPr>
            <a:r>
              <a:rPr lang="fr-FR" sz="2800" dirty="0" smtClean="0"/>
              <a:t>Ajuster avec une solution tampon.</a:t>
            </a:r>
          </a:p>
          <a:p>
            <a:pPr>
              <a:buFont typeface="Arial" pitchFamily="34" charset="0"/>
              <a:buChar char="•"/>
            </a:pPr>
            <a:endParaRPr lang="fr-FR" sz="2800" dirty="0" smtClean="0"/>
          </a:p>
          <a:p>
            <a:r>
              <a:rPr lang="fr-FR" sz="2800" b="1" u="sng" dirty="0" smtClean="0">
                <a:solidFill>
                  <a:srgbClr val="FF0000"/>
                </a:solidFill>
              </a:rPr>
              <a:t>NB</a:t>
            </a:r>
            <a:r>
              <a:rPr lang="fr-FR" sz="2800" dirty="0" smtClean="0"/>
              <a:t>: solutés massifs :éviter l’usage de tampons.</a:t>
            </a:r>
            <a:endParaRPr lang="fr-FR"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00042"/>
            <a:ext cx="8501122" cy="5262979"/>
          </a:xfrm>
          <a:prstGeom prst="rect">
            <a:avLst/>
          </a:prstGeom>
          <a:noFill/>
        </p:spPr>
        <p:txBody>
          <a:bodyPr wrap="square" rtlCol="0">
            <a:spAutoFit/>
          </a:bodyPr>
          <a:lstStyle/>
          <a:p>
            <a:pPr>
              <a:buFont typeface="Wingdings" pitchFamily="2" charset="2"/>
              <a:buChar char="v"/>
            </a:pPr>
            <a:r>
              <a:rPr lang="fr-FR" sz="2800" b="1" u="sng" dirty="0" smtClean="0">
                <a:solidFill>
                  <a:schemeClr val="accent2">
                    <a:lumMod val="60000"/>
                    <a:lumOff val="40000"/>
                  </a:schemeClr>
                </a:solidFill>
              </a:rPr>
              <a:t>Tampons utilisés</a:t>
            </a:r>
            <a:r>
              <a:rPr lang="fr-FR" sz="2800" u="sng" dirty="0" smtClean="0">
                <a:solidFill>
                  <a:schemeClr val="accent2">
                    <a:lumMod val="60000"/>
                    <a:lumOff val="40000"/>
                  </a:schemeClr>
                </a:solidFill>
              </a:rPr>
              <a:t>:</a:t>
            </a:r>
          </a:p>
          <a:p>
            <a:pPr lvl="1">
              <a:buFont typeface="Courier New" pitchFamily="49" charset="0"/>
              <a:buChar char="o"/>
            </a:pPr>
            <a:r>
              <a:rPr lang="fr-FR" sz="2800" dirty="0" smtClean="0"/>
              <a:t>Tampon phosphate : pH:5,4 à 8</a:t>
            </a:r>
          </a:p>
          <a:p>
            <a:pPr lvl="1">
              <a:buFont typeface="Courier New" pitchFamily="49" charset="0"/>
              <a:buChar char="o"/>
            </a:pPr>
            <a:r>
              <a:rPr lang="fr-FR" sz="2800" dirty="0" smtClean="0"/>
              <a:t>Tampon citrate: pH 3 à 6</a:t>
            </a:r>
          </a:p>
          <a:p>
            <a:pPr lvl="1">
              <a:buFont typeface="Courier New" pitchFamily="49" charset="0"/>
              <a:buChar char="o"/>
            </a:pPr>
            <a:r>
              <a:rPr lang="fr-FR" sz="2800" dirty="0" smtClean="0"/>
              <a:t>Tampon acétate : pH : 3,6 à 5,6</a:t>
            </a:r>
          </a:p>
          <a:p>
            <a:pPr lvl="1">
              <a:buFont typeface="Courier New" pitchFamily="49" charset="0"/>
              <a:buChar char="o"/>
            </a:pPr>
            <a:r>
              <a:rPr lang="fr-FR" sz="2800" dirty="0" smtClean="0"/>
              <a:t>Tampon carbonate : pH : 9,2 à 10,7</a:t>
            </a:r>
          </a:p>
          <a:p>
            <a:pPr lvl="1">
              <a:buFont typeface="Courier New" pitchFamily="49" charset="0"/>
              <a:buChar char="o"/>
            </a:pPr>
            <a:endParaRPr lang="fr-FR" sz="2800" dirty="0" smtClean="0"/>
          </a:p>
          <a:p>
            <a:pPr>
              <a:buFont typeface="Wingdings" pitchFamily="2" charset="2"/>
              <a:buChar char="v"/>
            </a:pPr>
            <a:r>
              <a:rPr lang="fr-FR" sz="2800" b="1" u="sng" dirty="0">
                <a:solidFill>
                  <a:schemeClr val="accent2">
                    <a:lumMod val="60000"/>
                    <a:lumOff val="40000"/>
                  </a:schemeClr>
                </a:solidFill>
              </a:rPr>
              <a:t> </a:t>
            </a:r>
            <a:r>
              <a:rPr lang="fr-FR" sz="2800" b="1" u="sng" dirty="0" smtClean="0">
                <a:solidFill>
                  <a:schemeClr val="accent2">
                    <a:lumMod val="60000"/>
                    <a:lumOff val="40000"/>
                  </a:schemeClr>
                </a:solidFill>
              </a:rPr>
              <a:t>Contrôles:</a:t>
            </a:r>
          </a:p>
          <a:p>
            <a:pPr lvl="1">
              <a:buFont typeface="Courier New" pitchFamily="49" charset="0"/>
              <a:buChar char="o"/>
            </a:pPr>
            <a:r>
              <a:rPr lang="fr-FR" sz="2800" dirty="0" smtClean="0"/>
              <a:t>Mesure de pH: </a:t>
            </a:r>
          </a:p>
          <a:p>
            <a:pPr lvl="1"/>
            <a:r>
              <a:rPr lang="fr-FR" sz="2800" dirty="0" smtClean="0"/>
              <a:t>- Réactifs colorés ou pH-mètre.</a:t>
            </a:r>
          </a:p>
          <a:p>
            <a:pPr lvl="1">
              <a:buFont typeface="Courier New" pitchFamily="49" charset="0"/>
              <a:buChar char="o"/>
            </a:pPr>
            <a:r>
              <a:rPr lang="fr-FR" sz="2800" dirty="0" smtClean="0"/>
              <a:t>Mesure du pouvoir tampon</a:t>
            </a:r>
          </a:p>
          <a:p>
            <a:pPr lvl="1">
              <a:buFont typeface="Courier New" pitchFamily="49" charset="0"/>
              <a:buChar char="o"/>
            </a:pPr>
            <a:r>
              <a:rPr lang="fr-FR" sz="2800" dirty="0" smtClean="0"/>
              <a:t>Essais de stabilité en fct du pH et en fct des agents utilisés. </a:t>
            </a:r>
            <a:endParaRPr lang="fr-F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357166"/>
            <a:ext cx="8715436" cy="3970318"/>
          </a:xfrm>
          <a:prstGeom prst="rect">
            <a:avLst/>
          </a:prstGeom>
          <a:noFill/>
        </p:spPr>
        <p:txBody>
          <a:bodyPr wrap="square" rtlCol="0">
            <a:spAutoFit/>
          </a:bodyPr>
          <a:lstStyle/>
          <a:p>
            <a:pPr algn="ctr"/>
            <a:r>
              <a:rPr lang="fr-FR" sz="2800" b="1" u="sng" dirty="0" smtClean="0">
                <a:solidFill>
                  <a:schemeClr val="accent6"/>
                </a:solidFill>
              </a:rPr>
              <a:t>3- ISOTONIE:</a:t>
            </a:r>
          </a:p>
          <a:p>
            <a:pPr algn="ctr"/>
            <a:endParaRPr lang="fr-FR" sz="2800" b="1" u="sng" dirty="0" smtClean="0">
              <a:solidFill>
                <a:schemeClr val="accent6"/>
              </a:solidFill>
            </a:endParaRPr>
          </a:p>
          <a:p>
            <a:pPr>
              <a:buFont typeface="Wingdings" pitchFamily="2" charset="2"/>
              <a:buChar char="q"/>
            </a:pPr>
            <a:r>
              <a:rPr lang="fr-FR" sz="2800" dirty="0" smtClean="0"/>
              <a:t> Les préparations injectables qui doivent entrer en contact avec les liquides tissulaires doivent avoir dans la mesure du possible la même </a:t>
            </a:r>
            <a:r>
              <a:rPr lang="fr-FR" sz="2800" b="1" dirty="0" smtClean="0">
                <a:solidFill>
                  <a:srgbClr val="FF0066"/>
                </a:solidFill>
              </a:rPr>
              <a:t>pression osmotique</a:t>
            </a:r>
            <a:r>
              <a:rPr lang="fr-FR" sz="2800" b="1" dirty="0" smtClean="0"/>
              <a:t> </a:t>
            </a:r>
            <a:r>
              <a:rPr lang="fr-FR" sz="2800" dirty="0" smtClean="0"/>
              <a:t>que ceux-ci</a:t>
            </a:r>
            <a:r>
              <a:rPr lang="fr-FR" sz="2800" b="1" dirty="0" smtClean="0"/>
              <a:t>.</a:t>
            </a:r>
          </a:p>
          <a:p>
            <a:pPr>
              <a:buFont typeface="Wingdings" pitchFamily="2" charset="2"/>
              <a:buChar char="q"/>
            </a:pPr>
            <a:endParaRPr lang="fr-FR" sz="2800" b="1" dirty="0" smtClean="0"/>
          </a:p>
          <a:p>
            <a:pPr>
              <a:buFont typeface="Wingdings" pitchFamily="2" charset="2"/>
              <a:buChar char="q"/>
            </a:pPr>
            <a:r>
              <a:rPr lang="fr-FR" sz="2800" b="1" dirty="0" smtClean="0"/>
              <a:t> </a:t>
            </a:r>
            <a:r>
              <a:rPr lang="fr-FR" sz="2800" b="1" dirty="0" smtClean="0">
                <a:solidFill>
                  <a:srgbClr val="9900FF"/>
                </a:solidFill>
              </a:rPr>
              <a:t>Pourquoi?</a:t>
            </a:r>
          </a:p>
          <a:p>
            <a:pPr lvl="1">
              <a:buFont typeface="Courier New" pitchFamily="49" charset="0"/>
              <a:buChar char="o"/>
            </a:pPr>
            <a:r>
              <a:rPr lang="fr-FR" sz="2800" b="1" dirty="0" smtClean="0"/>
              <a:t> Maintenir l’intégrité des cellules vivantes et éviter les lésions tissulaires.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571480"/>
            <a:ext cx="8429684" cy="3970318"/>
          </a:xfrm>
          <a:prstGeom prst="rect">
            <a:avLst/>
          </a:prstGeom>
          <a:noFill/>
        </p:spPr>
        <p:txBody>
          <a:bodyPr wrap="square" rtlCol="0">
            <a:spAutoFit/>
          </a:bodyPr>
          <a:lstStyle/>
          <a:p>
            <a:pPr>
              <a:buFont typeface="Wingdings" pitchFamily="2" charset="2"/>
              <a:buChar char="q"/>
            </a:pPr>
            <a:r>
              <a:rPr lang="fr-FR" sz="2800" b="1" dirty="0" smtClean="0">
                <a:solidFill>
                  <a:schemeClr val="accent3"/>
                </a:solidFill>
              </a:rPr>
              <a:t> </a:t>
            </a:r>
            <a:r>
              <a:rPr lang="fr-FR" sz="2800" b="1" u="sng" dirty="0" smtClean="0">
                <a:solidFill>
                  <a:schemeClr val="accent3"/>
                </a:solidFill>
              </a:rPr>
              <a:t>Notion physique </a:t>
            </a:r>
            <a:r>
              <a:rPr lang="fr-FR" sz="2800" b="1" dirty="0" smtClean="0"/>
              <a:t>: </a:t>
            </a:r>
            <a:r>
              <a:rPr lang="fr-FR" sz="2800" b="1" u="sng" dirty="0" smtClean="0">
                <a:solidFill>
                  <a:srgbClr val="00B0F0"/>
                </a:solidFill>
              </a:rPr>
              <a:t>La pression osmotique</a:t>
            </a:r>
          </a:p>
          <a:p>
            <a:r>
              <a:rPr lang="fr-FR" sz="2800" dirty="0" smtClean="0"/>
              <a:t>• La pression osmotique varie avec le </a:t>
            </a:r>
            <a:r>
              <a:rPr lang="fr-FR" sz="2800" b="1" dirty="0" smtClean="0"/>
              <a:t>nombre d’éléments dissous </a:t>
            </a:r>
            <a:r>
              <a:rPr lang="fr-FR" sz="2800" dirty="0" smtClean="0"/>
              <a:t>(molécules et ions)</a:t>
            </a:r>
          </a:p>
          <a:p>
            <a:endParaRPr lang="fr-FR" sz="2800" dirty="0" smtClean="0"/>
          </a:p>
          <a:p>
            <a:r>
              <a:rPr lang="fr-FR" sz="2800" dirty="0" smtClean="0"/>
              <a:t>                                                        </a:t>
            </a:r>
            <a:r>
              <a:rPr lang="fr-FR" sz="2800" dirty="0" smtClean="0">
                <a:solidFill>
                  <a:schemeClr val="accent4">
                    <a:lumMod val="60000"/>
                    <a:lumOff val="40000"/>
                  </a:schemeClr>
                </a:solidFill>
              </a:rPr>
              <a:t>  </a:t>
            </a:r>
            <a:r>
              <a:rPr lang="fr-FR" sz="2800" b="1" dirty="0" smtClean="0">
                <a:solidFill>
                  <a:schemeClr val="accent4">
                    <a:lumMod val="60000"/>
                    <a:lumOff val="40000"/>
                  </a:schemeClr>
                </a:solidFill>
              </a:rPr>
              <a:t>P = CRT</a:t>
            </a:r>
            <a:endParaRPr lang="fr-FR" sz="2800" dirty="0" smtClean="0">
              <a:solidFill>
                <a:schemeClr val="accent4">
                  <a:lumMod val="60000"/>
                  <a:lumOff val="40000"/>
                </a:schemeClr>
              </a:solidFill>
            </a:endParaRPr>
          </a:p>
          <a:p>
            <a:r>
              <a:rPr lang="fr-FR" sz="2800" b="1" dirty="0" smtClean="0"/>
              <a:t>C</a:t>
            </a:r>
            <a:r>
              <a:rPr lang="fr-FR" sz="2800" dirty="0" smtClean="0"/>
              <a:t> : concentration molaire</a:t>
            </a:r>
          </a:p>
          <a:p>
            <a:r>
              <a:rPr lang="fr-FR" sz="2800" b="1" dirty="0" smtClean="0"/>
              <a:t>R </a:t>
            </a:r>
            <a:r>
              <a:rPr lang="fr-FR" sz="2800" dirty="0" smtClean="0"/>
              <a:t>: constante des gazes parfaits</a:t>
            </a:r>
          </a:p>
          <a:p>
            <a:r>
              <a:rPr lang="fr-FR" sz="2800" b="1" dirty="0" smtClean="0"/>
              <a:t>T</a:t>
            </a:r>
            <a:r>
              <a:rPr lang="fr-FR" sz="2800" dirty="0" smtClean="0"/>
              <a:t> : température absolue en degré K</a:t>
            </a:r>
          </a:p>
          <a:p>
            <a:endParaRPr lang="fr-FR" sz="2800" dirty="0"/>
          </a:p>
        </p:txBody>
      </p:sp>
      <p:pic>
        <p:nvPicPr>
          <p:cNvPr id="2051" name="Picture 3"/>
          <p:cNvPicPr>
            <a:picLocks noChangeAspect="1" noChangeArrowheads="1"/>
          </p:cNvPicPr>
          <p:nvPr/>
        </p:nvPicPr>
        <p:blipFill>
          <a:blip r:embed="rId2"/>
          <a:srcRect/>
          <a:stretch>
            <a:fillRect/>
          </a:stretch>
        </p:blipFill>
        <p:spPr bwMode="auto">
          <a:xfrm>
            <a:off x="4071934" y="4857760"/>
            <a:ext cx="2819400" cy="132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3108" y="2071678"/>
            <a:ext cx="4500595" cy="1100139"/>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2143108" y="3143248"/>
            <a:ext cx="4500594" cy="1100138"/>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2143108" y="4214818"/>
            <a:ext cx="4500594" cy="1096184"/>
          </a:xfrm>
          <a:prstGeom prst="rect">
            <a:avLst/>
          </a:prstGeom>
          <a:noFill/>
          <a:ln w="9525">
            <a:noFill/>
            <a:miter lim="800000"/>
            <a:headEnd/>
            <a:tailEnd/>
          </a:ln>
        </p:spPr>
      </p:pic>
      <p:sp>
        <p:nvSpPr>
          <p:cNvPr id="6" name="ZoneTexte 5"/>
          <p:cNvSpPr txBox="1"/>
          <p:nvPr/>
        </p:nvSpPr>
        <p:spPr>
          <a:xfrm>
            <a:off x="214282" y="357166"/>
            <a:ext cx="8358246" cy="2246769"/>
          </a:xfrm>
          <a:prstGeom prst="rect">
            <a:avLst/>
          </a:prstGeom>
          <a:noFill/>
        </p:spPr>
        <p:txBody>
          <a:bodyPr wrap="square" rtlCol="0">
            <a:spAutoFit/>
          </a:bodyPr>
          <a:lstStyle/>
          <a:p>
            <a:pPr>
              <a:buFont typeface="Wingdings" pitchFamily="2" charset="2"/>
              <a:buChar char="q"/>
            </a:pPr>
            <a:r>
              <a:rPr lang="fr-FR" sz="2800" b="1" u="sng" dirty="0" smtClean="0">
                <a:solidFill>
                  <a:srgbClr val="FFC000"/>
                </a:solidFill>
              </a:rPr>
              <a:t> Notion Physiologique:</a:t>
            </a:r>
          </a:p>
          <a:p>
            <a:pPr>
              <a:buFont typeface="Courier New" pitchFamily="49" charset="0"/>
              <a:buChar char="o"/>
            </a:pPr>
            <a:r>
              <a:rPr lang="fr-FR" sz="2800" dirty="0"/>
              <a:t> </a:t>
            </a:r>
            <a:r>
              <a:rPr lang="fr-FR" sz="2800" dirty="0" smtClean="0"/>
              <a:t>GR en </a:t>
            </a:r>
            <a:r>
              <a:rPr lang="fr-FR" sz="2800" dirty="0"/>
              <a:t>présence de solutions de NaCl à </a:t>
            </a:r>
            <a:r>
              <a:rPr lang="fr-FR" sz="2800" dirty="0" smtClean="0"/>
              <a:t>différentes concentrations:</a:t>
            </a:r>
          </a:p>
          <a:p>
            <a:endParaRPr lang="fr-FR" sz="2800" dirty="0"/>
          </a:p>
          <a:p>
            <a:r>
              <a:rPr lang="fr-FR" sz="2800" dirty="0"/>
              <a:t> </a:t>
            </a:r>
          </a:p>
        </p:txBody>
      </p:sp>
      <p:sp>
        <p:nvSpPr>
          <p:cNvPr id="7" name="ZoneTexte 6"/>
          <p:cNvSpPr txBox="1"/>
          <p:nvPr/>
        </p:nvSpPr>
        <p:spPr>
          <a:xfrm>
            <a:off x="1643042" y="2071678"/>
            <a:ext cx="42862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sz="2400" b="1" dirty="0" smtClean="0">
                <a:solidFill>
                  <a:schemeClr val="accent1">
                    <a:lumMod val="50000"/>
                  </a:schemeClr>
                </a:solidFill>
              </a:rPr>
              <a:t>1</a:t>
            </a:r>
            <a:endParaRPr lang="fr-FR" sz="2400" b="1" dirty="0">
              <a:solidFill>
                <a:schemeClr val="accent1">
                  <a:lumMod val="50000"/>
                </a:schemeClr>
              </a:solidFill>
            </a:endParaRPr>
          </a:p>
        </p:txBody>
      </p:sp>
      <p:sp>
        <p:nvSpPr>
          <p:cNvPr id="8" name="ZoneTexte 7"/>
          <p:cNvSpPr txBox="1"/>
          <p:nvPr/>
        </p:nvSpPr>
        <p:spPr>
          <a:xfrm>
            <a:off x="1571604" y="3214686"/>
            <a:ext cx="50006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sz="2400" dirty="0" smtClean="0">
                <a:solidFill>
                  <a:schemeClr val="accent1">
                    <a:lumMod val="50000"/>
                  </a:schemeClr>
                </a:solidFill>
              </a:rPr>
              <a:t>2</a:t>
            </a:r>
            <a:endParaRPr lang="fr-FR" sz="2400" dirty="0">
              <a:solidFill>
                <a:schemeClr val="accent1">
                  <a:lumMod val="50000"/>
                </a:schemeClr>
              </a:solidFill>
            </a:endParaRPr>
          </a:p>
        </p:txBody>
      </p:sp>
      <p:sp>
        <p:nvSpPr>
          <p:cNvPr id="9" name="ZoneTexte 8"/>
          <p:cNvSpPr txBox="1"/>
          <p:nvPr/>
        </p:nvSpPr>
        <p:spPr>
          <a:xfrm>
            <a:off x="1571604" y="4572008"/>
            <a:ext cx="50006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sz="2400" b="1" dirty="0" smtClean="0">
                <a:solidFill>
                  <a:schemeClr val="accent1">
                    <a:lumMod val="50000"/>
                  </a:schemeClr>
                </a:solidFill>
              </a:rPr>
              <a:t>3</a:t>
            </a:r>
            <a:endParaRPr lang="fr-FR" sz="2400" b="1" dirty="0">
              <a:solidFill>
                <a:schemeClr val="accent1">
                  <a:lumMod val="50000"/>
                </a:schemeClr>
              </a:solidFill>
            </a:endParaRPr>
          </a:p>
        </p:txBody>
      </p:sp>
      <p:sp>
        <p:nvSpPr>
          <p:cNvPr id="10" name="ZoneTexte 9"/>
          <p:cNvSpPr txBox="1"/>
          <p:nvPr/>
        </p:nvSpPr>
        <p:spPr>
          <a:xfrm>
            <a:off x="428596" y="5286388"/>
            <a:ext cx="8358246" cy="1384995"/>
          </a:xfrm>
          <a:prstGeom prst="rect">
            <a:avLst/>
          </a:prstGeom>
          <a:noFill/>
        </p:spPr>
        <p:txBody>
          <a:bodyPr wrap="square" rtlCol="0">
            <a:spAutoFit/>
          </a:bodyPr>
          <a:lstStyle/>
          <a:p>
            <a:pPr>
              <a:buFont typeface="Courier New" pitchFamily="49" charset="0"/>
              <a:buChar char="o"/>
            </a:pPr>
            <a:r>
              <a:rPr lang="fr-FR" sz="2800" dirty="0" smtClean="0"/>
              <a:t> Osmolarité plasma= </a:t>
            </a:r>
            <a:r>
              <a:rPr lang="fr-FR" sz="2800" b="1" dirty="0" smtClean="0">
                <a:solidFill>
                  <a:srgbClr val="FF0000"/>
                </a:solidFill>
              </a:rPr>
              <a:t>279</a:t>
            </a:r>
            <a:r>
              <a:rPr lang="fr-FR" sz="2800" dirty="0" smtClean="0"/>
              <a:t> mosm/ l</a:t>
            </a:r>
          </a:p>
          <a:p>
            <a:pPr>
              <a:buFont typeface="Courier New" pitchFamily="49" charset="0"/>
              <a:buChar char="o"/>
            </a:pPr>
            <a:r>
              <a:rPr lang="fr-FR" sz="2800" dirty="0" smtClean="0"/>
              <a:t> Solutions ayant une osmolarité [270- 300] mosm/l =&gt; considérées comme iso-osmolaires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302359"/>
            <a:ext cx="8572560" cy="6309420"/>
          </a:xfrm>
          <a:prstGeom prst="rect">
            <a:avLst/>
          </a:prstGeom>
          <a:noFill/>
        </p:spPr>
        <p:txBody>
          <a:bodyPr wrap="square" rtlCol="0">
            <a:spAutoFit/>
          </a:bodyPr>
          <a:lstStyle/>
          <a:p>
            <a:pPr>
              <a:buFont typeface="Wingdings" pitchFamily="2" charset="2"/>
              <a:buChar char="q"/>
            </a:pPr>
            <a:r>
              <a:rPr lang="fr-FR" sz="2800" b="1" u="sng" dirty="0" smtClean="0">
                <a:solidFill>
                  <a:schemeClr val="accent3"/>
                </a:solidFill>
              </a:rPr>
              <a:t> Détermination </a:t>
            </a:r>
            <a:r>
              <a:rPr lang="fr-FR" sz="2800" b="1" u="sng" dirty="0">
                <a:solidFill>
                  <a:schemeClr val="accent3"/>
                </a:solidFill>
              </a:rPr>
              <a:t>de la concentration </a:t>
            </a:r>
            <a:r>
              <a:rPr lang="fr-FR" sz="2800" b="1" u="sng" dirty="0" smtClean="0">
                <a:solidFill>
                  <a:schemeClr val="accent3"/>
                </a:solidFill>
              </a:rPr>
              <a:t>isotonique: </a:t>
            </a:r>
          </a:p>
          <a:p>
            <a:pPr>
              <a:buFont typeface="Arial" pitchFamily="34" charset="0"/>
              <a:buChar char="•"/>
            </a:pPr>
            <a:r>
              <a:rPr lang="fr-FR" sz="2400" b="1" i="1" u="sng" dirty="0" smtClean="0">
                <a:solidFill>
                  <a:schemeClr val="accent1"/>
                </a:solidFill>
              </a:rPr>
              <a:t>Abaissement </a:t>
            </a:r>
            <a:r>
              <a:rPr lang="fr-FR" sz="2400" b="1" i="1" u="sng" dirty="0">
                <a:solidFill>
                  <a:schemeClr val="accent1"/>
                </a:solidFill>
              </a:rPr>
              <a:t>cryoscopique </a:t>
            </a:r>
            <a:r>
              <a:rPr lang="fr-FR" sz="2400" b="1" i="1" u="sng" dirty="0" smtClean="0">
                <a:solidFill>
                  <a:schemeClr val="accent1"/>
                </a:solidFill>
              </a:rPr>
              <a:t>:</a:t>
            </a:r>
          </a:p>
          <a:p>
            <a:pPr>
              <a:buFont typeface="Wingdings" pitchFamily="2" charset="2"/>
              <a:buChar char="§"/>
            </a:pPr>
            <a:r>
              <a:rPr lang="fr-FR" sz="2400" u="sng" dirty="0">
                <a:solidFill>
                  <a:srgbClr val="FF0000"/>
                </a:solidFill>
              </a:rPr>
              <a:t>L</a:t>
            </a:r>
            <a:r>
              <a:rPr lang="fr-FR" sz="2400" u="sng" dirty="0" smtClean="0">
                <a:solidFill>
                  <a:srgbClr val="FF0000"/>
                </a:solidFill>
              </a:rPr>
              <a:t>oi </a:t>
            </a:r>
            <a:r>
              <a:rPr lang="fr-FR" sz="2400" u="sng" dirty="0">
                <a:solidFill>
                  <a:srgbClr val="FF0000"/>
                </a:solidFill>
              </a:rPr>
              <a:t>de </a:t>
            </a:r>
            <a:r>
              <a:rPr lang="fr-FR" sz="2400" b="1" i="1" u="sng" dirty="0">
                <a:solidFill>
                  <a:srgbClr val="FF0000"/>
                </a:solidFill>
              </a:rPr>
              <a:t>Raoult</a:t>
            </a:r>
            <a:r>
              <a:rPr lang="fr-FR" sz="2400" u="sng" dirty="0">
                <a:solidFill>
                  <a:srgbClr val="FF0000"/>
                </a:solidFill>
              </a:rPr>
              <a:t> </a:t>
            </a:r>
            <a:r>
              <a:rPr lang="fr-FR" sz="2400" u="sng" dirty="0" smtClean="0">
                <a:solidFill>
                  <a:srgbClr val="FF0000"/>
                </a:solidFill>
              </a:rPr>
              <a:t>:</a:t>
            </a:r>
          </a:p>
          <a:p>
            <a:r>
              <a:rPr lang="fr-FR" sz="2400" b="1" dirty="0"/>
              <a:t> </a:t>
            </a:r>
            <a:r>
              <a:rPr lang="fr-FR" sz="2400" b="1" dirty="0" smtClean="0"/>
              <a:t>                                       </a:t>
            </a:r>
            <a:r>
              <a:rPr lang="fr-FR" sz="2400" b="1" dirty="0" smtClean="0">
                <a:solidFill>
                  <a:schemeClr val="accent1">
                    <a:lumMod val="60000"/>
                    <a:lumOff val="40000"/>
                  </a:schemeClr>
                </a:solidFill>
              </a:rPr>
              <a:t>Δt </a:t>
            </a:r>
            <a:r>
              <a:rPr lang="fr-FR" sz="2400" b="1" dirty="0">
                <a:solidFill>
                  <a:schemeClr val="accent1">
                    <a:lumMod val="60000"/>
                    <a:lumOff val="40000"/>
                  </a:schemeClr>
                </a:solidFill>
              </a:rPr>
              <a:t>= - K . </a:t>
            </a:r>
            <a:r>
              <a:rPr lang="fr-FR" sz="2400" b="1" dirty="0" smtClean="0">
                <a:solidFill>
                  <a:schemeClr val="accent1">
                    <a:lumMod val="60000"/>
                    <a:lumOff val="40000"/>
                  </a:schemeClr>
                </a:solidFill>
              </a:rPr>
              <a:t>C/M</a:t>
            </a:r>
            <a:endParaRPr lang="fr-FR" sz="2400" dirty="0"/>
          </a:p>
          <a:p>
            <a:r>
              <a:rPr lang="fr-FR" sz="2400" dirty="0"/>
              <a:t> </a:t>
            </a:r>
            <a:r>
              <a:rPr lang="fr-FR" sz="2200" dirty="0"/>
              <a:t>K : constante dépendant du solvant (= 18,6 pour l'eau)</a:t>
            </a:r>
          </a:p>
          <a:p>
            <a:r>
              <a:rPr lang="fr-FR" sz="2200" dirty="0"/>
              <a:t> M : poids moléculaire.</a:t>
            </a:r>
          </a:p>
          <a:p>
            <a:r>
              <a:rPr lang="fr-FR" sz="2200" dirty="0"/>
              <a:t> C : concentration en grammes </a:t>
            </a:r>
            <a:r>
              <a:rPr lang="fr-FR" sz="2200" dirty="0" smtClean="0"/>
              <a:t>pour 100 g de solvant</a:t>
            </a:r>
          </a:p>
          <a:p>
            <a:pPr>
              <a:buFont typeface="Arial" pitchFamily="34" charset="0"/>
              <a:buChar char="•"/>
            </a:pPr>
            <a:r>
              <a:rPr lang="fr-FR" sz="2200" dirty="0" smtClean="0"/>
              <a:t> Pour </a:t>
            </a:r>
            <a:r>
              <a:rPr lang="fr-FR" sz="2200" dirty="0"/>
              <a:t>les solutions d'électrolytes, il faut introduire un coefficient de dissociation i</a:t>
            </a:r>
            <a:r>
              <a:rPr lang="fr-FR" sz="2200" dirty="0" smtClean="0"/>
              <a:t>.</a:t>
            </a:r>
            <a:r>
              <a:rPr lang="fr-FR" sz="2000" b="1" dirty="0" smtClean="0">
                <a:solidFill>
                  <a:schemeClr val="accent1">
                    <a:lumMod val="60000"/>
                    <a:lumOff val="40000"/>
                  </a:schemeClr>
                </a:solidFill>
              </a:rPr>
              <a:t> </a:t>
            </a:r>
          </a:p>
          <a:p>
            <a:r>
              <a:rPr lang="fr-FR" sz="2000" b="1" dirty="0" smtClean="0">
                <a:solidFill>
                  <a:schemeClr val="accent1">
                    <a:lumMod val="60000"/>
                    <a:lumOff val="40000"/>
                  </a:schemeClr>
                </a:solidFill>
              </a:rPr>
              <a:t>                                                 </a:t>
            </a:r>
            <a:r>
              <a:rPr lang="fr-FR" sz="2400" b="1" dirty="0" smtClean="0">
                <a:solidFill>
                  <a:schemeClr val="accent1">
                    <a:lumMod val="60000"/>
                    <a:lumOff val="40000"/>
                  </a:schemeClr>
                </a:solidFill>
              </a:rPr>
              <a:t>Δt = - K . I . C/M</a:t>
            </a:r>
          </a:p>
          <a:p>
            <a:endParaRPr lang="fr-FR" sz="2400" dirty="0" smtClean="0"/>
          </a:p>
          <a:p>
            <a:pPr>
              <a:buFont typeface="Arial" pitchFamily="34" charset="0"/>
              <a:buChar char="•"/>
            </a:pPr>
            <a:r>
              <a:rPr lang="fr-FR" sz="2400" b="1" dirty="0" smtClean="0"/>
              <a:t> Δt  </a:t>
            </a:r>
            <a:r>
              <a:rPr lang="fr-FR" sz="2400" dirty="0" smtClean="0"/>
              <a:t>du plasma = </a:t>
            </a:r>
            <a:r>
              <a:rPr lang="fr-FR" sz="2400" dirty="0" smtClean="0">
                <a:solidFill>
                  <a:srgbClr val="FFFF00"/>
                </a:solidFill>
              </a:rPr>
              <a:t>- 0,52°C.</a:t>
            </a:r>
          </a:p>
          <a:p>
            <a:r>
              <a:rPr lang="fr-FR" sz="2400" dirty="0" smtClean="0"/>
              <a:t>1 mosm/kg                         - 0,00186</a:t>
            </a:r>
          </a:p>
          <a:p>
            <a:r>
              <a:rPr lang="fr-FR" sz="2400" dirty="0" smtClean="0"/>
              <a:t>S Isotonique                       - 0,52</a:t>
            </a:r>
            <a:endParaRPr lang="fr-FR" sz="2400" dirty="0" smtClean="0">
              <a:sym typeface="Symbol" pitchFamily="18" charset="2"/>
            </a:endParaRPr>
          </a:p>
          <a:p>
            <a:r>
              <a:rPr lang="fr-FR" sz="2400" b="1" u="sng" dirty="0" smtClean="0">
                <a:solidFill>
                  <a:srgbClr val="FF0000"/>
                </a:solidFill>
                <a:sym typeface="Symbol" pitchFamily="18" charset="2"/>
              </a:rPr>
              <a:t>Exemples:</a:t>
            </a:r>
          </a:p>
          <a:p>
            <a:pPr>
              <a:buFont typeface="Arial" pitchFamily="34" charset="0"/>
              <a:buChar char="•"/>
            </a:pPr>
            <a:r>
              <a:rPr lang="fr-FR" sz="2400" dirty="0" smtClean="0">
                <a:sym typeface="Symbol" pitchFamily="18" charset="2"/>
              </a:rPr>
              <a:t> Glucose  (M = 180)  0,279.180 = </a:t>
            </a:r>
            <a:r>
              <a:rPr lang="fr-FR" sz="2400" b="1" dirty="0" smtClean="0">
                <a:sym typeface="Symbol" pitchFamily="18" charset="2"/>
              </a:rPr>
              <a:t>5,02 %</a:t>
            </a:r>
            <a:r>
              <a:rPr lang="fr-FR" sz="2400" dirty="0" smtClean="0">
                <a:sym typeface="Symbol" pitchFamily="18" charset="2"/>
              </a:rPr>
              <a:t> .</a:t>
            </a:r>
          </a:p>
          <a:p>
            <a:pPr>
              <a:buFont typeface="Arial" pitchFamily="34" charset="0"/>
              <a:buChar char="•"/>
            </a:pPr>
            <a:r>
              <a:rPr lang="fr-FR" sz="2400" dirty="0" smtClean="0">
                <a:sym typeface="Symbol" pitchFamily="18" charset="2"/>
              </a:rPr>
              <a:t> Na Cl (M= 58 , i=1,85 )   0,279 . 58 . 1,85 = </a:t>
            </a:r>
            <a:r>
              <a:rPr lang="fr-FR" sz="2400" b="1" dirty="0" smtClean="0">
                <a:sym typeface="Symbol" pitchFamily="18" charset="2"/>
              </a:rPr>
              <a:t>0,882 %.       </a:t>
            </a:r>
          </a:p>
        </p:txBody>
      </p:sp>
      <p:cxnSp>
        <p:nvCxnSpPr>
          <p:cNvPr id="4" name="Connecteur droit avec flèche 3"/>
          <p:cNvCxnSpPr/>
          <p:nvPr/>
        </p:nvCxnSpPr>
        <p:spPr>
          <a:xfrm>
            <a:off x="2143108" y="4857760"/>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2214546" y="5286388"/>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Accolade fermante 4"/>
          <p:cNvSpPr/>
          <p:nvPr/>
        </p:nvSpPr>
        <p:spPr>
          <a:xfrm>
            <a:off x="4929190" y="4786322"/>
            <a:ext cx="214314" cy="5715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5214942" y="4857760"/>
            <a:ext cx="3929058" cy="461665"/>
          </a:xfrm>
          <a:prstGeom prst="rect">
            <a:avLst/>
          </a:prstGeom>
          <a:noFill/>
        </p:spPr>
        <p:txBody>
          <a:bodyPr wrap="square" rtlCol="0">
            <a:spAutoFit/>
          </a:bodyPr>
          <a:lstStyle/>
          <a:p>
            <a:pPr>
              <a:buFont typeface="Symbol" pitchFamily="18" charset="2"/>
              <a:buChar char="Þ"/>
            </a:pPr>
            <a:r>
              <a:rPr lang="fr-FR" sz="2400" dirty="0" smtClean="0"/>
              <a:t>S isotonique= 279 </a:t>
            </a:r>
            <a:r>
              <a:rPr lang="fr-FR" sz="2400" dirty="0" err="1" smtClean="0"/>
              <a:t>mosm</a:t>
            </a:r>
            <a:r>
              <a:rPr lang="fr-FR" sz="2400" dirty="0" smtClean="0"/>
              <a:t>/kg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14282" y="163513"/>
            <a:ext cx="8125490" cy="523220"/>
          </a:xfrm>
          <a:prstGeom prst="rect">
            <a:avLst/>
          </a:prstGeom>
          <a:noFill/>
          <a:ln w="9525">
            <a:noFill/>
            <a:miter lim="800000"/>
            <a:headEnd/>
            <a:tailEnd/>
          </a:ln>
          <a:effectLst/>
        </p:spPr>
        <p:txBody>
          <a:bodyPr wrap="square">
            <a:spAutoFit/>
          </a:bodyPr>
          <a:lstStyle/>
          <a:p>
            <a:pPr>
              <a:buFont typeface="Wingdings" pitchFamily="2" charset="2"/>
              <a:buChar char="q"/>
            </a:pPr>
            <a:r>
              <a:rPr lang="fr-FR" sz="2800" b="1" u="sng" dirty="0" smtClean="0">
                <a:solidFill>
                  <a:schemeClr val="accent3"/>
                </a:solidFill>
              </a:rPr>
              <a:t> Ajustement </a:t>
            </a:r>
            <a:r>
              <a:rPr lang="fr-FR" sz="2800" b="1" u="sng" dirty="0">
                <a:solidFill>
                  <a:schemeClr val="accent3"/>
                </a:solidFill>
              </a:rPr>
              <a:t>de l’isotonie des solutions injectables </a:t>
            </a:r>
          </a:p>
        </p:txBody>
      </p:sp>
      <p:sp>
        <p:nvSpPr>
          <p:cNvPr id="9221" name="Text Box 5"/>
          <p:cNvSpPr txBox="1">
            <a:spLocks noChangeArrowheads="1"/>
          </p:cNvSpPr>
          <p:nvPr/>
        </p:nvSpPr>
        <p:spPr bwMode="auto">
          <a:xfrm>
            <a:off x="2951163" y="860425"/>
            <a:ext cx="3403111" cy="461665"/>
          </a:xfrm>
          <a:prstGeom prst="rect">
            <a:avLst/>
          </a:prstGeom>
          <a:noFill/>
          <a:ln w="9525">
            <a:noFill/>
            <a:miter lim="800000"/>
            <a:headEnd/>
            <a:tailEnd/>
          </a:ln>
          <a:effectLst/>
        </p:spPr>
        <p:txBody>
          <a:bodyPr wrap="none">
            <a:spAutoFit/>
          </a:bodyPr>
          <a:lstStyle/>
          <a:p>
            <a:r>
              <a:rPr lang="fr-FR" sz="2400" dirty="0"/>
              <a:t>Il est à envisager lorsque </a:t>
            </a:r>
          </a:p>
        </p:txBody>
      </p:sp>
      <p:sp>
        <p:nvSpPr>
          <p:cNvPr id="9222" name="Text Box 6"/>
          <p:cNvSpPr txBox="1">
            <a:spLocks noChangeArrowheads="1"/>
          </p:cNvSpPr>
          <p:nvPr/>
        </p:nvSpPr>
        <p:spPr bwMode="auto">
          <a:xfrm>
            <a:off x="285720" y="2500306"/>
            <a:ext cx="2714644" cy="3785652"/>
          </a:xfrm>
          <a:prstGeom prst="rect">
            <a:avLst/>
          </a:prstGeom>
          <a:noFill/>
          <a:ln w="9525">
            <a:noFill/>
            <a:miter lim="800000"/>
            <a:headEnd/>
            <a:tailEnd/>
          </a:ln>
          <a:effectLst/>
        </p:spPr>
        <p:txBody>
          <a:bodyPr wrap="square">
            <a:spAutoFit/>
          </a:bodyPr>
          <a:lstStyle/>
          <a:p>
            <a:r>
              <a:rPr lang="fr-FR" sz="2000" dirty="0"/>
              <a:t>La solution est hypotonique</a:t>
            </a:r>
          </a:p>
          <a:p>
            <a:r>
              <a:rPr lang="fr-FR" sz="2000" dirty="0"/>
              <a:t>Contenant moins </a:t>
            </a:r>
            <a:r>
              <a:rPr lang="fr-FR" sz="2000" dirty="0" smtClean="0"/>
              <a:t>de 270</a:t>
            </a:r>
            <a:endParaRPr lang="fr-FR" sz="2000" dirty="0"/>
          </a:p>
          <a:p>
            <a:r>
              <a:rPr lang="fr-FR" sz="2000" dirty="0"/>
              <a:t>Milliosmoles.</a:t>
            </a:r>
          </a:p>
          <a:p>
            <a:endParaRPr lang="fr-FR" sz="2000" dirty="0"/>
          </a:p>
          <a:p>
            <a:endParaRPr lang="fr-FR" sz="2000" dirty="0" smtClean="0"/>
          </a:p>
          <a:p>
            <a:endParaRPr lang="fr-FR" sz="2000" dirty="0"/>
          </a:p>
          <a:p>
            <a:r>
              <a:rPr lang="fr-FR" sz="2000" b="1" dirty="0">
                <a:solidFill>
                  <a:schemeClr val="accent3">
                    <a:lumMod val="60000"/>
                    <a:lumOff val="40000"/>
                  </a:schemeClr>
                </a:solidFill>
              </a:rPr>
              <a:t>Concentration </a:t>
            </a:r>
            <a:r>
              <a:rPr lang="fr-FR" sz="2000" dirty="0"/>
              <a:t>(addition </a:t>
            </a:r>
            <a:r>
              <a:rPr lang="fr-FR" sz="2000" dirty="0" smtClean="0"/>
              <a:t>d’</a:t>
            </a:r>
            <a:r>
              <a:rPr lang="fr-FR" sz="2000" dirty="0" err="1" smtClean="0"/>
              <a:t>isotonisants</a:t>
            </a:r>
            <a:r>
              <a:rPr lang="fr-FR" sz="2000" dirty="0" smtClean="0"/>
              <a:t> : NaCl, glucose ou mannitol….)</a:t>
            </a:r>
          </a:p>
          <a:p>
            <a:endParaRPr lang="fr-FR" sz="2000" dirty="0"/>
          </a:p>
        </p:txBody>
      </p:sp>
      <p:sp>
        <p:nvSpPr>
          <p:cNvPr id="9223" name="Text Box 7"/>
          <p:cNvSpPr txBox="1">
            <a:spLocks noChangeArrowheads="1"/>
          </p:cNvSpPr>
          <p:nvPr/>
        </p:nvSpPr>
        <p:spPr bwMode="auto">
          <a:xfrm>
            <a:off x="5643570" y="2500306"/>
            <a:ext cx="3500430" cy="2862322"/>
          </a:xfrm>
          <a:prstGeom prst="rect">
            <a:avLst/>
          </a:prstGeom>
          <a:noFill/>
          <a:ln w="9525">
            <a:noFill/>
            <a:miter lim="800000"/>
            <a:headEnd/>
            <a:tailEnd/>
          </a:ln>
          <a:effectLst/>
        </p:spPr>
        <p:txBody>
          <a:bodyPr wrap="square">
            <a:spAutoFit/>
          </a:bodyPr>
          <a:lstStyle/>
          <a:p>
            <a:r>
              <a:rPr lang="fr-FR" sz="2000" dirty="0"/>
              <a:t>La solution est hypertonique</a:t>
            </a:r>
          </a:p>
          <a:p>
            <a:r>
              <a:rPr lang="fr-FR" sz="2000" dirty="0"/>
              <a:t>Contenant plus de </a:t>
            </a:r>
            <a:r>
              <a:rPr lang="fr-FR" sz="2000" dirty="0" smtClean="0"/>
              <a:t>300 </a:t>
            </a:r>
            <a:r>
              <a:rPr lang="fr-FR" sz="2000" dirty="0" err="1" smtClean="0"/>
              <a:t>mosm</a:t>
            </a:r>
            <a:r>
              <a:rPr lang="fr-FR" sz="2000" dirty="0" smtClean="0"/>
              <a:t>/L</a:t>
            </a:r>
            <a:endParaRPr lang="fr-FR" sz="2000" dirty="0"/>
          </a:p>
          <a:p>
            <a:endParaRPr lang="fr-FR" sz="2000" dirty="0" smtClean="0"/>
          </a:p>
          <a:p>
            <a:endParaRPr lang="fr-FR" sz="2000" dirty="0"/>
          </a:p>
          <a:p>
            <a:endParaRPr lang="fr-FR" sz="2000" dirty="0" smtClean="0"/>
          </a:p>
          <a:p>
            <a:endParaRPr lang="fr-FR" sz="2000" dirty="0" smtClean="0"/>
          </a:p>
          <a:p>
            <a:endParaRPr lang="fr-FR" sz="2000" dirty="0"/>
          </a:p>
          <a:p>
            <a:r>
              <a:rPr lang="fr-FR" sz="2000" b="1" dirty="0" smtClean="0"/>
              <a:t>  </a:t>
            </a:r>
            <a:r>
              <a:rPr lang="fr-FR" sz="2000" b="1" dirty="0" smtClean="0">
                <a:solidFill>
                  <a:schemeClr val="accent3">
                    <a:lumMod val="60000"/>
                    <a:lumOff val="40000"/>
                  </a:schemeClr>
                </a:solidFill>
              </a:rPr>
              <a:t>Dilution </a:t>
            </a:r>
            <a:r>
              <a:rPr lang="fr-FR" sz="2000" dirty="0" smtClean="0"/>
              <a:t>(addition </a:t>
            </a:r>
            <a:r>
              <a:rPr lang="fr-FR" sz="2000" dirty="0"/>
              <a:t>d’eau distillée)</a:t>
            </a:r>
          </a:p>
        </p:txBody>
      </p:sp>
      <p:sp>
        <p:nvSpPr>
          <p:cNvPr id="9230" name="Text Box 14"/>
          <p:cNvSpPr txBox="1">
            <a:spLocks noChangeArrowheads="1"/>
          </p:cNvSpPr>
          <p:nvPr/>
        </p:nvSpPr>
        <p:spPr bwMode="auto">
          <a:xfrm>
            <a:off x="4767263" y="3448050"/>
            <a:ext cx="184150" cy="366713"/>
          </a:xfrm>
          <a:prstGeom prst="rect">
            <a:avLst/>
          </a:prstGeom>
          <a:noFill/>
          <a:ln w="9525">
            <a:noFill/>
            <a:miter lim="800000"/>
            <a:headEnd/>
            <a:tailEnd/>
          </a:ln>
          <a:effectLst/>
        </p:spPr>
        <p:txBody>
          <a:bodyPr wrap="none">
            <a:spAutoFit/>
          </a:bodyPr>
          <a:lstStyle/>
          <a:p>
            <a:endParaRPr lang="fr-FR" dirty="0"/>
          </a:p>
        </p:txBody>
      </p:sp>
      <p:sp>
        <p:nvSpPr>
          <p:cNvPr id="9233" name="Line 17"/>
          <p:cNvSpPr>
            <a:spLocks noChangeShapeType="1"/>
          </p:cNvSpPr>
          <p:nvPr/>
        </p:nvSpPr>
        <p:spPr bwMode="auto">
          <a:xfrm>
            <a:off x="4143372" y="1285861"/>
            <a:ext cx="2143140" cy="857256"/>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dirty="0"/>
          </a:p>
        </p:txBody>
      </p:sp>
      <p:sp>
        <p:nvSpPr>
          <p:cNvPr id="9234" name="Line 18"/>
          <p:cNvSpPr>
            <a:spLocks noChangeShapeType="1"/>
          </p:cNvSpPr>
          <p:nvPr/>
        </p:nvSpPr>
        <p:spPr bwMode="auto">
          <a:xfrm flipH="1">
            <a:off x="1928794" y="1285860"/>
            <a:ext cx="2227268" cy="928694"/>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dirty="0"/>
          </a:p>
        </p:txBody>
      </p:sp>
      <p:sp>
        <p:nvSpPr>
          <p:cNvPr id="9238" name="AutoShape 22"/>
          <p:cNvSpPr>
            <a:spLocks noChangeArrowheads="1"/>
          </p:cNvSpPr>
          <p:nvPr/>
        </p:nvSpPr>
        <p:spPr bwMode="auto">
          <a:xfrm>
            <a:off x="5214942" y="4786322"/>
            <a:ext cx="428628" cy="215900"/>
          </a:xfrm>
          <a:prstGeom prst="rightArrow">
            <a:avLst>
              <a:gd name="adj1" fmla="val 50000"/>
              <a:gd name="adj2" fmla="val 43784"/>
            </a:avLst>
          </a:prstGeom>
          <a:solidFill>
            <a:schemeClr val="accent1"/>
          </a:solidFill>
          <a:ln w="9525">
            <a:solidFill>
              <a:schemeClr val="tx1"/>
            </a:solidFill>
            <a:miter lim="800000"/>
            <a:headEnd/>
            <a:tailEnd/>
          </a:ln>
          <a:effectLst/>
        </p:spPr>
        <p:txBody>
          <a:bodyPr wrap="none" anchor="ctr"/>
          <a:lstStyle/>
          <a:p>
            <a:endParaRPr lang="fr-FR" dirty="0"/>
          </a:p>
        </p:txBody>
      </p:sp>
      <p:sp>
        <p:nvSpPr>
          <p:cNvPr id="9239" name="AutoShape 23"/>
          <p:cNvSpPr>
            <a:spLocks noChangeArrowheads="1"/>
          </p:cNvSpPr>
          <p:nvPr/>
        </p:nvSpPr>
        <p:spPr bwMode="auto">
          <a:xfrm>
            <a:off x="2857488" y="4786322"/>
            <a:ext cx="504825" cy="215899"/>
          </a:xfrm>
          <a:prstGeom prst="leftArrow">
            <a:avLst>
              <a:gd name="adj1" fmla="val 50000"/>
              <a:gd name="adj2" fmla="val 43923"/>
            </a:avLst>
          </a:prstGeom>
          <a:solidFill>
            <a:schemeClr val="accent1"/>
          </a:solidFill>
          <a:ln w="9525">
            <a:solidFill>
              <a:schemeClr val="tx1"/>
            </a:solidFill>
            <a:miter lim="800000"/>
            <a:headEnd/>
            <a:tailEnd/>
          </a:ln>
          <a:effectLst/>
        </p:spPr>
        <p:txBody>
          <a:bodyPr wrap="none" anchor="ctr"/>
          <a:lstStyle/>
          <a:p>
            <a:endParaRPr lang="fr-FR" dirty="0"/>
          </a:p>
        </p:txBody>
      </p:sp>
      <p:sp>
        <p:nvSpPr>
          <p:cNvPr id="9243" name="Line 27"/>
          <p:cNvSpPr>
            <a:spLocks noChangeShapeType="1"/>
          </p:cNvSpPr>
          <p:nvPr/>
        </p:nvSpPr>
        <p:spPr bwMode="auto">
          <a:xfrm>
            <a:off x="6357950" y="3714752"/>
            <a:ext cx="0" cy="504825"/>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dirty="0"/>
          </a:p>
        </p:txBody>
      </p:sp>
      <p:sp>
        <p:nvSpPr>
          <p:cNvPr id="9244" name="Line 28"/>
          <p:cNvSpPr>
            <a:spLocks noChangeShapeType="1"/>
          </p:cNvSpPr>
          <p:nvPr/>
        </p:nvSpPr>
        <p:spPr bwMode="auto">
          <a:xfrm>
            <a:off x="1000100" y="3857628"/>
            <a:ext cx="0" cy="504825"/>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dirty="0"/>
          </a:p>
        </p:txBody>
      </p:sp>
      <p:sp>
        <p:nvSpPr>
          <p:cNvPr id="23" name="Rectangle 22"/>
          <p:cNvSpPr/>
          <p:nvPr/>
        </p:nvSpPr>
        <p:spPr>
          <a:xfrm>
            <a:off x="3357554" y="4572008"/>
            <a:ext cx="1857388" cy="5715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2400" dirty="0" smtClean="0">
                <a:solidFill>
                  <a:schemeClr val="tx1"/>
                </a:solidFill>
              </a:rPr>
              <a:t>   Ajustement</a:t>
            </a:r>
            <a:endParaRPr lang="fr-FR" sz="24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285720" y="285728"/>
            <a:ext cx="8858280" cy="6432530"/>
          </a:xfrm>
          <a:prstGeom prst="rect">
            <a:avLst/>
          </a:prstGeom>
          <a:noFill/>
          <a:ln w="9525">
            <a:noFill/>
            <a:miter lim="800000"/>
            <a:headEnd/>
            <a:tailEnd/>
          </a:ln>
          <a:effectLst/>
        </p:spPr>
        <p:txBody>
          <a:bodyPr wrap="square">
            <a:spAutoFit/>
          </a:bodyPr>
          <a:lstStyle/>
          <a:p>
            <a:pPr>
              <a:buFont typeface="Courier New" pitchFamily="49" charset="0"/>
              <a:buChar char="o"/>
            </a:pPr>
            <a:r>
              <a:rPr lang="fr-FR" sz="2400" b="1" u="sng" dirty="0" smtClean="0">
                <a:solidFill>
                  <a:schemeClr val="accent4">
                    <a:lumMod val="60000"/>
                    <a:lumOff val="40000"/>
                  </a:schemeClr>
                </a:solidFill>
              </a:rPr>
              <a:t> COMMENT? </a:t>
            </a:r>
          </a:p>
          <a:p>
            <a:endParaRPr lang="fr-FR" sz="2400" b="1" u="sng" dirty="0" smtClean="0">
              <a:solidFill>
                <a:schemeClr val="accent3"/>
              </a:solidFill>
            </a:endParaRPr>
          </a:p>
          <a:p>
            <a:pPr>
              <a:buFont typeface="Wingdings" pitchFamily="2" charset="2"/>
              <a:buChar char="Ø"/>
            </a:pPr>
            <a:r>
              <a:rPr lang="fr-FR" sz="2400" b="1" u="sng" dirty="0" smtClean="0">
                <a:solidFill>
                  <a:schemeClr val="accent2"/>
                </a:solidFill>
              </a:rPr>
              <a:t>Formule </a:t>
            </a:r>
            <a:r>
              <a:rPr lang="fr-FR" sz="2400" b="1" u="sng" dirty="0">
                <a:solidFill>
                  <a:schemeClr val="accent2"/>
                </a:solidFill>
              </a:rPr>
              <a:t>de LUMIERE et CHEVROTIER :</a:t>
            </a:r>
          </a:p>
          <a:p>
            <a:endParaRPr lang="fr-FR" sz="2400" b="1" u="sng" dirty="0">
              <a:solidFill>
                <a:schemeClr val="accent2"/>
              </a:solidFill>
            </a:endParaRPr>
          </a:p>
          <a:p>
            <a:r>
              <a:rPr lang="fr-FR" sz="2400" b="1" dirty="0" smtClean="0"/>
              <a:t>                       </a:t>
            </a:r>
            <a:r>
              <a:rPr lang="fr-FR" sz="2400" b="1" dirty="0" smtClean="0">
                <a:solidFill>
                  <a:schemeClr val="accent4">
                    <a:lumMod val="60000"/>
                    <a:lumOff val="40000"/>
                  </a:schemeClr>
                </a:solidFill>
              </a:rPr>
              <a:t>X </a:t>
            </a:r>
            <a:r>
              <a:rPr lang="fr-FR" sz="2400" b="1" dirty="0">
                <a:solidFill>
                  <a:schemeClr val="accent4">
                    <a:lumMod val="60000"/>
                    <a:lumOff val="40000"/>
                  </a:schemeClr>
                </a:solidFill>
              </a:rPr>
              <a:t>%= (</a:t>
            </a:r>
            <a:r>
              <a:rPr lang="fr-FR" sz="2400" b="1" dirty="0">
                <a:solidFill>
                  <a:schemeClr val="accent4">
                    <a:lumMod val="60000"/>
                    <a:lumOff val="40000"/>
                  </a:schemeClr>
                </a:solidFill>
                <a:sym typeface="Symbol" pitchFamily="18" charset="2"/>
              </a:rPr>
              <a:t>t - 1) / 2 </a:t>
            </a:r>
            <a:r>
              <a:rPr lang="fr-FR" sz="2400" b="1" dirty="0" smtClean="0">
                <a:solidFill>
                  <a:schemeClr val="accent4">
                    <a:lumMod val="60000"/>
                    <a:lumOff val="40000"/>
                  </a:schemeClr>
                </a:solidFill>
                <a:sym typeface="Symbol" pitchFamily="18" charset="2"/>
              </a:rPr>
              <a:t>.</a:t>
            </a:r>
          </a:p>
          <a:p>
            <a:r>
              <a:rPr lang="fr-FR" sz="2400" dirty="0" smtClean="0">
                <a:sym typeface="Symbol" pitchFamily="18" charset="2"/>
              </a:rPr>
              <a:t>X: poids en g d’isotonisant pour 100 ml de soluté</a:t>
            </a:r>
          </a:p>
          <a:p>
            <a:r>
              <a:rPr lang="fr-FR" sz="2400" dirty="0" smtClean="0">
                <a:sym typeface="Symbol" pitchFamily="18" charset="2"/>
              </a:rPr>
              <a:t>t: 0,52</a:t>
            </a:r>
          </a:p>
          <a:p>
            <a:r>
              <a:rPr lang="fr-FR" sz="2400" dirty="0" smtClean="0">
                <a:sym typeface="Symbol" pitchFamily="18" charset="2"/>
              </a:rPr>
              <a:t>1: abaissement cryoscopique du soluté à isotoniser</a:t>
            </a:r>
          </a:p>
          <a:p>
            <a:r>
              <a:rPr lang="fr-FR" sz="2400" dirty="0" smtClean="0">
                <a:sym typeface="Symbol" pitchFamily="18" charset="2"/>
              </a:rPr>
              <a:t>2: abaissement cryoscopique d’une solution à 1% d’isotonisant</a:t>
            </a:r>
          </a:p>
          <a:p>
            <a:endParaRPr lang="fr-FR" sz="2400" b="1" dirty="0" smtClean="0">
              <a:sym typeface="Symbol" pitchFamily="18" charset="2"/>
            </a:endParaRPr>
          </a:p>
          <a:p>
            <a:pPr>
              <a:buFont typeface="Wingdings" pitchFamily="2" charset="2"/>
              <a:buChar char="Ø"/>
            </a:pPr>
            <a:r>
              <a:rPr lang="fr-FR" sz="2800" b="1" u="sng" dirty="0" smtClean="0">
                <a:solidFill>
                  <a:schemeClr val="accent2"/>
                </a:solidFill>
                <a:sym typeface="Symbol" pitchFamily="18" charset="2"/>
              </a:rPr>
              <a:t>Méthode des équivalents:</a:t>
            </a:r>
          </a:p>
          <a:p>
            <a:r>
              <a:rPr lang="fr-FR" sz="2400" b="1" dirty="0" smtClean="0">
                <a:sym typeface="Symbol" pitchFamily="18" charset="2"/>
              </a:rPr>
              <a:t>PM du NaCl</a:t>
            </a:r>
            <a:r>
              <a:rPr lang="fr-FR" sz="2400" b="1" dirty="0" smtClean="0">
                <a:latin typeface="Verdana"/>
                <a:ea typeface="Verdana"/>
                <a:cs typeface="Verdana"/>
                <a:sym typeface="Symbol" pitchFamily="18" charset="2"/>
              </a:rPr>
              <a:t>/</a:t>
            </a:r>
            <a:r>
              <a:rPr lang="fr-FR" sz="2400" b="1" dirty="0" smtClean="0">
                <a:sym typeface="Symbol" pitchFamily="18" charset="2"/>
              </a:rPr>
              <a:t>PM du PA</a:t>
            </a:r>
          </a:p>
          <a:p>
            <a:endParaRPr lang="fr-FR" sz="2400" b="1" dirty="0" smtClean="0">
              <a:sym typeface="Symbol" pitchFamily="18" charset="2"/>
            </a:endParaRPr>
          </a:p>
          <a:p>
            <a:r>
              <a:rPr lang="fr-FR" sz="2400" b="1" dirty="0" smtClean="0">
                <a:sym typeface="Symbol" pitchFamily="18" charset="2"/>
              </a:rPr>
              <a:t>Ex: équivalent de  morphine  = 0,15 =&gt; 1 g de morphine </a:t>
            </a:r>
            <a:r>
              <a:rPr lang="fr-FR" sz="2400" b="1" dirty="0" smtClean="0">
                <a:sym typeface="Wingdings" pitchFamily="2" charset="2"/>
              </a:rPr>
              <a:t> 0,15 g de NaCl</a:t>
            </a:r>
          </a:p>
          <a:p>
            <a:pPr>
              <a:buFont typeface="Symbol" pitchFamily="18" charset="2"/>
              <a:buChar char="Þ"/>
            </a:pPr>
            <a:r>
              <a:rPr lang="fr-FR" sz="2400" b="1" dirty="0" smtClean="0">
                <a:sym typeface="Wingdings" pitchFamily="2" charset="2"/>
              </a:rPr>
              <a:t>Pour préparer une solution à 2% de morphine il faut:</a:t>
            </a:r>
          </a:p>
          <a:p>
            <a:pPr>
              <a:buFont typeface="Symbol" pitchFamily="18" charset="2"/>
              <a:buChar char="Þ"/>
            </a:pPr>
            <a:r>
              <a:rPr lang="fr-FR" sz="2400" b="1" dirty="0" smtClean="0">
                <a:sym typeface="Wingdings" pitchFamily="2" charset="2"/>
              </a:rPr>
              <a:t>0,9%-0,3%= 0,6% de NaCl</a:t>
            </a:r>
            <a:endParaRPr lang="fr-FR" sz="2400" b="1" dirty="0" smtClean="0">
              <a:sym typeface="Symbol" pitchFamily="18" charset="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0" y="428604"/>
            <a:ext cx="5940425" cy="954107"/>
          </a:xfrm>
          <a:prstGeom prst="rect">
            <a:avLst/>
          </a:prstGeom>
          <a:noFill/>
          <a:ln w="9525">
            <a:noFill/>
            <a:miter lim="800000"/>
            <a:headEnd/>
            <a:tailEnd/>
          </a:ln>
          <a:effectLst/>
        </p:spPr>
        <p:txBody>
          <a:bodyPr wrap="square">
            <a:spAutoFit/>
          </a:bodyPr>
          <a:lstStyle/>
          <a:p>
            <a:pPr>
              <a:buFont typeface="Wingdings" pitchFamily="2" charset="2"/>
              <a:buChar char="q"/>
            </a:pPr>
            <a:r>
              <a:rPr lang="fr-FR" sz="2800" b="1" u="sng" dirty="0" smtClean="0">
                <a:solidFill>
                  <a:schemeClr val="accent3"/>
                </a:solidFill>
              </a:rPr>
              <a:t> Contrôle </a:t>
            </a:r>
            <a:r>
              <a:rPr lang="fr-FR" sz="2800" b="1" u="sng" dirty="0">
                <a:solidFill>
                  <a:schemeClr val="accent3"/>
                </a:solidFill>
              </a:rPr>
              <a:t>de l’isotonie </a:t>
            </a:r>
            <a:r>
              <a:rPr lang="fr-FR" sz="2800" b="1" u="sng" dirty="0" smtClean="0">
                <a:solidFill>
                  <a:schemeClr val="accent3"/>
                </a:solidFill>
              </a:rPr>
              <a:t>:</a:t>
            </a:r>
          </a:p>
          <a:p>
            <a:r>
              <a:rPr lang="fr-FR" sz="2800" b="1" dirty="0" smtClean="0"/>
              <a:t>Il existe 2 méthodes:</a:t>
            </a:r>
          </a:p>
        </p:txBody>
      </p:sp>
      <p:sp>
        <p:nvSpPr>
          <p:cNvPr id="12294" name="Text Box 6"/>
          <p:cNvSpPr txBox="1">
            <a:spLocks noChangeArrowheads="1"/>
          </p:cNvSpPr>
          <p:nvPr/>
        </p:nvSpPr>
        <p:spPr bwMode="auto">
          <a:xfrm>
            <a:off x="0" y="1785926"/>
            <a:ext cx="5564344" cy="954107"/>
          </a:xfrm>
          <a:prstGeom prst="rect">
            <a:avLst/>
          </a:prstGeom>
          <a:noFill/>
          <a:ln w="9525">
            <a:noFill/>
            <a:miter lim="800000"/>
            <a:headEnd/>
            <a:tailEnd/>
          </a:ln>
          <a:effectLst/>
        </p:spPr>
        <p:txBody>
          <a:bodyPr wrap="none">
            <a:spAutoFit/>
          </a:bodyPr>
          <a:lstStyle/>
          <a:p>
            <a:r>
              <a:rPr lang="fr-FR" sz="2800" b="1" u="sng" dirty="0">
                <a:solidFill>
                  <a:srgbClr val="00B050"/>
                </a:solidFill>
              </a:rPr>
              <a:t>1° / Méthode par hémolyse </a:t>
            </a:r>
            <a:r>
              <a:rPr lang="fr-FR" sz="2800" b="1" u="sng" dirty="0" smtClean="0">
                <a:solidFill>
                  <a:srgbClr val="00B050"/>
                </a:solidFill>
              </a:rPr>
              <a:t>:</a:t>
            </a:r>
          </a:p>
          <a:p>
            <a:r>
              <a:rPr lang="fr-FR" sz="2800" dirty="0" smtClean="0"/>
              <a:t>- Détermination du degré d’hémolyse</a:t>
            </a:r>
            <a:endParaRPr lang="fr-FR" sz="2800" dirty="0"/>
          </a:p>
        </p:txBody>
      </p:sp>
      <p:sp>
        <p:nvSpPr>
          <p:cNvPr id="12299" name="AutoShape 11"/>
          <p:cNvSpPr>
            <a:spLocks noChangeArrowheads="1"/>
          </p:cNvSpPr>
          <p:nvPr/>
        </p:nvSpPr>
        <p:spPr bwMode="auto">
          <a:xfrm rot="5400000">
            <a:off x="1511301" y="3897312"/>
            <a:ext cx="1403350" cy="396875"/>
          </a:xfrm>
          <a:prstGeom prst="flowChartDelay">
            <a:avLst/>
          </a:prstGeom>
          <a:noFill/>
          <a:ln w="9525">
            <a:solidFill>
              <a:schemeClr val="tx1"/>
            </a:solidFill>
            <a:miter lim="800000"/>
            <a:headEnd/>
            <a:tailEnd/>
          </a:ln>
          <a:effectLst/>
        </p:spPr>
        <p:txBody>
          <a:bodyPr wrap="none" anchor="ctr"/>
          <a:lstStyle/>
          <a:p>
            <a:endParaRPr lang="fr-FR" sz="1600" b="1">
              <a:solidFill>
                <a:srgbClr val="FFFF00"/>
              </a:solidFill>
            </a:endParaRPr>
          </a:p>
        </p:txBody>
      </p:sp>
      <p:sp>
        <p:nvSpPr>
          <p:cNvPr id="12300" name="AutoShape 12"/>
          <p:cNvSpPr>
            <a:spLocks noChangeArrowheads="1"/>
          </p:cNvSpPr>
          <p:nvPr/>
        </p:nvSpPr>
        <p:spPr bwMode="auto">
          <a:xfrm rot="7191541">
            <a:off x="4535488" y="3932237"/>
            <a:ext cx="1403350" cy="396875"/>
          </a:xfrm>
          <a:prstGeom prst="flowChartDelay">
            <a:avLst/>
          </a:prstGeom>
          <a:noFill/>
          <a:ln w="9525">
            <a:solidFill>
              <a:schemeClr val="tx1"/>
            </a:solidFill>
            <a:miter lim="800000"/>
            <a:headEnd/>
            <a:tailEnd/>
          </a:ln>
          <a:effectLst/>
        </p:spPr>
        <p:txBody>
          <a:bodyPr wrap="none" anchor="ctr"/>
          <a:lstStyle/>
          <a:p>
            <a:endParaRPr lang="fr-FR" sz="1600" b="1">
              <a:solidFill>
                <a:srgbClr val="FFFF00"/>
              </a:solidFill>
            </a:endParaRPr>
          </a:p>
        </p:txBody>
      </p:sp>
      <p:sp>
        <p:nvSpPr>
          <p:cNvPr id="12301" name="AutoShape 13"/>
          <p:cNvSpPr>
            <a:spLocks noChangeArrowheads="1"/>
          </p:cNvSpPr>
          <p:nvPr/>
        </p:nvSpPr>
        <p:spPr bwMode="auto">
          <a:xfrm rot="5400000">
            <a:off x="7272338" y="3716337"/>
            <a:ext cx="1403350" cy="396875"/>
          </a:xfrm>
          <a:prstGeom prst="flowChartDelay">
            <a:avLst/>
          </a:prstGeom>
          <a:noFill/>
          <a:ln w="9525">
            <a:solidFill>
              <a:schemeClr val="tx1"/>
            </a:solidFill>
            <a:miter lim="800000"/>
            <a:headEnd/>
            <a:tailEnd/>
          </a:ln>
          <a:effectLst/>
        </p:spPr>
        <p:txBody>
          <a:bodyPr wrap="none" anchor="ctr"/>
          <a:lstStyle/>
          <a:p>
            <a:endParaRPr lang="fr-FR" sz="1600" b="1">
              <a:solidFill>
                <a:srgbClr val="FFFF00"/>
              </a:solidFill>
            </a:endParaRPr>
          </a:p>
        </p:txBody>
      </p:sp>
      <p:sp>
        <p:nvSpPr>
          <p:cNvPr id="12304" name="Text Box 16"/>
          <p:cNvSpPr txBox="1">
            <a:spLocks noChangeArrowheads="1"/>
          </p:cNvSpPr>
          <p:nvPr/>
        </p:nvSpPr>
        <p:spPr bwMode="auto">
          <a:xfrm>
            <a:off x="-92075" y="3349625"/>
            <a:ext cx="1811714" cy="338554"/>
          </a:xfrm>
          <a:prstGeom prst="rect">
            <a:avLst/>
          </a:prstGeom>
          <a:noFill/>
          <a:ln w="9525">
            <a:noFill/>
            <a:miter lim="800000"/>
            <a:headEnd/>
            <a:tailEnd/>
          </a:ln>
          <a:effectLst/>
        </p:spPr>
        <p:txBody>
          <a:bodyPr wrap="none">
            <a:spAutoFit/>
          </a:bodyPr>
          <a:lstStyle/>
          <a:p>
            <a:r>
              <a:rPr lang="fr-FR" sz="1600" b="1" dirty="0">
                <a:solidFill>
                  <a:srgbClr val="FFFF00"/>
                </a:solidFill>
              </a:rPr>
              <a:t> tube à centrifuger</a:t>
            </a:r>
          </a:p>
        </p:txBody>
      </p:sp>
      <p:sp>
        <p:nvSpPr>
          <p:cNvPr id="12305" name="Line 17"/>
          <p:cNvSpPr>
            <a:spLocks noChangeShapeType="1"/>
          </p:cNvSpPr>
          <p:nvPr/>
        </p:nvSpPr>
        <p:spPr bwMode="auto">
          <a:xfrm>
            <a:off x="2051050" y="4508500"/>
            <a:ext cx="288925" cy="0"/>
          </a:xfrm>
          <a:prstGeom prst="line">
            <a:avLst/>
          </a:prstGeom>
          <a:noFill/>
          <a:ln w="9525">
            <a:solidFill>
              <a:schemeClr val="tx1"/>
            </a:solidFill>
            <a:round/>
            <a:headEnd/>
            <a:tailEnd/>
          </a:ln>
          <a:effectLst/>
        </p:spPr>
        <p:txBody>
          <a:bodyPr/>
          <a:lstStyle/>
          <a:p>
            <a:endParaRPr lang="fr-FR" sz="1600" b="1">
              <a:solidFill>
                <a:srgbClr val="FFFF00"/>
              </a:solidFill>
            </a:endParaRPr>
          </a:p>
        </p:txBody>
      </p:sp>
      <p:sp>
        <p:nvSpPr>
          <p:cNvPr id="12307" name="Line 19"/>
          <p:cNvSpPr>
            <a:spLocks noChangeShapeType="1"/>
          </p:cNvSpPr>
          <p:nvPr/>
        </p:nvSpPr>
        <p:spPr bwMode="auto">
          <a:xfrm>
            <a:off x="1979613" y="4221163"/>
            <a:ext cx="431800" cy="0"/>
          </a:xfrm>
          <a:prstGeom prst="line">
            <a:avLst/>
          </a:prstGeom>
          <a:noFill/>
          <a:ln w="9525">
            <a:solidFill>
              <a:schemeClr val="tx1"/>
            </a:solidFill>
            <a:round/>
            <a:headEnd/>
            <a:tailEnd/>
          </a:ln>
          <a:effectLst/>
        </p:spPr>
        <p:txBody>
          <a:bodyPr/>
          <a:lstStyle/>
          <a:p>
            <a:endParaRPr lang="fr-FR" sz="1600" b="1">
              <a:solidFill>
                <a:srgbClr val="FFFF00"/>
              </a:solidFill>
            </a:endParaRPr>
          </a:p>
        </p:txBody>
      </p:sp>
      <p:sp>
        <p:nvSpPr>
          <p:cNvPr id="12308" name="Text Box 20"/>
          <p:cNvSpPr txBox="1">
            <a:spLocks noChangeArrowheads="1"/>
          </p:cNvSpPr>
          <p:nvPr/>
        </p:nvSpPr>
        <p:spPr bwMode="auto">
          <a:xfrm>
            <a:off x="0" y="4000504"/>
            <a:ext cx="1760418" cy="338554"/>
          </a:xfrm>
          <a:prstGeom prst="rect">
            <a:avLst/>
          </a:prstGeom>
          <a:noFill/>
          <a:ln w="9525">
            <a:noFill/>
            <a:miter lim="800000"/>
            <a:headEnd/>
            <a:tailEnd/>
          </a:ln>
          <a:effectLst/>
        </p:spPr>
        <p:txBody>
          <a:bodyPr wrap="none">
            <a:spAutoFit/>
          </a:bodyPr>
          <a:lstStyle/>
          <a:p>
            <a:r>
              <a:rPr lang="fr-FR" sz="1600" b="1" dirty="0">
                <a:solidFill>
                  <a:srgbClr val="FFFF00"/>
                </a:solidFill>
              </a:rPr>
              <a:t>Soluté à examiner</a:t>
            </a:r>
          </a:p>
        </p:txBody>
      </p:sp>
      <p:sp>
        <p:nvSpPr>
          <p:cNvPr id="12309" name="Text Box 21"/>
          <p:cNvSpPr txBox="1">
            <a:spLocks noChangeArrowheads="1"/>
          </p:cNvSpPr>
          <p:nvPr/>
        </p:nvSpPr>
        <p:spPr bwMode="auto">
          <a:xfrm>
            <a:off x="-36513" y="4492625"/>
            <a:ext cx="1800493" cy="338554"/>
          </a:xfrm>
          <a:prstGeom prst="rect">
            <a:avLst/>
          </a:prstGeom>
          <a:noFill/>
          <a:ln w="9525">
            <a:noFill/>
            <a:miter lim="800000"/>
            <a:headEnd/>
            <a:tailEnd/>
          </a:ln>
          <a:effectLst/>
        </p:spPr>
        <p:txBody>
          <a:bodyPr wrap="none">
            <a:spAutoFit/>
          </a:bodyPr>
          <a:lstStyle/>
          <a:p>
            <a:r>
              <a:rPr lang="fr-FR" sz="1600" b="1" dirty="0">
                <a:solidFill>
                  <a:srgbClr val="FFFF00"/>
                </a:solidFill>
              </a:rPr>
              <a:t>0,05 ml de culot </a:t>
            </a:r>
            <a:r>
              <a:rPr lang="fr-FR" sz="1600" b="1" dirty="0" err="1" smtClean="0">
                <a:solidFill>
                  <a:srgbClr val="FFFF00"/>
                </a:solidFill>
              </a:rPr>
              <a:t>sg</a:t>
            </a:r>
            <a:endParaRPr lang="fr-FR" sz="1600" b="1" dirty="0">
              <a:solidFill>
                <a:srgbClr val="FFFF00"/>
              </a:solidFill>
            </a:endParaRPr>
          </a:p>
        </p:txBody>
      </p:sp>
      <p:sp>
        <p:nvSpPr>
          <p:cNvPr id="12310" name="Text Box 22"/>
          <p:cNvSpPr txBox="1">
            <a:spLocks noChangeArrowheads="1"/>
          </p:cNvSpPr>
          <p:nvPr/>
        </p:nvSpPr>
        <p:spPr bwMode="auto">
          <a:xfrm>
            <a:off x="3214678" y="3929066"/>
            <a:ext cx="1214446" cy="338554"/>
          </a:xfrm>
          <a:prstGeom prst="rect">
            <a:avLst/>
          </a:prstGeom>
          <a:noFill/>
          <a:ln w="9525">
            <a:noFill/>
            <a:miter lim="800000"/>
            <a:headEnd/>
            <a:tailEnd/>
          </a:ln>
          <a:effectLst/>
        </p:spPr>
        <p:txBody>
          <a:bodyPr wrap="square">
            <a:spAutoFit/>
          </a:bodyPr>
          <a:lstStyle/>
          <a:p>
            <a:r>
              <a:rPr lang="fr-FR" sz="1600" b="1" dirty="0" smtClean="0">
                <a:solidFill>
                  <a:srgbClr val="FFFF00"/>
                </a:solidFill>
              </a:rPr>
              <a:t>Incubation</a:t>
            </a:r>
            <a:endParaRPr lang="fr-FR" sz="1600" b="1" dirty="0">
              <a:solidFill>
                <a:srgbClr val="FFFF00"/>
              </a:solidFill>
            </a:endParaRPr>
          </a:p>
        </p:txBody>
      </p:sp>
      <p:sp>
        <p:nvSpPr>
          <p:cNvPr id="12311" name="Text Box 23"/>
          <p:cNvSpPr txBox="1">
            <a:spLocks noChangeArrowheads="1"/>
          </p:cNvSpPr>
          <p:nvPr/>
        </p:nvSpPr>
        <p:spPr bwMode="auto">
          <a:xfrm>
            <a:off x="3178175" y="3195638"/>
            <a:ext cx="1133644" cy="338554"/>
          </a:xfrm>
          <a:prstGeom prst="rect">
            <a:avLst/>
          </a:prstGeom>
          <a:noFill/>
          <a:ln w="9525">
            <a:noFill/>
            <a:miter lim="800000"/>
            <a:headEnd/>
            <a:tailEnd/>
          </a:ln>
          <a:effectLst/>
        </p:spPr>
        <p:txBody>
          <a:bodyPr wrap="none">
            <a:spAutoFit/>
          </a:bodyPr>
          <a:lstStyle/>
          <a:p>
            <a:r>
              <a:rPr lang="fr-FR" sz="1600" b="1">
                <a:solidFill>
                  <a:srgbClr val="FFFF00"/>
                </a:solidFill>
              </a:rPr>
              <a:t>(37°C, 20’)</a:t>
            </a:r>
          </a:p>
        </p:txBody>
      </p:sp>
      <p:sp>
        <p:nvSpPr>
          <p:cNvPr id="12312" name="Line 24"/>
          <p:cNvSpPr>
            <a:spLocks noChangeShapeType="1"/>
          </p:cNvSpPr>
          <p:nvPr/>
        </p:nvSpPr>
        <p:spPr bwMode="auto">
          <a:xfrm>
            <a:off x="2700338" y="3860800"/>
            <a:ext cx="2016125" cy="0"/>
          </a:xfrm>
          <a:prstGeom prst="line">
            <a:avLst/>
          </a:prstGeom>
          <a:noFill/>
          <a:ln w="9525">
            <a:solidFill>
              <a:schemeClr val="tx1"/>
            </a:solidFill>
            <a:round/>
            <a:headEnd/>
            <a:tailEnd type="triangle" w="med" len="med"/>
          </a:ln>
          <a:effectLst/>
        </p:spPr>
        <p:txBody>
          <a:bodyPr/>
          <a:lstStyle/>
          <a:p>
            <a:endParaRPr lang="fr-FR" sz="1600" b="1">
              <a:solidFill>
                <a:srgbClr val="FFFF00"/>
              </a:solidFill>
            </a:endParaRPr>
          </a:p>
        </p:txBody>
      </p:sp>
      <p:sp>
        <p:nvSpPr>
          <p:cNvPr id="12313" name="Line 25"/>
          <p:cNvSpPr>
            <a:spLocks noChangeShapeType="1"/>
          </p:cNvSpPr>
          <p:nvPr/>
        </p:nvSpPr>
        <p:spPr bwMode="auto">
          <a:xfrm>
            <a:off x="5003800" y="4148138"/>
            <a:ext cx="360363" cy="217487"/>
          </a:xfrm>
          <a:prstGeom prst="line">
            <a:avLst/>
          </a:prstGeom>
          <a:noFill/>
          <a:ln w="9525">
            <a:solidFill>
              <a:schemeClr val="tx1"/>
            </a:solidFill>
            <a:round/>
            <a:headEnd/>
            <a:tailEnd/>
          </a:ln>
          <a:effectLst/>
        </p:spPr>
        <p:txBody>
          <a:bodyPr/>
          <a:lstStyle/>
          <a:p>
            <a:endParaRPr lang="fr-FR" sz="1600" b="1">
              <a:solidFill>
                <a:srgbClr val="FFFF00"/>
              </a:solidFill>
            </a:endParaRPr>
          </a:p>
        </p:txBody>
      </p:sp>
      <p:sp>
        <p:nvSpPr>
          <p:cNvPr id="12314" name="Oval 26"/>
          <p:cNvSpPr>
            <a:spLocks noChangeArrowheads="1"/>
          </p:cNvSpPr>
          <p:nvPr/>
        </p:nvSpPr>
        <p:spPr bwMode="auto">
          <a:xfrm>
            <a:off x="4859338" y="3068638"/>
            <a:ext cx="1296987" cy="215900"/>
          </a:xfrm>
          <a:prstGeom prst="ellipse">
            <a:avLst/>
          </a:prstGeom>
          <a:noFill/>
          <a:ln w="38100">
            <a:solidFill>
              <a:srgbClr val="FC2A61"/>
            </a:solidFill>
            <a:round/>
            <a:headEnd/>
            <a:tailEnd/>
          </a:ln>
          <a:effectLst/>
        </p:spPr>
        <p:txBody>
          <a:bodyPr wrap="none" anchor="ctr"/>
          <a:lstStyle/>
          <a:p>
            <a:endParaRPr lang="fr-FR" sz="1600" b="1">
              <a:solidFill>
                <a:srgbClr val="FFFF00"/>
              </a:solidFill>
            </a:endParaRPr>
          </a:p>
        </p:txBody>
      </p:sp>
      <p:sp>
        <p:nvSpPr>
          <p:cNvPr id="12316" name="Line 28"/>
          <p:cNvSpPr>
            <a:spLocks noChangeShapeType="1"/>
          </p:cNvSpPr>
          <p:nvPr/>
        </p:nvSpPr>
        <p:spPr bwMode="auto">
          <a:xfrm>
            <a:off x="5148263" y="3068638"/>
            <a:ext cx="360362" cy="0"/>
          </a:xfrm>
          <a:prstGeom prst="line">
            <a:avLst/>
          </a:prstGeom>
          <a:noFill/>
          <a:ln w="57150">
            <a:solidFill>
              <a:srgbClr val="FC2A61"/>
            </a:solidFill>
            <a:round/>
            <a:headEnd/>
            <a:tailEnd type="triangle" w="med" len="med"/>
          </a:ln>
          <a:effectLst/>
        </p:spPr>
        <p:txBody>
          <a:bodyPr/>
          <a:lstStyle/>
          <a:p>
            <a:endParaRPr lang="fr-FR" sz="1600" b="1">
              <a:solidFill>
                <a:srgbClr val="FFFF00"/>
              </a:solidFill>
            </a:endParaRPr>
          </a:p>
        </p:txBody>
      </p:sp>
      <p:sp>
        <p:nvSpPr>
          <p:cNvPr id="12317" name="Text Box 29"/>
          <p:cNvSpPr txBox="1">
            <a:spLocks noChangeArrowheads="1"/>
          </p:cNvSpPr>
          <p:nvPr/>
        </p:nvSpPr>
        <p:spPr bwMode="auto">
          <a:xfrm>
            <a:off x="4500563" y="4724400"/>
            <a:ext cx="1430200" cy="338554"/>
          </a:xfrm>
          <a:prstGeom prst="rect">
            <a:avLst/>
          </a:prstGeom>
          <a:noFill/>
          <a:ln w="9525">
            <a:noFill/>
            <a:miter lim="800000"/>
            <a:headEnd/>
            <a:tailEnd/>
          </a:ln>
          <a:effectLst/>
        </p:spPr>
        <p:txBody>
          <a:bodyPr wrap="none">
            <a:spAutoFit/>
          </a:bodyPr>
          <a:lstStyle/>
          <a:p>
            <a:r>
              <a:rPr lang="fr-FR" sz="1600" b="1">
                <a:solidFill>
                  <a:srgbClr val="FFFF00"/>
                </a:solidFill>
              </a:rPr>
              <a:t>centrifugation</a:t>
            </a:r>
          </a:p>
        </p:txBody>
      </p:sp>
      <p:sp>
        <p:nvSpPr>
          <p:cNvPr id="12318" name="Line 30"/>
          <p:cNvSpPr>
            <a:spLocks noChangeShapeType="1"/>
          </p:cNvSpPr>
          <p:nvPr/>
        </p:nvSpPr>
        <p:spPr bwMode="auto">
          <a:xfrm>
            <a:off x="6877050" y="4076700"/>
            <a:ext cx="1727200" cy="0"/>
          </a:xfrm>
          <a:prstGeom prst="line">
            <a:avLst/>
          </a:prstGeom>
          <a:noFill/>
          <a:ln w="9525">
            <a:solidFill>
              <a:schemeClr val="tx1"/>
            </a:solidFill>
            <a:round/>
            <a:headEnd/>
            <a:tailEnd type="triangle" w="med" len="med"/>
          </a:ln>
          <a:effectLst/>
        </p:spPr>
        <p:txBody>
          <a:bodyPr/>
          <a:lstStyle/>
          <a:p>
            <a:endParaRPr lang="fr-FR" sz="1600" b="1">
              <a:solidFill>
                <a:srgbClr val="FFFF00"/>
              </a:solidFill>
            </a:endParaRPr>
          </a:p>
        </p:txBody>
      </p:sp>
      <p:sp>
        <p:nvSpPr>
          <p:cNvPr id="12319" name="Line 31"/>
          <p:cNvSpPr>
            <a:spLocks noChangeShapeType="1"/>
          </p:cNvSpPr>
          <p:nvPr/>
        </p:nvSpPr>
        <p:spPr bwMode="auto">
          <a:xfrm>
            <a:off x="6877050" y="4292600"/>
            <a:ext cx="1727200" cy="0"/>
          </a:xfrm>
          <a:prstGeom prst="line">
            <a:avLst/>
          </a:prstGeom>
          <a:noFill/>
          <a:ln w="9525">
            <a:solidFill>
              <a:schemeClr val="tx1"/>
            </a:solidFill>
            <a:round/>
            <a:headEnd/>
            <a:tailEnd type="triangle" w="med" len="med"/>
          </a:ln>
          <a:effectLst/>
        </p:spPr>
        <p:txBody>
          <a:bodyPr/>
          <a:lstStyle/>
          <a:p>
            <a:endParaRPr lang="fr-FR" sz="1600" b="1">
              <a:solidFill>
                <a:srgbClr val="FFFF00"/>
              </a:solidFill>
            </a:endParaRPr>
          </a:p>
        </p:txBody>
      </p:sp>
      <p:sp>
        <p:nvSpPr>
          <p:cNvPr id="12320" name="Line 32"/>
          <p:cNvSpPr>
            <a:spLocks noChangeShapeType="1"/>
          </p:cNvSpPr>
          <p:nvPr/>
        </p:nvSpPr>
        <p:spPr bwMode="auto">
          <a:xfrm>
            <a:off x="6877050" y="3860800"/>
            <a:ext cx="1079500" cy="0"/>
          </a:xfrm>
          <a:prstGeom prst="line">
            <a:avLst/>
          </a:prstGeom>
          <a:noFill/>
          <a:ln w="9525">
            <a:solidFill>
              <a:schemeClr val="tx1"/>
            </a:solidFill>
            <a:round/>
            <a:headEnd/>
            <a:tailEnd type="triangle" w="med" len="med"/>
          </a:ln>
          <a:effectLst/>
        </p:spPr>
        <p:txBody>
          <a:bodyPr/>
          <a:lstStyle/>
          <a:p>
            <a:endParaRPr lang="fr-FR" sz="1600" b="1">
              <a:solidFill>
                <a:srgbClr val="FFFF00"/>
              </a:solidFill>
            </a:endParaRPr>
          </a:p>
        </p:txBody>
      </p:sp>
      <p:sp>
        <p:nvSpPr>
          <p:cNvPr id="12321" name="Line 33"/>
          <p:cNvSpPr>
            <a:spLocks noChangeShapeType="1"/>
          </p:cNvSpPr>
          <p:nvPr/>
        </p:nvSpPr>
        <p:spPr bwMode="auto">
          <a:xfrm>
            <a:off x="6948488" y="3644900"/>
            <a:ext cx="936625" cy="0"/>
          </a:xfrm>
          <a:prstGeom prst="line">
            <a:avLst/>
          </a:prstGeom>
          <a:noFill/>
          <a:ln w="9525">
            <a:solidFill>
              <a:schemeClr val="tx1"/>
            </a:solidFill>
            <a:round/>
            <a:headEnd/>
            <a:tailEnd type="triangle" w="med" len="med"/>
          </a:ln>
          <a:effectLst/>
        </p:spPr>
        <p:txBody>
          <a:bodyPr/>
          <a:lstStyle/>
          <a:p>
            <a:endParaRPr lang="fr-FR" sz="1600" b="1">
              <a:solidFill>
                <a:srgbClr val="FFFF00"/>
              </a:solidFill>
            </a:endParaRPr>
          </a:p>
        </p:txBody>
      </p:sp>
      <p:sp>
        <p:nvSpPr>
          <p:cNvPr id="12322" name="Text Box 34"/>
          <p:cNvSpPr txBox="1">
            <a:spLocks noChangeArrowheads="1"/>
          </p:cNvSpPr>
          <p:nvPr/>
        </p:nvSpPr>
        <p:spPr bwMode="auto">
          <a:xfrm>
            <a:off x="6000760" y="4643446"/>
            <a:ext cx="3454279" cy="338554"/>
          </a:xfrm>
          <a:prstGeom prst="rect">
            <a:avLst/>
          </a:prstGeom>
          <a:noFill/>
          <a:ln w="9525">
            <a:noFill/>
            <a:miter lim="800000"/>
            <a:headEnd/>
            <a:tailEnd/>
          </a:ln>
          <a:effectLst/>
        </p:spPr>
        <p:txBody>
          <a:bodyPr wrap="none">
            <a:spAutoFit/>
          </a:bodyPr>
          <a:lstStyle/>
          <a:p>
            <a:r>
              <a:rPr lang="fr-FR" sz="1600" b="1" dirty="0">
                <a:solidFill>
                  <a:srgbClr val="FFFF00"/>
                </a:solidFill>
              </a:rPr>
              <a:t>Lecture de l’intensité de la coloration</a:t>
            </a:r>
          </a:p>
        </p:txBody>
      </p:sp>
      <p:sp>
        <p:nvSpPr>
          <p:cNvPr id="12323" name="Text Box 35"/>
          <p:cNvSpPr txBox="1">
            <a:spLocks noChangeArrowheads="1"/>
          </p:cNvSpPr>
          <p:nvPr/>
        </p:nvSpPr>
        <p:spPr bwMode="auto">
          <a:xfrm>
            <a:off x="6353175" y="5300663"/>
            <a:ext cx="1243013" cy="1077218"/>
          </a:xfrm>
          <a:prstGeom prst="rect">
            <a:avLst/>
          </a:prstGeom>
          <a:noFill/>
          <a:ln w="9525">
            <a:noFill/>
            <a:miter lim="800000"/>
            <a:headEnd/>
            <a:tailEnd/>
          </a:ln>
          <a:effectLst/>
        </p:spPr>
        <p:txBody>
          <a:bodyPr>
            <a:spAutoFit/>
          </a:bodyPr>
          <a:lstStyle/>
          <a:p>
            <a:r>
              <a:rPr lang="fr-FR" sz="1600" b="1" dirty="0" err="1" smtClean="0">
                <a:solidFill>
                  <a:srgbClr val="FFFF00"/>
                </a:solidFill>
              </a:rPr>
              <a:t>Proportion-nelle</a:t>
            </a:r>
            <a:r>
              <a:rPr lang="fr-FR" sz="1600" b="1" dirty="0" smtClean="0">
                <a:solidFill>
                  <a:srgbClr val="FFFF00"/>
                </a:solidFill>
              </a:rPr>
              <a:t> </a:t>
            </a:r>
            <a:r>
              <a:rPr lang="fr-FR" sz="1600" b="1" dirty="0">
                <a:solidFill>
                  <a:srgbClr val="FFFF00"/>
                </a:solidFill>
              </a:rPr>
              <a:t>au degré de l’hémolyse</a:t>
            </a:r>
          </a:p>
        </p:txBody>
      </p:sp>
      <p:sp>
        <p:nvSpPr>
          <p:cNvPr id="12324" name="Text Box 36"/>
          <p:cNvSpPr txBox="1">
            <a:spLocks noChangeArrowheads="1"/>
          </p:cNvSpPr>
          <p:nvPr/>
        </p:nvSpPr>
        <p:spPr bwMode="auto">
          <a:xfrm>
            <a:off x="7721600" y="5348288"/>
            <a:ext cx="1603375" cy="1077218"/>
          </a:xfrm>
          <a:prstGeom prst="rect">
            <a:avLst/>
          </a:prstGeom>
          <a:noFill/>
          <a:ln w="9525">
            <a:noFill/>
            <a:miter lim="800000"/>
            <a:headEnd/>
            <a:tailEnd/>
          </a:ln>
          <a:effectLst/>
        </p:spPr>
        <p:txBody>
          <a:bodyPr>
            <a:spAutoFit/>
          </a:bodyPr>
          <a:lstStyle/>
          <a:p>
            <a:r>
              <a:rPr lang="fr-FR" sz="1600" b="1">
                <a:solidFill>
                  <a:srgbClr val="FFFF00"/>
                </a:solidFill>
              </a:rPr>
              <a:t>Pas de coloration   solution isotonique</a:t>
            </a:r>
          </a:p>
        </p:txBody>
      </p:sp>
      <p:sp>
        <p:nvSpPr>
          <p:cNvPr id="12330" name="Text Box 42"/>
          <p:cNvSpPr txBox="1">
            <a:spLocks noChangeArrowheads="1"/>
          </p:cNvSpPr>
          <p:nvPr/>
        </p:nvSpPr>
        <p:spPr bwMode="auto">
          <a:xfrm>
            <a:off x="4192588" y="5443538"/>
            <a:ext cx="2203424" cy="338554"/>
          </a:xfrm>
          <a:prstGeom prst="rect">
            <a:avLst/>
          </a:prstGeom>
          <a:noFill/>
          <a:ln w="9525">
            <a:noFill/>
            <a:miter lim="800000"/>
            <a:headEnd/>
            <a:tailEnd/>
          </a:ln>
          <a:effectLst/>
        </p:spPr>
        <p:txBody>
          <a:bodyPr wrap="none">
            <a:spAutoFit/>
          </a:bodyPr>
          <a:lstStyle/>
          <a:p>
            <a:r>
              <a:rPr lang="fr-FR" sz="1600" b="1">
                <a:solidFill>
                  <a:srgbClr val="FFFF00"/>
                </a:solidFill>
              </a:rPr>
              <a:t>Lecture contre le blanc</a:t>
            </a:r>
          </a:p>
        </p:txBody>
      </p:sp>
      <p:sp>
        <p:nvSpPr>
          <p:cNvPr id="12335" name="Line 47"/>
          <p:cNvSpPr>
            <a:spLocks noChangeShapeType="1"/>
          </p:cNvSpPr>
          <p:nvPr/>
        </p:nvSpPr>
        <p:spPr bwMode="auto">
          <a:xfrm>
            <a:off x="1476375" y="3573463"/>
            <a:ext cx="503238" cy="0"/>
          </a:xfrm>
          <a:prstGeom prst="line">
            <a:avLst/>
          </a:prstGeom>
          <a:noFill/>
          <a:ln w="9525">
            <a:solidFill>
              <a:schemeClr val="tx1"/>
            </a:solidFill>
            <a:round/>
            <a:headEnd/>
            <a:tailEnd type="triangle" w="med" len="med"/>
          </a:ln>
          <a:effectLst/>
        </p:spPr>
        <p:txBody>
          <a:bodyPr/>
          <a:lstStyle/>
          <a:p>
            <a:endParaRPr lang="fr-FR" sz="1600" b="1">
              <a:solidFill>
                <a:srgbClr val="FFFF00"/>
              </a:solidFill>
            </a:endParaRPr>
          </a:p>
        </p:txBody>
      </p:sp>
      <p:sp>
        <p:nvSpPr>
          <p:cNvPr id="12336" name="Line 48"/>
          <p:cNvSpPr>
            <a:spLocks noChangeShapeType="1"/>
          </p:cNvSpPr>
          <p:nvPr/>
        </p:nvSpPr>
        <p:spPr bwMode="auto">
          <a:xfrm>
            <a:off x="1692275" y="4221163"/>
            <a:ext cx="358775" cy="71437"/>
          </a:xfrm>
          <a:prstGeom prst="line">
            <a:avLst/>
          </a:prstGeom>
          <a:noFill/>
          <a:ln w="9525">
            <a:solidFill>
              <a:schemeClr val="tx1"/>
            </a:solidFill>
            <a:round/>
            <a:headEnd/>
            <a:tailEnd type="triangle" w="med" len="med"/>
          </a:ln>
          <a:effectLst/>
        </p:spPr>
        <p:txBody>
          <a:bodyPr/>
          <a:lstStyle/>
          <a:p>
            <a:endParaRPr lang="fr-FR" sz="1600" b="1">
              <a:solidFill>
                <a:srgbClr val="FFFF00"/>
              </a:solidFill>
            </a:endParaRPr>
          </a:p>
        </p:txBody>
      </p:sp>
      <p:sp>
        <p:nvSpPr>
          <p:cNvPr id="12337" name="Line 49"/>
          <p:cNvSpPr>
            <a:spLocks noChangeShapeType="1"/>
          </p:cNvSpPr>
          <p:nvPr/>
        </p:nvSpPr>
        <p:spPr bwMode="auto">
          <a:xfrm>
            <a:off x="1763713" y="4724400"/>
            <a:ext cx="431800" cy="0"/>
          </a:xfrm>
          <a:prstGeom prst="line">
            <a:avLst/>
          </a:prstGeom>
          <a:noFill/>
          <a:ln w="9525">
            <a:solidFill>
              <a:schemeClr val="tx1"/>
            </a:solidFill>
            <a:round/>
            <a:headEnd/>
            <a:tailEnd type="triangle" w="med" len="med"/>
          </a:ln>
          <a:effectLst/>
        </p:spPr>
        <p:txBody>
          <a:bodyPr/>
          <a:lstStyle/>
          <a:p>
            <a:endParaRPr lang="fr-FR" sz="1600" b="1">
              <a:solidFill>
                <a:srgbClr val="FFFF00"/>
              </a:solidFill>
            </a:endParaRPr>
          </a:p>
        </p:txBody>
      </p:sp>
      <p:sp>
        <p:nvSpPr>
          <p:cNvPr id="12346" name="Line 58"/>
          <p:cNvSpPr>
            <a:spLocks noChangeShapeType="1"/>
          </p:cNvSpPr>
          <p:nvPr/>
        </p:nvSpPr>
        <p:spPr bwMode="auto">
          <a:xfrm>
            <a:off x="7524750" y="4940300"/>
            <a:ext cx="647700" cy="433388"/>
          </a:xfrm>
          <a:prstGeom prst="line">
            <a:avLst/>
          </a:prstGeom>
          <a:noFill/>
          <a:ln w="9525">
            <a:solidFill>
              <a:schemeClr val="tx1"/>
            </a:solidFill>
            <a:round/>
            <a:headEnd/>
            <a:tailEnd type="triangle" w="med" len="med"/>
          </a:ln>
          <a:effectLst/>
        </p:spPr>
        <p:txBody>
          <a:bodyPr/>
          <a:lstStyle/>
          <a:p>
            <a:endParaRPr lang="fr-FR" sz="1600" b="1">
              <a:solidFill>
                <a:srgbClr val="FFFF00"/>
              </a:solidFill>
            </a:endParaRPr>
          </a:p>
        </p:txBody>
      </p:sp>
      <p:sp>
        <p:nvSpPr>
          <p:cNvPr id="12347" name="Line 59"/>
          <p:cNvSpPr>
            <a:spLocks noChangeShapeType="1"/>
          </p:cNvSpPr>
          <p:nvPr/>
        </p:nvSpPr>
        <p:spPr bwMode="auto">
          <a:xfrm flipH="1">
            <a:off x="6877050" y="4940300"/>
            <a:ext cx="647700" cy="433388"/>
          </a:xfrm>
          <a:prstGeom prst="line">
            <a:avLst/>
          </a:prstGeom>
          <a:noFill/>
          <a:ln w="9525">
            <a:solidFill>
              <a:schemeClr val="tx1"/>
            </a:solidFill>
            <a:round/>
            <a:headEnd/>
            <a:tailEnd type="triangle" w="med" len="med"/>
          </a:ln>
          <a:effectLst/>
        </p:spPr>
        <p:txBody>
          <a:bodyPr/>
          <a:lstStyle/>
          <a:p>
            <a:endParaRPr lang="fr-FR" sz="1600" b="1">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500042"/>
            <a:ext cx="8072494" cy="3170099"/>
          </a:xfrm>
          <a:prstGeom prst="rect">
            <a:avLst/>
          </a:prstGeom>
          <a:noFill/>
        </p:spPr>
        <p:txBody>
          <a:bodyPr wrap="square" rtlCol="0">
            <a:spAutoFit/>
          </a:bodyPr>
          <a:lstStyle/>
          <a:p>
            <a:r>
              <a:rPr lang="fr-FR" sz="2000" b="1" u="sng" dirty="0" smtClean="0">
                <a:solidFill>
                  <a:srgbClr val="FFFF00"/>
                </a:solidFill>
              </a:rPr>
              <a:t>III- FORMULATION</a:t>
            </a:r>
          </a:p>
          <a:p>
            <a:pPr lvl="1"/>
            <a:r>
              <a:rPr lang="fr-FR" sz="2000" b="1" dirty="0" smtClean="0">
                <a:solidFill>
                  <a:schemeClr val="accent6">
                    <a:lumMod val="60000"/>
                    <a:lumOff val="40000"/>
                  </a:schemeClr>
                </a:solidFill>
              </a:rPr>
              <a:t>1-Choix de la forme</a:t>
            </a:r>
          </a:p>
          <a:p>
            <a:pPr lvl="1"/>
            <a:r>
              <a:rPr lang="fr-FR" sz="2000" b="1" dirty="0" smtClean="0">
                <a:solidFill>
                  <a:schemeClr val="accent6">
                    <a:lumMod val="60000"/>
                    <a:lumOff val="40000"/>
                  </a:schemeClr>
                </a:solidFill>
              </a:rPr>
              <a:t>2- Excipients</a:t>
            </a:r>
          </a:p>
          <a:p>
            <a:pPr lvl="1"/>
            <a:r>
              <a:rPr lang="fr-FR" sz="2000" b="1" dirty="0" smtClean="0">
                <a:solidFill>
                  <a:schemeClr val="accent6">
                    <a:lumMod val="60000"/>
                    <a:lumOff val="40000"/>
                  </a:schemeClr>
                </a:solidFill>
              </a:rPr>
              <a:t>3-Récipients et matériaux  de conditionnement</a:t>
            </a:r>
          </a:p>
          <a:p>
            <a:pPr lvl="1"/>
            <a:endParaRPr lang="fr-FR" sz="2000" b="1" dirty="0" smtClean="0">
              <a:solidFill>
                <a:schemeClr val="accent6">
                  <a:lumMod val="60000"/>
                  <a:lumOff val="40000"/>
                </a:schemeClr>
              </a:solidFill>
            </a:endParaRPr>
          </a:p>
          <a:p>
            <a:r>
              <a:rPr lang="fr-FR" sz="2000" b="1" u="sng" dirty="0" smtClean="0">
                <a:solidFill>
                  <a:srgbClr val="FFFF00"/>
                </a:solidFill>
              </a:rPr>
              <a:t>IV- FABRICATION</a:t>
            </a:r>
          </a:p>
          <a:p>
            <a:pPr lvl="1"/>
            <a:r>
              <a:rPr lang="fr-FR" sz="2000" b="1" dirty="0" smtClean="0">
                <a:solidFill>
                  <a:schemeClr val="accent6">
                    <a:lumMod val="60000"/>
                    <a:lumOff val="40000"/>
                  </a:schemeClr>
                </a:solidFill>
              </a:rPr>
              <a:t>1- Notion BPF</a:t>
            </a:r>
          </a:p>
          <a:p>
            <a:pPr lvl="1"/>
            <a:r>
              <a:rPr lang="fr-FR" sz="2000" b="1" dirty="0" smtClean="0">
                <a:solidFill>
                  <a:schemeClr val="accent6">
                    <a:lumMod val="60000"/>
                    <a:lumOff val="40000"/>
                  </a:schemeClr>
                </a:solidFill>
              </a:rPr>
              <a:t>2- Méthodes de préparation</a:t>
            </a:r>
          </a:p>
          <a:p>
            <a:pPr lvl="1"/>
            <a:endParaRPr lang="fr-FR" sz="2000" b="1" dirty="0" smtClean="0">
              <a:solidFill>
                <a:schemeClr val="accent6">
                  <a:lumMod val="60000"/>
                  <a:lumOff val="40000"/>
                </a:schemeClr>
              </a:solidFill>
            </a:endParaRPr>
          </a:p>
          <a:p>
            <a:r>
              <a:rPr lang="fr-FR" sz="2000" b="1" u="sng" dirty="0" smtClean="0">
                <a:solidFill>
                  <a:srgbClr val="FFFF00"/>
                </a:solidFill>
              </a:rPr>
              <a:t>V- ESSAIS</a:t>
            </a:r>
            <a:endParaRPr lang="fr-FR" sz="2000" b="1" u="sng"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150938" y="109538"/>
            <a:ext cx="4766048" cy="523220"/>
          </a:xfrm>
          <a:prstGeom prst="rect">
            <a:avLst/>
          </a:prstGeom>
          <a:noFill/>
          <a:ln w="9525">
            <a:noFill/>
            <a:miter lim="800000"/>
            <a:headEnd/>
            <a:tailEnd/>
          </a:ln>
          <a:effectLst/>
        </p:spPr>
        <p:txBody>
          <a:bodyPr wrap="none">
            <a:spAutoFit/>
          </a:bodyPr>
          <a:lstStyle/>
          <a:p>
            <a:r>
              <a:rPr lang="fr-FR" sz="2800" b="1" u="sng" dirty="0">
                <a:solidFill>
                  <a:srgbClr val="008000"/>
                </a:solidFill>
              </a:rPr>
              <a:t>2° / Méthode à l’hématocrite :</a:t>
            </a:r>
          </a:p>
        </p:txBody>
      </p:sp>
      <p:sp>
        <p:nvSpPr>
          <p:cNvPr id="14341" name="Text Box 5"/>
          <p:cNvSpPr txBox="1">
            <a:spLocks noChangeArrowheads="1"/>
          </p:cNvSpPr>
          <p:nvPr/>
        </p:nvSpPr>
        <p:spPr bwMode="auto">
          <a:xfrm>
            <a:off x="1" y="592138"/>
            <a:ext cx="9143999" cy="461665"/>
          </a:xfrm>
          <a:prstGeom prst="rect">
            <a:avLst/>
          </a:prstGeom>
          <a:noFill/>
          <a:ln w="9525">
            <a:noFill/>
            <a:miter lim="800000"/>
            <a:headEnd/>
            <a:tailEnd/>
          </a:ln>
          <a:effectLst/>
        </p:spPr>
        <p:txBody>
          <a:bodyPr wrap="square">
            <a:spAutoFit/>
          </a:bodyPr>
          <a:lstStyle/>
          <a:p>
            <a:r>
              <a:rPr lang="fr-FR" sz="2400" dirty="0" smtClean="0"/>
              <a:t>- Détermination </a:t>
            </a:r>
            <a:r>
              <a:rPr lang="fr-FR" sz="2400" dirty="0"/>
              <a:t>du volume globulaire dans des conditions déterminées :</a:t>
            </a:r>
          </a:p>
        </p:txBody>
      </p:sp>
      <p:sp>
        <p:nvSpPr>
          <p:cNvPr id="14342" name="AutoShape 6"/>
          <p:cNvSpPr>
            <a:spLocks noChangeArrowheads="1"/>
          </p:cNvSpPr>
          <p:nvPr/>
        </p:nvSpPr>
        <p:spPr bwMode="auto">
          <a:xfrm rot="5400000">
            <a:off x="358775" y="1881188"/>
            <a:ext cx="1692275" cy="466725"/>
          </a:xfrm>
          <a:prstGeom prst="flowChartDelay">
            <a:avLst/>
          </a:prstGeom>
          <a:noFill/>
          <a:ln w="9525">
            <a:solidFill>
              <a:schemeClr val="tx1"/>
            </a:solidFill>
            <a:miter lim="800000"/>
            <a:headEnd/>
            <a:tailEnd/>
          </a:ln>
          <a:effectLst/>
        </p:spPr>
        <p:txBody>
          <a:bodyPr wrap="none" anchor="ctr"/>
          <a:lstStyle/>
          <a:p>
            <a:endParaRPr lang="fr-FR"/>
          </a:p>
        </p:txBody>
      </p:sp>
      <p:sp>
        <p:nvSpPr>
          <p:cNvPr id="14343" name="AutoShape 7"/>
          <p:cNvSpPr>
            <a:spLocks noChangeArrowheads="1"/>
          </p:cNvSpPr>
          <p:nvPr/>
        </p:nvSpPr>
        <p:spPr bwMode="auto">
          <a:xfrm rot="5400000">
            <a:off x="5903913" y="1954213"/>
            <a:ext cx="1692275" cy="466725"/>
          </a:xfrm>
          <a:prstGeom prst="flowChartDelay">
            <a:avLst/>
          </a:prstGeom>
          <a:noFill/>
          <a:ln w="9525">
            <a:solidFill>
              <a:schemeClr val="tx1"/>
            </a:solidFill>
            <a:miter lim="800000"/>
            <a:headEnd/>
            <a:tailEnd/>
          </a:ln>
          <a:effectLst/>
        </p:spPr>
        <p:txBody>
          <a:bodyPr wrap="none" anchor="ctr"/>
          <a:lstStyle/>
          <a:p>
            <a:endParaRPr lang="fr-FR"/>
          </a:p>
        </p:txBody>
      </p:sp>
      <p:sp>
        <p:nvSpPr>
          <p:cNvPr id="14344" name="AutoShape 8"/>
          <p:cNvSpPr>
            <a:spLocks noChangeArrowheads="1"/>
          </p:cNvSpPr>
          <p:nvPr/>
        </p:nvSpPr>
        <p:spPr bwMode="auto">
          <a:xfrm rot="5400000">
            <a:off x="360363" y="4905375"/>
            <a:ext cx="1728788" cy="503237"/>
          </a:xfrm>
          <a:prstGeom prst="flowChartDelay">
            <a:avLst/>
          </a:prstGeom>
          <a:noFill/>
          <a:ln w="9525">
            <a:solidFill>
              <a:schemeClr val="tx1"/>
            </a:solidFill>
            <a:miter lim="800000"/>
            <a:headEnd/>
            <a:tailEnd/>
          </a:ln>
          <a:effectLst/>
        </p:spPr>
        <p:txBody>
          <a:bodyPr wrap="none" anchor="ctr"/>
          <a:lstStyle/>
          <a:p>
            <a:endParaRPr lang="fr-FR"/>
          </a:p>
        </p:txBody>
      </p:sp>
      <p:sp>
        <p:nvSpPr>
          <p:cNvPr id="14345" name="AutoShape 9"/>
          <p:cNvSpPr>
            <a:spLocks noChangeArrowheads="1"/>
          </p:cNvSpPr>
          <p:nvPr/>
        </p:nvSpPr>
        <p:spPr bwMode="auto">
          <a:xfrm rot="5400000">
            <a:off x="4230688" y="4600575"/>
            <a:ext cx="1296988" cy="395287"/>
          </a:xfrm>
          <a:prstGeom prst="flowChartDelay">
            <a:avLst/>
          </a:prstGeom>
          <a:noFill/>
          <a:ln w="9525">
            <a:solidFill>
              <a:schemeClr val="tx1"/>
            </a:solidFill>
            <a:miter lim="800000"/>
            <a:headEnd/>
            <a:tailEnd/>
          </a:ln>
          <a:effectLst/>
        </p:spPr>
        <p:txBody>
          <a:bodyPr wrap="none" anchor="ctr"/>
          <a:lstStyle/>
          <a:p>
            <a:endParaRPr lang="fr-FR"/>
          </a:p>
        </p:txBody>
      </p:sp>
      <p:sp>
        <p:nvSpPr>
          <p:cNvPr id="14346" name="AutoShape 10"/>
          <p:cNvSpPr>
            <a:spLocks noChangeArrowheads="1"/>
          </p:cNvSpPr>
          <p:nvPr/>
        </p:nvSpPr>
        <p:spPr bwMode="auto">
          <a:xfrm rot="5400000">
            <a:off x="7920037" y="4618038"/>
            <a:ext cx="1368425" cy="431800"/>
          </a:xfrm>
          <a:prstGeom prst="flowChartDelay">
            <a:avLst/>
          </a:prstGeom>
          <a:noFill/>
          <a:ln w="9525">
            <a:solidFill>
              <a:schemeClr val="tx1"/>
            </a:solidFill>
            <a:miter lim="800000"/>
            <a:headEnd/>
            <a:tailEnd/>
          </a:ln>
          <a:effectLst/>
        </p:spPr>
        <p:txBody>
          <a:bodyPr wrap="none" anchor="ctr"/>
          <a:lstStyle/>
          <a:p>
            <a:endParaRPr lang="fr-FR"/>
          </a:p>
        </p:txBody>
      </p:sp>
      <p:sp>
        <p:nvSpPr>
          <p:cNvPr id="14347" name="AutoShape 11"/>
          <p:cNvSpPr>
            <a:spLocks noChangeArrowheads="1"/>
          </p:cNvSpPr>
          <p:nvPr/>
        </p:nvSpPr>
        <p:spPr bwMode="auto">
          <a:xfrm rot="5400000">
            <a:off x="6066631" y="4636294"/>
            <a:ext cx="1368425" cy="395288"/>
          </a:xfrm>
          <a:prstGeom prst="flowChartDelay">
            <a:avLst/>
          </a:prstGeom>
          <a:noFill/>
          <a:ln w="9525">
            <a:solidFill>
              <a:schemeClr val="tx1"/>
            </a:solidFill>
            <a:miter lim="800000"/>
            <a:headEnd/>
            <a:tailEnd/>
          </a:ln>
          <a:effectLst/>
        </p:spPr>
        <p:txBody>
          <a:bodyPr wrap="none" anchor="ctr"/>
          <a:lstStyle/>
          <a:p>
            <a:endParaRPr lang="fr-FR"/>
          </a:p>
        </p:txBody>
      </p:sp>
      <p:sp>
        <p:nvSpPr>
          <p:cNvPr id="14348" name="Text Box 12"/>
          <p:cNvSpPr txBox="1">
            <a:spLocks noChangeArrowheads="1"/>
          </p:cNvSpPr>
          <p:nvPr/>
        </p:nvSpPr>
        <p:spPr bwMode="auto">
          <a:xfrm>
            <a:off x="-11113" y="1889125"/>
            <a:ext cx="768159" cy="338554"/>
          </a:xfrm>
          <a:prstGeom prst="rect">
            <a:avLst/>
          </a:prstGeom>
          <a:noFill/>
          <a:ln w="9525">
            <a:noFill/>
            <a:miter lim="800000"/>
            <a:headEnd/>
            <a:tailEnd/>
          </a:ln>
          <a:effectLst/>
        </p:spPr>
        <p:txBody>
          <a:bodyPr wrap="none">
            <a:spAutoFit/>
          </a:bodyPr>
          <a:lstStyle/>
          <a:p>
            <a:r>
              <a:rPr lang="fr-FR" sz="1600" dirty="0">
                <a:solidFill>
                  <a:srgbClr val="FFFF00"/>
                </a:solidFill>
              </a:rPr>
              <a:t>plasma</a:t>
            </a:r>
          </a:p>
        </p:txBody>
      </p:sp>
      <p:sp>
        <p:nvSpPr>
          <p:cNvPr id="14349" name="Text Box 13"/>
          <p:cNvSpPr txBox="1">
            <a:spLocks noChangeArrowheads="1"/>
          </p:cNvSpPr>
          <p:nvPr/>
        </p:nvSpPr>
        <p:spPr bwMode="auto">
          <a:xfrm>
            <a:off x="2679700" y="1744663"/>
            <a:ext cx="2264851" cy="338554"/>
          </a:xfrm>
          <a:prstGeom prst="rect">
            <a:avLst/>
          </a:prstGeom>
          <a:noFill/>
          <a:ln w="9525">
            <a:noFill/>
            <a:miter lim="800000"/>
            <a:headEnd/>
            <a:tailEnd/>
          </a:ln>
          <a:effectLst/>
        </p:spPr>
        <p:txBody>
          <a:bodyPr wrap="none">
            <a:spAutoFit/>
          </a:bodyPr>
          <a:lstStyle/>
          <a:p>
            <a:r>
              <a:rPr lang="fr-FR" sz="1600" b="1" dirty="0">
                <a:solidFill>
                  <a:srgbClr val="FF0000"/>
                </a:solidFill>
              </a:rPr>
              <a:t>1ml de purée globulaire</a:t>
            </a:r>
          </a:p>
        </p:txBody>
      </p:sp>
      <p:sp>
        <p:nvSpPr>
          <p:cNvPr id="14350" name="Text Box 14"/>
          <p:cNvSpPr txBox="1">
            <a:spLocks noChangeArrowheads="1"/>
          </p:cNvSpPr>
          <p:nvPr/>
        </p:nvSpPr>
        <p:spPr bwMode="auto">
          <a:xfrm>
            <a:off x="7345363" y="1816100"/>
            <a:ext cx="1648208" cy="338554"/>
          </a:xfrm>
          <a:prstGeom prst="rect">
            <a:avLst/>
          </a:prstGeom>
          <a:noFill/>
          <a:ln w="9525">
            <a:noFill/>
            <a:miter lim="800000"/>
            <a:headEnd/>
            <a:tailEnd/>
          </a:ln>
          <a:effectLst/>
        </p:spPr>
        <p:txBody>
          <a:bodyPr wrap="none">
            <a:spAutoFit/>
          </a:bodyPr>
          <a:lstStyle/>
          <a:p>
            <a:r>
              <a:rPr lang="fr-FR" sz="1600" dirty="0">
                <a:solidFill>
                  <a:srgbClr val="FFFF00"/>
                </a:solidFill>
              </a:rPr>
              <a:t>Solution à étudier</a:t>
            </a:r>
          </a:p>
        </p:txBody>
      </p:sp>
      <p:sp>
        <p:nvSpPr>
          <p:cNvPr id="14351" name="Text Box 15"/>
          <p:cNvSpPr txBox="1">
            <a:spLocks noChangeArrowheads="1"/>
          </p:cNvSpPr>
          <p:nvPr/>
        </p:nvSpPr>
        <p:spPr bwMode="auto">
          <a:xfrm>
            <a:off x="2557463" y="2679700"/>
            <a:ext cx="1943100" cy="336550"/>
          </a:xfrm>
          <a:prstGeom prst="rect">
            <a:avLst/>
          </a:prstGeom>
          <a:noFill/>
          <a:ln w="9525">
            <a:noFill/>
            <a:miter lim="800000"/>
            <a:headEnd/>
            <a:tailEnd/>
          </a:ln>
          <a:effectLst/>
        </p:spPr>
        <p:txBody>
          <a:bodyPr wrap="none">
            <a:spAutoFit/>
          </a:bodyPr>
          <a:lstStyle/>
          <a:p>
            <a:r>
              <a:rPr lang="fr-FR" sz="1600"/>
              <a:t>Temps d’incubation</a:t>
            </a:r>
          </a:p>
        </p:txBody>
      </p:sp>
      <p:sp>
        <p:nvSpPr>
          <p:cNvPr id="14352" name="Text Box 16"/>
          <p:cNvSpPr txBox="1">
            <a:spLocks noChangeArrowheads="1"/>
          </p:cNvSpPr>
          <p:nvPr/>
        </p:nvSpPr>
        <p:spPr bwMode="auto">
          <a:xfrm>
            <a:off x="1814513" y="3068638"/>
            <a:ext cx="3405187" cy="730250"/>
          </a:xfrm>
          <a:prstGeom prst="rect">
            <a:avLst/>
          </a:prstGeom>
          <a:noFill/>
          <a:ln w="9525">
            <a:noFill/>
            <a:miter lim="800000"/>
            <a:headEnd/>
            <a:tailEnd/>
          </a:ln>
          <a:effectLst/>
        </p:spPr>
        <p:txBody>
          <a:bodyPr>
            <a:spAutoFit/>
          </a:bodyPr>
          <a:lstStyle/>
          <a:p>
            <a:r>
              <a:rPr lang="fr-FR" sz="1400"/>
              <a:t>Comparaison des volumes globulaire des deux tubes</a:t>
            </a:r>
          </a:p>
          <a:p>
            <a:r>
              <a:rPr lang="fr-FR" sz="1400"/>
              <a:t>Trois éventualités peuvent se présenter </a:t>
            </a:r>
          </a:p>
        </p:txBody>
      </p:sp>
      <p:sp>
        <p:nvSpPr>
          <p:cNvPr id="14353" name="Text Box 17"/>
          <p:cNvSpPr txBox="1">
            <a:spLocks noChangeArrowheads="1"/>
          </p:cNvSpPr>
          <p:nvPr/>
        </p:nvSpPr>
        <p:spPr bwMode="auto">
          <a:xfrm>
            <a:off x="-11113" y="4697413"/>
            <a:ext cx="768159" cy="338554"/>
          </a:xfrm>
          <a:prstGeom prst="rect">
            <a:avLst/>
          </a:prstGeom>
          <a:noFill/>
          <a:ln w="9525">
            <a:noFill/>
            <a:miter lim="800000"/>
            <a:headEnd/>
            <a:tailEnd/>
          </a:ln>
          <a:effectLst/>
        </p:spPr>
        <p:txBody>
          <a:bodyPr wrap="none">
            <a:spAutoFit/>
          </a:bodyPr>
          <a:lstStyle/>
          <a:p>
            <a:r>
              <a:rPr lang="fr-FR" sz="1600" dirty="0">
                <a:solidFill>
                  <a:srgbClr val="FFFF00"/>
                </a:solidFill>
              </a:rPr>
              <a:t>plasma</a:t>
            </a:r>
          </a:p>
        </p:txBody>
      </p:sp>
      <p:sp>
        <p:nvSpPr>
          <p:cNvPr id="14354" name="Text Box 18"/>
          <p:cNvSpPr txBox="1">
            <a:spLocks noChangeArrowheads="1"/>
          </p:cNvSpPr>
          <p:nvPr/>
        </p:nvSpPr>
        <p:spPr bwMode="auto">
          <a:xfrm>
            <a:off x="4106863" y="6508750"/>
            <a:ext cx="1041400" cy="304800"/>
          </a:xfrm>
          <a:prstGeom prst="rect">
            <a:avLst/>
          </a:prstGeom>
          <a:noFill/>
          <a:ln w="9525">
            <a:noFill/>
            <a:miter lim="800000"/>
            <a:headEnd/>
            <a:tailEnd/>
          </a:ln>
          <a:effectLst/>
        </p:spPr>
        <p:txBody>
          <a:bodyPr wrap="none">
            <a:spAutoFit/>
          </a:bodyPr>
          <a:lstStyle/>
          <a:p>
            <a:r>
              <a:rPr lang="fr-FR" sz="1400"/>
              <a:t> isotonique</a:t>
            </a:r>
          </a:p>
        </p:txBody>
      </p:sp>
      <p:sp>
        <p:nvSpPr>
          <p:cNvPr id="14355" name="Text Box 19"/>
          <p:cNvSpPr txBox="1">
            <a:spLocks noChangeArrowheads="1"/>
          </p:cNvSpPr>
          <p:nvPr/>
        </p:nvSpPr>
        <p:spPr bwMode="auto">
          <a:xfrm>
            <a:off x="6110288" y="6508750"/>
            <a:ext cx="1198562" cy="304800"/>
          </a:xfrm>
          <a:prstGeom prst="rect">
            <a:avLst/>
          </a:prstGeom>
          <a:noFill/>
          <a:ln w="9525">
            <a:noFill/>
            <a:miter lim="800000"/>
            <a:headEnd/>
            <a:tailEnd/>
          </a:ln>
          <a:effectLst/>
        </p:spPr>
        <p:txBody>
          <a:bodyPr wrap="none">
            <a:spAutoFit/>
          </a:bodyPr>
          <a:lstStyle/>
          <a:p>
            <a:r>
              <a:rPr lang="fr-FR" sz="1400"/>
              <a:t> hypotonique</a:t>
            </a:r>
          </a:p>
        </p:txBody>
      </p:sp>
      <p:sp>
        <p:nvSpPr>
          <p:cNvPr id="14356" name="Text Box 20"/>
          <p:cNvSpPr txBox="1">
            <a:spLocks noChangeArrowheads="1"/>
          </p:cNvSpPr>
          <p:nvPr/>
        </p:nvSpPr>
        <p:spPr bwMode="auto">
          <a:xfrm>
            <a:off x="7923213" y="6508750"/>
            <a:ext cx="1257300" cy="304800"/>
          </a:xfrm>
          <a:prstGeom prst="rect">
            <a:avLst/>
          </a:prstGeom>
          <a:noFill/>
          <a:ln w="9525">
            <a:noFill/>
            <a:miter lim="800000"/>
            <a:headEnd/>
            <a:tailEnd/>
          </a:ln>
          <a:effectLst/>
        </p:spPr>
        <p:txBody>
          <a:bodyPr wrap="none">
            <a:spAutoFit/>
          </a:bodyPr>
          <a:lstStyle/>
          <a:p>
            <a:r>
              <a:rPr lang="fr-FR" sz="1400"/>
              <a:t> hypertonique</a:t>
            </a:r>
          </a:p>
        </p:txBody>
      </p:sp>
      <p:sp>
        <p:nvSpPr>
          <p:cNvPr id="14357" name="Oval 21"/>
          <p:cNvSpPr>
            <a:spLocks noChangeArrowheads="1"/>
          </p:cNvSpPr>
          <p:nvPr/>
        </p:nvSpPr>
        <p:spPr bwMode="auto">
          <a:xfrm rot="7958410">
            <a:off x="4525031" y="6093619"/>
            <a:ext cx="519147" cy="407931"/>
          </a:xfrm>
          <a:prstGeom prst="ellipse">
            <a:avLst/>
          </a:prstGeom>
          <a:solidFill>
            <a:srgbClr val="FC2A61"/>
          </a:solidFill>
          <a:ln w="9525">
            <a:solidFill>
              <a:schemeClr val="tx1"/>
            </a:solidFill>
            <a:round/>
            <a:headEnd/>
            <a:tailEnd/>
          </a:ln>
          <a:effectLst/>
        </p:spPr>
        <p:txBody>
          <a:bodyPr wrap="none" anchor="ctr"/>
          <a:lstStyle/>
          <a:p>
            <a:endParaRPr lang="fr-FR"/>
          </a:p>
        </p:txBody>
      </p:sp>
      <p:sp>
        <p:nvSpPr>
          <p:cNvPr id="14358" name="Oval 22"/>
          <p:cNvSpPr>
            <a:spLocks noChangeArrowheads="1"/>
          </p:cNvSpPr>
          <p:nvPr/>
        </p:nvSpPr>
        <p:spPr bwMode="auto">
          <a:xfrm>
            <a:off x="6300788" y="5734050"/>
            <a:ext cx="792162" cy="720725"/>
          </a:xfrm>
          <a:prstGeom prst="ellipse">
            <a:avLst/>
          </a:prstGeom>
          <a:solidFill>
            <a:srgbClr val="FC2A61"/>
          </a:solidFill>
          <a:ln w="9525">
            <a:solidFill>
              <a:schemeClr val="tx1"/>
            </a:solidFill>
            <a:round/>
            <a:headEnd/>
            <a:tailEnd/>
          </a:ln>
          <a:effectLst/>
        </p:spPr>
        <p:txBody>
          <a:bodyPr wrap="none" anchor="ctr"/>
          <a:lstStyle/>
          <a:p>
            <a:endParaRPr lang="fr-FR"/>
          </a:p>
        </p:txBody>
      </p:sp>
      <p:sp>
        <p:nvSpPr>
          <p:cNvPr id="14359" name="AutoShape 23"/>
          <p:cNvSpPr>
            <a:spLocks noChangeArrowheads="1"/>
          </p:cNvSpPr>
          <p:nvPr/>
        </p:nvSpPr>
        <p:spPr bwMode="auto">
          <a:xfrm rot="-1403866">
            <a:off x="8101013" y="5949950"/>
            <a:ext cx="1079500" cy="358775"/>
          </a:xfrm>
          <a:prstGeom prst="irregularSeal1">
            <a:avLst/>
          </a:prstGeom>
          <a:solidFill>
            <a:srgbClr val="FC2A61"/>
          </a:solidFill>
          <a:ln w="9525">
            <a:solidFill>
              <a:schemeClr val="tx1"/>
            </a:solidFill>
            <a:miter lim="800000"/>
            <a:headEnd/>
            <a:tailEnd/>
          </a:ln>
          <a:effectLst/>
        </p:spPr>
        <p:txBody>
          <a:bodyPr wrap="none" anchor="ctr"/>
          <a:lstStyle/>
          <a:p>
            <a:endParaRPr lang="fr-FR"/>
          </a:p>
        </p:txBody>
      </p:sp>
      <p:sp>
        <p:nvSpPr>
          <p:cNvPr id="14360" name="Line 24"/>
          <p:cNvSpPr>
            <a:spLocks noChangeShapeType="1"/>
          </p:cNvSpPr>
          <p:nvPr/>
        </p:nvSpPr>
        <p:spPr bwMode="auto">
          <a:xfrm>
            <a:off x="971550" y="1844675"/>
            <a:ext cx="431800" cy="0"/>
          </a:xfrm>
          <a:prstGeom prst="line">
            <a:avLst/>
          </a:prstGeom>
          <a:noFill/>
          <a:ln w="9525">
            <a:solidFill>
              <a:schemeClr val="tx1"/>
            </a:solidFill>
            <a:round/>
            <a:headEnd/>
            <a:tailEnd/>
          </a:ln>
          <a:effectLst/>
        </p:spPr>
        <p:txBody>
          <a:bodyPr/>
          <a:lstStyle/>
          <a:p>
            <a:endParaRPr lang="fr-FR"/>
          </a:p>
        </p:txBody>
      </p:sp>
      <p:sp>
        <p:nvSpPr>
          <p:cNvPr id="14361" name="Line 25"/>
          <p:cNvSpPr>
            <a:spLocks noChangeShapeType="1"/>
          </p:cNvSpPr>
          <p:nvPr/>
        </p:nvSpPr>
        <p:spPr bwMode="auto">
          <a:xfrm>
            <a:off x="971550" y="2420938"/>
            <a:ext cx="431800" cy="0"/>
          </a:xfrm>
          <a:prstGeom prst="line">
            <a:avLst/>
          </a:prstGeom>
          <a:noFill/>
          <a:ln w="9525">
            <a:solidFill>
              <a:schemeClr val="tx1"/>
            </a:solidFill>
            <a:round/>
            <a:headEnd/>
            <a:tailEnd/>
          </a:ln>
          <a:effectLst/>
        </p:spPr>
        <p:txBody>
          <a:bodyPr/>
          <a:lstStyle/>
          <a:p>
            <a:endParaRPr lang="fr-FR"/>
          </a:p>
        </p:txBody>
      </p:sp>
      <p:sp>
        <p:nvSpPr>
          <p:cNvPr id="14362" name="Line 26"/>
          <p:cNvSpPr>
            <a:spLocks noChangeShapeType="1"/>
          </p:cNvSpPr>
          <p:nvPr/>
        </p:nvSpPr>
        <p:spPr bwMode="auto">
          <a:xfrm>
            <a:off x="6516688" y="1916113"/>
            <a:ext cx="503237" cy="0"/>
          </a:xfrm>
          <a:prstGeom prst="line">
            <a:avLst/>
          </a:prstGeom>
          <a:noFill/>
          <a:ln w="9525">
            <a:solidFill>
              <a:schemeClr val="tx1"/>
            </a:solidFill>
            <a:round/>
            <a:headEnd/>
            <a:tailEnd/>
          </a:ln>
          <a:effectLst/>
        </p:spPr>
        <p:txBody>
          <a:bodyPr/>
          <a:lstStyle/>
          <a:p>
            <a:endParaRPr lang="fr-FR"/>
          </a:p>
        </p:txBody>
      </p:sp>
      <p:sp>
        <p:nvSpPr>
          <p:cNvPr id="14363" name="Line 27"/>
          <p:cNvSpPr>
            <a:spLocks noChangeShapeType="1"/>
          </p:cNvSpPr>
          <p:nvPr/>
        </p:nvSpPr>
        <p:spPr bwMode="auto">
          <a:xfrm>
            <a:off x="6516688" y="2492375"/>
            <a:ext cx="431800" cy="0"/>
          </a:xfrm>
          <a:prstGeom prst="line">
            <a:avLst/>
          </a:prstGeom>
          <a:noFill/>
          <a:ln w="9525">
            <a:solidFill>
              <a:schemeClr val="tx1"/>
            </a:solidFill>
            <a:round/>
            <a:headEnd/>
            <a:tailEnd/>
          </a:ln>
          <a:effectLst/>
        </p:spPr>
        <p:txBody>
          <a:bodyPr/>
          <a:lstStyle/>
          <a:p>
            <a:endParaRPr lang="fr-FR"/>
          </a:p>
        </p:txBody>
      </p:sp>
      <p:sp>
        <p:nvSpPr>
          <p:cNvPr id="14364" name="Line 28"/>
          <p:cNvSpPr>
            <a:spLocks noChangeShapeType="1"/>
          </p:cNvSpPr>
          <p:nvPr/>
        </p:nvSpPr>
        <p:spPr bwMode="auto">
          <a:xfrm>
            <a:off x="971550" y="4868863"/>
            <a:ext cx="504825" cy="0"/>
          </a:xfrm>
          <a:prstGeom prst="line">
            <a:avLst/>
          </a:prstGeom>
          <a:noFill/>
          <a:ln w="9525">
            <a:solidFill>
              <a:schemeClr val="tx1"/>
            </a:solidFill>
            <a:round/>
            <a:headEnd/>
            <a:tailEnd/>
          </a:ln>
          <a:effectLst/>
        </p:spPr>
        <p:txBody>
          <a:bodyPr/>
          <a:lstStyle/>
          <a:p>
            <a:endParaRPr lang="fr-FR"/>
          </a:p>
        </p:txBody>
      </p:sp>
      <p:sp>
        <p:nvSpPr>
          <p:cNvPr id="14365" name="Line 29"/>
          <p:cNvSpPr>
            <a:spLocks noChangeShapeType="1"/>
          </p:cNvSpPr>
          <p:nvPr/>
        </p:nvSpPr>
        <p:spPr bwMode="auto">
          <a:xfrm>
            <a:off x="971550" y="5373688"/>
            <a:ext cx="504825" cy="0"/>
          </a:xfrm>
          <a:prstGeom prst="line">
            <a:avLst/>
          </a:prstGeom>
          <a:noFill/>
          <a:ln w="9525">
            <a:solidFill>
              <a:schemeClr val="tx1"/>
            </a:solidFill>
            <a:round/>
            <a:headEnd/>
            <a:tailEnd/>
          </a:ln>
          <a:effectLst/>
        </p:spPr>
        <p:txBody>
          <a:bodyPr/>
          <a:lstStyle/>
          <a:p>
            <a:endParaRPr lang="fr-FR"/>
          </a:p>
        </p:txBody>
      </p:sp>
      <p:sp>
        <p:nvSpPr>
          <p:cNvPr id="14366" name="Line 30"/>
          <p:cNvSpPr>
            <a:spLocks noChangeShapeType="1"/>
          </p:cNvSpPr>
          <p:nvPr/>
        </p:nvSpPr>
        <p:spPr bwMode="auto">
          <a:xfrm>
            <a:off x="4716463" y="4508500"/>
            <a:ext cx="360362" cy="0"/>
          </a:xfrm>
          <a:prstGeom prst="line">
            <a:avLst/>
          </a:prstGeom>
          <a:noFill/>
          <a:ln w="9525">
            <a:solidFill>
              <a:schemeClr val="tx1"/>
            </a:solidFill>
            <a:round/>
            <a:headEnd/>
            <a:tailEnd/>
          </a:ln>
          <a:effectLst/>
        </p:spPr>
        <p:txBody>
          <a:bodyPr/>
          <a:lstStyle/>
          <a:p>
            <a:endParaRPr lang="fr-FR"/>
          </a:p>
        </p:txBody>
      </p:sp>
      <p:sp>
        <p:nvSpPr>
          <p:cNvPr id="14367" name="Line 31"/>
          <p:cNvSpPr>
            <a:spLocks noChangeShapeType="1"/>
          </p:cNvSpPr>
          <p:nvPr/>
        </p:nvSpPr>
        <p:spPr bwMode="auto">
          <a:xfrm>
            <a:off x="4716463" y="4941888"/>
            <a:ext cx="360362" cy="0"/>
          </a:xfrm>
          <a:prstGeom prst="line">
            <a:avLst/>
          </a:prstGeom>
          <a:noFill/>
          <a:ln w="9525">
            <a:solidFill>
              <a:schemeClr val="tx1"/>
            </a:solidFill>
            <a:round/>
            <a:headEnd/>
            <a:tailEnd/>
          </a:ln>
          <a:effectLst/>
        </p:spPr>
        <p:txBody>
          <a:bodyPr/>
          <a:lstStyle/>
          <a:p>
            <a:endParaRPr lang="fr-FR"/>
          </a:p>
        </p:txBody>
      </p:sp>
      <p:sp>
        <p:nvSpPr>
          <p:cNvPr id="14368" name="Line 32"/>
          <p:cNvSpPr>
            <a:spLocks noChangeShapeType="1"/>
          </p:cNvSpPr>
          <p:nvPr/>
        </p:nvSpPr>
        <p:spPr bwMode="auto">
          <a:xfrm>
            <a:off x="6588125" y="4508500"/>
            <a:ext cx="360363" cy="0"/>
          </a:xfrm>
          <a:prstGeom prst="line">
            <a:avLst/>
          </a:prstGeom>
          <a:noFill/>
          <a:ln w="9525">
            <a:solidFill>
              <a:schemeClr val="tx1"/>
            </a:solidFill>
            <a:round/>
            <a:headEnd/>
            <a:tailEnd/>
          </a:ln>
          <a:effectLst/>
        </p:spPr>
        <p:txBody>
          <a:bodyPr/>
          <a:lstStyle/>
          <a:p>
            <a:endParaRPr lang="fr-FR"/>
          </a:p>
        </p:txBody>
      </p:sp>
      <p:sp>
        <p:nvSpPr>
          <p:cNvPr id="14369" name="Line 33"/>
          <p:cNvSpPr>
            <a:spLocks noChangeShapeType="1"/>
          </p:cNvSpPr>
          <p:nvPr/>
        </p:nvSpPr>
        <p:spPr bwMode="auto">
          <a:xfrm>
            <a:off x="6588125" y="4652963"/>
            <a:ext cx="360363" cy="0"/>
          </a:xfrm>
          <a:prstGeom prst="line">
            <a:avLst/>
          </a:prstGeom>
          <a:noFill/>
          <a:ln w="9525">
            <a:solidFill>
              <a:schemeClr val="tx1"/>
            </a:solidFill>
            <a:round/>
            <a:headEnd/>
            <a:tailEnd/>
          </a:ln>
          <a:effectLst/>
        </p:spPr>
        <p:txBody>
          <a:bodyPr/>
          <a:lstStyle/>
          <a:p>
            <a:endParaRPr lang="fr-FR"/>
          </a:p>
        </p:txBody>
      </p:sp>
      <p:sp>
        <p:nvSpPr>
          <p:cNvPr id="14370" name="Line 34"/>
          <p:cNvSpPr>
            <a:spLocks noChangeShapeType="1"/>
          </p:cNvSpPr>
          <p:nvPr/>
        </p:nvSpPr>
        <p:spPr bwMode="auto">
          <a:xfrm>
            <a:off x="8388350" y="4508500"/>
            <a:ext cx="431800" cy="0"/>
          </a:xfrm>
          <a:prstGeom prst="line">
            <a:avLst/>
          </a:prstGeom>
          <a:noFill/>
          <a:ln w="9525">
            <a:solidFill>
              <a:schemeClr val="tx1"/>
            </a:solidFill>
            <a:round/>
            <a:headEnd/>
            <a:tailEnd/>
          </a:ln>
          <a:effectLst/>
        </p:spPr>
        <p:txBody>
          <a:bodyPr/>
          <a:lstStyle/>
          <a:p>
            <a:endParaRPr lang="fr-FR"/>
          </a:p>
        </p:txBody>
      </p:sp>
      <p:sp>
        <p:nvSpPr>
          <p:cNvPr id="14372" name="Line 36"/>
          <p:cNvSpPr>
            <a:spLocks noChangeShapeType="1"/>
          </p:cNvSpPr>
          <p:nvPr/>
        </p:nvSpPr>
        <p:spPr bwMode="auto">
          <a:xfrm flipH="1">
            <a:off x="6877050" y="2060575"/>
            <a:ext cx="431800" cy="0"/>
          </a:xfrm>
          <a:prstGeom prst="line">
            <a:avLst/>
          </a:prstGeom>
          <a:noFill/>
          <a:ln w="9525">
            <a:solidFill>
              <a:schemeClr val="tx1"/>
            </a:solidFill>
            <a:round/>
            <a:headEnd/>
            <a:tailEnd type="triangle" w="med" len="med"/>
          </a:ln>
          <a:effectLst/>
        </p:spPr>
        <p:txBody>
          <a:bodyPr/>
          <a:lstStyle/>
          <a:p>
            <a:endParaRPr lang="fr-FR"/>
          </a:p>
        </p:txBody>
      </p:sp>
      <p:sp>
        <p:nvSpPr>
          <p:cNvPr id="14373" name="Line 37"/>
          <p:cNvSpPr>
            <a:spLocks noChangeShapeType="1"/>
          </p:cNvSpPr>
          <p:nvPr/>
        </p:nvSpPr>
        <p:spPr bwMode="auto">
          <a:xfrm>
            <a:off x="755650" y="2133600"/>
            <a:ext cx="360363" cy="0"/>
          </a:xfrm>
          <a:prstGeom prst="line">
            <a:avLst/>
          </a:prstGeom>
          <a:noFill/>
          <a:ln w="9525">
            <a:solidFill>
              <a:schemeClr val="tx1"/>
            </a:solidFill>
            <a:round/>
            <a:headEnd/>
            <a:tailEnd type="triangle" w="med" len="med"/>
          </a:ln>
          <a:effectLst/>
        </p:spPr>
        <p:txBody>
          <a:bodyPr/>
          <a:lstStyle/>
          <a:p>
            <a:endParaRPr lang="fr-FR"/>
          </a:p>
        </p:txBody>
      </p:sp>
      <p:sp>
        <p:nvSpPr>
          <p:cNvPr id="14374" name="Line 38"/>
          <p:cNvSpPr>
            <a:spLocks noChangeShapeType="1"/>
          </p:cNvSpPr>
          <p:nvPr/>
        </p:nvSpPr>
        <p:spPr bwMode="auto">
          <a:xfrm>
            <a:off x="4859338" y="1916113"/>
            <a:ext cx="1800225" cy="792162"/>
          </a:xfrm>
          <a:prstGeom prst="line">
            <a:avLst/>
          </a:prstGeom>
          <a:noFill/>
          <a:ln w="9525">
            <a:solidFill>
              <a:schemeClr val="tx1"/>
            </a:solidFill>
            <a:round/>
            <a:headEnd/>
            <a:tailEnd type="triangle" w="med" len="med"/>
          </a:ln>
          <a:effectLst/>
        </p:spPr>
        <p:txBody>
          <a:bodyPr/>
          <a:lstStyle/>
          <a:p>
            <a:endParaRPr lang="fr-FR"/>
          </a:p>
        </p:txBody>
      </p:sp>
      <p:sp>
        <p:nvSpPr>
          <p:cNvPr id="14375" name="Line 39"/>
          <p:cNvSpPr>
            <a:spLocks noChangeShapeType="1"/>
          </p:cNvSpPr>
          <p:nvPr/>
        </p:nvSpPr>
        <p:spPr bwMode="auto">
          <a:xfrm flipH="1">
            <a:off x="1258888" y="2060575"/>
            <a:ext cx="1512887" cy="720725"/>
          </a:xfrm>
          <a:prstGeom prst="line">
            <a:avLst/>
          </a:prstGeom>
          <a:noFill/>
          <a:ln w="9525">
            <a:solidFill>
              <a:schemeClr val="tx1"/>
            </a:solidFill>
            <a:round/>
            <a:headEnd/>
            <a:tailEnd type="triangle" w="med" len="med"/>
          </a:ln>
          <a:effectLst/>
        </p:spPr>
        <p:txBody>
          <a:bodyPr/>
          <a:lstStyle/>
          <a:p>
            <a:endParaRPr lang="fr-FR"/>
          </a:p>
        </p:txBody>
      </p:sp>
      <p:sp>
        <p:nvSpPr>
          <p:cNvPr id="14376" name="Line 40"/>
          <p:cNvSpPr>
            <a:spLocks noChangeShapeType="1"/>
          </p:cNvSpPr>
          <p:nvPr/>
        </p:nvSpPr>
        <p:spPr bwMode="auto">
          <a:xfrm>
            <a:off x="6732588" y="3284538"/>
            <a:ext cx="0" cy="792162"/>
          </a:xfrm>
          <a:prstGeom prst="line">
            <a:avLst/>
          </a:prstGeom>
          <a:noFill/>
          <a:ln w="9525">
            <a:solidFill>
              <a:schemeClr val="tx1"/>
            </a:solidFill>
            <a:round/>
            <a:headEnd/>
            <a:tailEnd type="triangle" w="med" len="med"/>
          </a:ln>
          <a:effectLst/>
        </p:spPr>
        <p:txBody>
          <a:bodyPr/>
          <a:lstStyle/>
          <a:p>
            <a:endParaRPr lang="fr-FR"/>
          </a:p>
        </p:txBody>
      </p:sp>
      <p:sp>
        <p:nvSpPr>
          <p:cNvPr id="14377" name="Line 41"/>
          <p:cNvSpPr>
            <a:spLocks noChangeShapeType="1"/>
          </p:cNvSpPr>
          <p:nvPr/>
        </p:nvSpPr>
        <p:spPr bwMode="auto">
          <a:xfrm>
            <a:off x="4859338" y="3789363"/>
            <a:ext cx="3673475" cy="0"/>
          </a:xfrm>
          <a:prstGeom prst="line">
            <a:avLst/>
          </a:prstGeom>
          <a:noFill/>
          <a:ln w="9525">
            <a:solidFill>
              <a:schemeClr val="tx1"/>
            </a:solidFill>
            <a:round/>
            <a:headEnd/>
            <a:tailEnd/>
          </a:ln>
          <a:effectLst/>
        </p:spPr>
        <p:txBody>
          <a:bodyPr/>
          <a:lstStyle/>
          <a:p>
            <a:endParaRPr lang="fr-FR"/>
          </a:p>
        </p:txBody>
      </p:sp>
      <p:sp>
        <p:nvSpPr>
          <p:cNvPr id="14378" name="Line 42"/>
          <p:cNvSpPr>
            <a:spLocks noChangeShapeType="1"/>
          </p:cNvSpPr>
          <p:nvPr/>
        </p:nvSpPr>
        <p:spPr bwMode="auto">
          <a:xfrm>
            <a:off x="8532813" y="3789363"/>
            <a:ext cx="0" cy="287337"/>
          </a:xfrm>
          <a:prstGeom prst="line">
            <a:avLst/>
          </a:prstGeom>
          <a:noFill/>
          <a:ln w="9525">
            <a:solidFill>
              <a:schemeClr val="tx1"/>
            </a:solidFill>
            <a:round/>
            <a:headEnd/>
            <a:tailEnd type="triangle" w="med" len="med"/>
          </a:ln>
          <a:effectLst/>
        </p:spPr>
        <p:txBody>
          <a:bodyPr/>
          <a:lstStyle/>
          <a:p>
            <a:endParaRPr lang="fr-FR"/>
          </a:p>
        </p:txBody>
      </p:sp>
      <p:sp>
        <p:nvSpPr>
          <p:cNvPr id="14379" name="Line 43"/>
          <p:cNvSpPr>
            <a:spLocks noChangeShapeType="1"/>
          </p:cNvSpPr>
          <p:nvPr/>
        </p:nvSpPr>
        <p:spPr bwMode="auto">
          <a:xfrm>
            <a:off x="4859338" y="3789363"/>
            <a:ext cx="0" cy="287337"/>
          </a:xfrm>
          <a:prstGeom prst="line">
            <a:avLst/>
          </a:prstGeom>
          <a:noFill/>
          <a:ln w="9525">
            <a:solidFill>
              <a:schemeClr val="tx1"/>
            </a:solidFill>
            <a:round/>
            <a:headEnd/>
            <a:tailEnd type="triangle" w="med" len="med"/>
          </a:ln>
          <a:effectLst/>
        </p:spPr>
        <p:txBody>
          <a:bodyPr/>
          <a:lstStyle/>
          <a:p>
            <a:endParaRPr lang="fr-FR"/>
          </a:p>
        </p:txBody>
      </p:sp>
      <p:sp>
        <p:nvSpPr>
          <p:cNvPr id="14380" name="Line 44"/>
          <p:cNvSpPr>
            <a:spLocks noChangeShapeType="1"/>
          </p:cNvSpPr>
          <p:nvPr/>
        </p:nvSpPr>
        <p:spPr bwMode="auto">
          <a:xfrm>
            <a:off x="755650" y="4941888"/>
            <a:ext cx="431800" cy="71437"/>
          </a:xfrm>
          <a:prstGeom prst="line">
            <a:avLst/>
          </a:prstGeom>
          <a:noFill/>
          <a:ln w="9525">
            <a:solidFill>
              <a:schemeClr val="tx1"/>
            </a:solidFill>
            <a:round/>
            <a:headEnd/>
            <a:tailEnd type="triangle" w="med" len="med"/>
          </a:ln>
          <a:effectLst/>
        </p:spPr>
        <p:txBody>
          <a:bodyPr/>
          <a:lstStyle/>
          <a:p>
            <a:endParaRPr lang="fr-FR"/>
          </a:p>
        </p:txBody>
      </p:sp>
      <p:sp>
        <p:nvSpPr>
          <p:cNvPr id="14381" name="Text Box 45"/>
          <p:cNvSpPr txBox="1">
            <a:spLocks noChangeArrowheads="1"/>
          </p:cNvSpPr>
          <p:nvPr/>
        </p:nvSpPr>
        <p:spPr bwMode="auto">
          <a:xfrm>
            <a:off x="2987675" y="4984750"/>
            <a:ext cx="1660525" cy="336550"/>
          </a:xfrm>
          <a:prstGeom prst="rect">
            <a:avLst/>
          </a:prstGeom>
          <a:noFill/>
          <a:ln w="9525">
            <a:noFill/>
            <a:miter lim="800000"/>
            <a:headEnd/>
            <a:tailEnd/>
          </a:ln>
          <a:effectLst/>
        </p:spPr>
        <p:txBody>
          <a:bodyPr wrap="none">
            <a:spAutoFit/>
          </a:bodyPr>
          <a:lstStyle/>
          <a:p>
            <a:r>
              <a:rPr lang="fr-FR" sz="1600"/>
              <a:t>Purée globulaire</a:t>
            </a:r>
          </a:p>
        </p:txBody>
      </p:sp>
      <p:sp>
        <p:nvSpPr>
          <p:cNvPr id="14382" name="Text Box 46"/>
          <p:cNvSpPr txBox="1">
            <a:spLocks noChangeArrowheads="1"/>
          </p:cNvSpPr>
          <p:nvPr/>
        </p:nvSpPr>
        <p:spPr bwMode="auto">
          <a:xfrm>
            <a:off x="4716463" y="4959350"/>
            <a:ext cx="361950" cy="457200"/>
          </a:xfrm>
          <a:prstGeom prst="rect">
            <a:avLst/>
          </a:prstGeom>
          <a:noFill/>
          <a:ln w="9525">
            <a:noFill/>
            <a:miter lim="800000"/>
            <a:headEnd/>
            <a:tailEnd/>
          </a:ln>
          <a:effectLst/>
        </p:spPr>
        <p:txBody>
          <a:bodyPr wrap="none">
            <a:spAutoFit/>
          </a:bodyPr>
          <a:lstStyle/>
          <a:p>
            <a:r>
              <a:rPr lang="fr-FR" sz="2400" b="1" dirty="0">
                <a:solidFill>
                  <a:schemeClr val="accent1"/>
                </a:solidFill>
              </a:rPr>
              <a:t>=</a:t>
            </a:r>
          </a:p>
        </p:txBody>
      </p:sp>
      <p:sp>
        <p:nvSpPr>
          <p:cNvPr id="14383" name="Text Box 47"/>
          <p:cNvSpPr txBox="1">
            <a:spLocks noChangeArrowheads="1"/>
          </p:cNvSpPr>
          <p:nvPr/>
        </p:nvSpPr>
        <p:spPr bwMode="auto">
          <a:xfrm>
            <a:off x="6567488" y="4883150"/>
            <a:ext cx="350837" cy="457200"/>
          </a:xfrm>
          <a:prstGeom prst="rect">
            <a:avLst/>
          </a:prstGeom>
          <a:noFill/>
          <a:ln w="9525">
            <a:noFill/>
            <a:miter lim="800000"/>
            <a:headEnd/>
            <a:tailEnd/>
          </a:ln>
          <a:effectLst/>
        </p:spPr>
        <p:txBody>
          <a:bodyPr wrap="none">
            <a:spAutoFit/>
          </a:bodyPr>
          <a:lstStyle/>
          <a:p>
            <a:r>
              <a:rPr lang="fr-FR" sz="2400" b="1" dirty="0">
                <a:solidFill>
                  <a:schemeClr val="accent1"/>
                </a:solidFill>
                <a:sym typeface="Symbol" pitchFamily="18" charset="2"/>
              </a:rPr>
              <a:t></a:t>
            </a:r>
          </a:p>
        </p:txBody>
      </p:sp>
      <p:sp>
        <p:nvSpPr>
          <p:cNvPr id="14385" name="Text Box 49"/>
          <p:cNvSpPr txBox="1">
            <a:spLocks noChangeArrowheads="1"/>
          </p:cNvSpPr>
          <p:nvPr/>
        </p:nvSpPr>
        <p:spPr bwMode="auto">
          <a:xfrm>
            <a:off x="8440738" y="5027613"/>
            <a:ext cx="350837" cy="457200"/>
          </a:xfrm>
          <a:prstGeom prst="rect">
            <a:avLst/>
          </a:prstGeom>
          <a:noFill/>
          <a:ln w="9525">
            <a:noFill/>
            <a:miter lim="800000"/>
            <a:headEnd/>
            <a:tailEnd/>
          </a:ln>
          <a:effectLst/>
        </p:spPr>
        <p:txBody>
          <a:bodyPr wrap="none">
            <a:spAutoFit/>
          </a:bodyPr>
          <a:lstStyle/>
          <a:p>
            <a:r>
              <a:rPr lang="fr-FR" sz="2400" b="1" dirty="0">
                <a:solidFill>
                  <a:schemeClr val="accent1"/>
                </a:solidFill>
                <a:sym typeface="Symbol" pitchFamily="18" charset="2"/>
              </a:rPr>
              <a:t></a:t>
            </a:r>
          </a:p>
        </p:txBody>
      </p:sp>
      <p:sp>
        <p:nvSpPr>
          <p:cNvPr id="14386" name="Line 50"/>
          <p:cNvSpPr>
            <a:spLocks noChangeShapeType="1"/>
          </p:cNvSpPr>
          <p:nvPr/>
        </p:nvSpPr>
        <p:spPr bwMode="auto">
          <a:xfrm>
            <a:off x="8388350" y="5157788"/>
            <a:ext cx="360363" cy="0"/>
          </a:xfrm>
          <a:prstGeom prst="line">
            <a:avLst/>
          </a:prstGeom>
          <a:noFill/>
          <a:ln w="9525">
            <a:solidFill>
              <a:schemeClr val="tx1"/>
            </a:solidFill>
            <a:round/>
            <a:headEnd/>
            <a:tailEnd/>
          </a:ln>
          <a:effectLst/>
        </p:spPr>
        <p:txBody>
          <a:bodyPr/>
          <a:lstStyle/>
          <a:p>
            <a:endParaRPr lang="fr-FR"/>
          </a:p>
        </p:txBody>
      </p:sp>
      <p:sp>
        <p:nvSpPr>
          <p:cNvPr id="47" name="ZoneTexte 46"/>
          <p:cNvSpPr txBox="1"/>
          <p:nvPr/>
        </p:nvSpPr>
        <p:spPr>
          <a:xfrm>
            <a:off x="642910" y="6215082"/>
            <a:ext cx="1000132" cy="369332"/>
          </a:xfrm>
          <a:prstGeom prst="rect">
            <a:avLst/>
          </a:prstGeom>
          <a:noFill/>
        </p:spPr>
        <p:txBody>
          <a:bodyPr wrap="square" rtlCol="0">
            <a:spAutoFit/>
          </a:bodyPr>
          <a:lstStyle/>
          <a:p>
            <a:r>
              <a:rPr lang="fr-FR" dirty="0" smtClean="0">
                <a:solidFill>
                  <a:schemeClr val="tx2">
                    <a:lumMod val="50000"/>
                  </a:schemeClr>
                </a:solidFill>
              </a:rPr>
              <a:t>Témoin</a:t>
            </a:r>
            <a:endParaRPr lang="fr-F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85728"/>
            <a:ext cx="8358246" cy="6124754"/>
          </a:xfrm>
          <a:prstGeom prst="rect">
            <a:avLst/>
          </a:prstGeom>
          <a:noFill/>
        </p:spPr>
        <p:txBody>
          <a:bodyPr wrap="square" rtlCol="0">
            <a:spAutoFit/>
          </a:bodyPr>
          <a:lstStyle/>
          <a:p>
            <a:pPr algn="ctr"/>
            <a:r>
              <a:rPr lang="fr-FR" sz="2800" b="1" u="sng" dirty="0" smtClean="0">
                <a:solidFill>
                  <a:schemeClr val="accent6"/>
                </a:solidFill>
              </a:rPr>
              <a:t>4- ABSENCE DE PYROGÈNES (APYROGÉNICITÉ)</a:t>
            </a:r>
          </a:p>
          <a:p>
            <a:pPr algn="ctr"/>
            <a:endParaRPr lang="fr-FR" sz="2800" b="1" u="sng" dirty="0" smtClean="0">
              <a:solidFill>
                <a:schemeClr val="accent6"/>
              </a:solidFill>
            </a:endParaRPr>
          </a:p>
          <a:p>
            <a:r>
              <a:rPr lang="fr-FR" sz="2800" dirty="0" smtClean="0"/>
              <a:t>« Toutes les pp doivent être apyrogène »</a:t>
            </a:r>
          </a:p>
          <a:p>
            <a:endParaRPr lang="fr-FR" sz="2800" dirty="0" smtClean="0"/>
          </a:p>
          <a:p>
            <a:pPr>
              <a:buFont typeface="Wingdings" pitchFamily="2" charset="2"/>
              <a:buChar char="q"/>
            </a:pPr>
            <a:r>
              <a:rPr lang="fr-FR" sz="2800" b="1" u="sng" dirty="0" smtClean="0">
                <a:solidFill>
                  <a:schemeClr val="accent3"/>
                </a:solidFill>
              </a:rPr>
              <a:t> Pyrogènes:</a:t>
            </a:r>
          </a:p>
          <a:p>
            <a:endParaRPr lang="fr-FR" sz="2800" b="1" u="sng" dirty="0" smtClean="0">
              <a:solidFill>
                <a:schemeClr val="accent3"/>
              </a:solidFill>
            </a:endParaRPr>
          </a:p>
          <a:p>
            <a:r>
              <a:rPr lang="fr-FR" sz="2800" dirty="0" smtClean="0"/>
              <a:t>• </a:t>
            </a:r>
            <a:r>
              <a:rPr lang="fr-FR" sz="2800" b="1" dirty="0" smtClean="0"/>
              <a:t>Substances susceptibles de provoquer par</a:t>
            </a:r>
          </a:p>
          <a:p>
            <a:r>
              <a:rPr lang="fr-FR" sz="2800" b="1" dirty="0" smtClean="0"/>
              <a:t>injection une brusque élévation de température</a:t>
            </a:r>
          </a:p>
          <a:p>
            <a:r>
              <a:rPr lang="fr-FR" sz="2800" dirty="0" smtClean="0"/>
              <a:t>• </a:t>
            </a:r>
            <a:r>
              <a:rPr lang="fr-FR" sz="2800" b="1" dirty="0" smtClean="0"/>
              <a:t>Substances d’origine naturelle</a:t>
            </a:r>
          </a:p>
          <a:p>
            <a:r>
              <a:rPr lang="fr-FR" sz="2800" dirty="0" smtClean="0"/>
              <a:t>• </a:t>
            </a:r>
            <a:r>
              <a:rPr lang="fr-FR" sz="2800" b="1" dirty="0" smtClean="0"/>
              <a:t>Pyrogènes les mieux connus sont ceux des</a:t>
            </a:r>
          </a:p>
          <a:p>
            <a:r>
              <a:rPr lang="fr-FR" sz="2800" b="1" dirty="0" smtClean="0"/>
              <a:t>bactéries gram-négatif.</a:t>
            </a:r>
          </a:p>
          <a:p>
            <a:endParaRPr lang="fr-FR" sz="2800" dirty="0" smtClean="0"/>
          </a:p>
          <a:p>
            <a:pPr>
              <a:buFont typeface="Arial" pitchFamily="34" charset="0"/>
              <a:buChar char="•"/>
            </a:pPr>
            <a:r>
              <a:rPr lang="fr-FR" sz="2800" dirty="0" smtClean="0"/>
              <a:t> Agissent à des doses extrêmement faibles</a:t>
            </a:r>
            <a:endParaRPr lang="fr-FR"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571480"/>
            <a:ext cx="8001056" cy="3970318"/>
          </a:xfrm>
          <a:prstGeom prst="rect">
            <a:avLst/>
          </a:prstGeom>
          <a:noFill/>
        </p:spPr>
        <p:txBody>
          <a:bodyPr wrap="square" rtlCol="0">
            <a:spAutoFit/>
          </a:bodyPr>
          <a:lstStyle/>
          <a:p>
            <a:pPr>
              <a:buFont typeface="Wingdings" pitchFamily="2" charset="2"/>
              <a:buChar char="Ø"/>
            </a:pPr>
            <a:r>
              <a:rPr lang="fr-FR" sz="2800" u="sng" dirty="0" smtClean="0">
                <a:solidFill>
                  <a:schemeClr val="tx2">
                    <a:lumMod val="75000"/>
                  </a:schemeClr>
                </a:solidFill>
              </a:rPr>
              <a:t> </a:t>
            </a:r>
            <a:r>
              <a:rPr lang="fr-FR" sz="2800" b="1" u="sng" dirty="0" smtClean="0">
                <a:solidFill>
                  <a:schemeClr val="tx2">
                    <a:lumMod val="75000"/>
                  </a:schemeClr>
                </a:solidFill>
              </a:rPr>
              <a:t>Effets:</a:t>
            </a:r>
          </a:p>
          <a:p>
            <a:r>
              <a:rPr lang="fr-FR" sz="2800" dirty="0" smtClean="0"/>
              <a:t>- frissons intenses</a:t>
            </a:r>
          </a:p>
          <a:p>
            <a:r>
              <a:rPr lang="fr-FR" sz="2800" dirty="0" smtClean="0"/>
              <a:t>- température &gt; 40 °C</a:t>
            </a:r>
          </a:p>
          <a:p>
            <a:pPr>
              <a:buFontTx/>
              <a:buChar char="-"/>
            </a:pPr>
            <a:r>
              <a:rPr lang="fr-FR" sz="2800" dirty="0" smtClean="0"/>
              <a:t>cyanose, pouls rapide, céphalée</a:t>
            </a:r>
          </a:p>
          <a:p>
            <a:pPr>
              <a:buFontTx/>
              <a:buChar char="-"/>
            </a:pPr>
            <a:endParaRPr lang="fr-FR" sz="2800" dirty="0" smtClean="0"/>
          </a:p>
          <a:p>
            <a:pPr>
              <a:buFont typeface="Wingdings" pitchFamily="2" charset="2"/>
              <a:buChar char="Ø"/>
            </a:pPr>
            <a:r>
              <a:rPr lang="fr-FR" sz="2800" b="1" u="sng" dirty="0" smtClean="0">
                <a:solidFill>
                  <a:schemeClr val="tx2">
                    <a:lumMod val="75000"/>
                  </a:schemeClr>
                </a:solidFill>
              </a:rPr>
              <a:t> Origine:</a:t>
            </a:r>
          </a:p>
          <a:p>
            <a:r>
              <a:rPr lang="fr-FR" sz="2800" dirty="0" smtClean="0"/>
              <a:t>- champignons inférieurs</a:t>
            </a:r>
          </a:p>
          <a:p>
            <a:r>
              <a:rPr lang="fr-FR" sz="2800" dirty="0" smtClean="0"/>
              <a:t>- levures</a:t>
            </a:r>
          </a:p>
          <a:p>
            <a:r>
              <a:rPr lang="fr-FR" sz="2800" dirty="0" smtClean="0"/>
              <a:t>- bactéries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642918"/>
            <a:ext cx="8572560" cy="3108543"/>
          </a:xfrm>
          <a:prstGeom prst="rect">
            <a:avLst/>
          </a:prstGeom>
          <a:noFill/>
        </p:spPr>
        <p:txBody>
          <a:bodyPr wrap="square" rtlCol="0">
            <a:spAutoFit/>
          </a:bodyPr>
          <a:lstStyle/>
          <a:p>
            <a:pPr>
              <a:buFont typeface="Wingdings" pitchFamily="2" charset="2"/>
              <a:buChar char="Ø"/>
            </a:pPr>
            <a:r>
              <a:rPr lang="fr-FR" sz="2800" b="1" dirty="0" smtClean="0">
                <a:solidFill>
                  <a:schemeClr val="tx2">
                    <a:lumMod val="75000"/>
                  </a:schemeClr>
                </a:solidFill>
              </a:rPr>
              <a:t> </a:t>
            </a:r>
            <a:r>
              <a:rPr lang="fr-FR" sz="2800" b="1" u="sng" dirty="0" smtClean="0">
                <a:solidFill>
                  <a:schemeClr val="tx2">
                    <a:lumMod val="75000"/>
                  </a:schemeClr>
                </a:solidFill>
              </a:rPr>
              <a:t>Propriétés physico-chimiques:</a:t>
            </a:r>
          </a:p>
          <a:p>
            <a:pPr>
              <a:buFont typeface="Wingdings" pitchFamily="2" charset="2"/>
              <a:buChar char="Ø"/>
            </a:pPr>
            <a:endParaRPr lang="fr-FR" sz="2800" b="1" u="sng" dirty="0" smtClean="0">
              <a:solidFill>
                <a:schemeClr val="tx2">
                  <a:lumMod val="75000"/>
                </a:schemeClr>
              </a:solidFill>
            </a:endParaRPr>
          </a:p>
          <a:p>
            <a:r>
              <a:rPr lang="fr-FR" sz="2800" dirty="0" smtClean="0"/>
              <a:t>- Relativement thermorésistantes</a:t>
            </a:r>
          </a:p>
          <a:p>
            <a:r>
              <a:rPr lang="fr-FR" sz="2800" dirty="0" smtClean="0"/>
              <a:t>- Détruits par acides, bases, oxydants</a:t>
            </a:r>
          </a:p>
          <a:p>
            <a:r>
              <a:rPr lang="fr-FR" sz="2800" dirty="0" smtClean="0"/>
              <a:t>- Solubles dans l'eau</a:t>
            </a:r>
          </a:p>
          <a:p>
            <a:r>
              <a:rPr lang="fr-FR" sz="2800" dirty="0" smtClean="0"/>
              <a:t>- Adhèrent aux surfaces hydrophobiques</a:t>
            </a:r>
          </a:p>
          <a:p>
            <a:r>
              <a:rPr lang="fr-FR" sz="2800" dirty="0" smtClean="0"/>
              <a:t>- Traversent filtres stérilisants.</a:t>
            </a:r>
            <a:endParaRPr lang="fr-F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428604"/>
            <a:ext cx="9144000" cy="5693866"/>
          </a:xfrm>
          <a:prstGeom prst="rect">
            <a:avLst/>
          </a:prstGeom>
          <a:noFill/>
        </p:spPr>
        <p:txBody>
          <a:bodyPr wrap="square" rtlCol="0">
            <a:spAutoFit/>
          </a:bodyPr>
          <a:lstStyle/>
          <a:p>
            <a:pPr>
              <a:buFont typeface="Wingdings" pitchFamily="2" charset="2"/>
              <a:buChar char="q"/>
            </a:pPr>
            <a:r>
              <a:rPr lang="fr-FR" sz="2800" b="1" u="sng" dirty="0" smtClean="0">
                <a:solidFill>
                  <a:schemeClr val="accent3"/>
                </a:solidFill>
              </a:rPr>
              <a:t> Elimination des pyrogènes :</a:t>
            </a:r>
            <a:endParaRPr lang="fr-FR" sz="2800" u="sng" dirty="0" smtClean="0">
              <a:solidFill>
                <a:schemeClr val="accent3"/>
              </a:solidFill>
            </a:endParaRPr>
          </a:p>
          <a:p>
            <a:endParaRPr lang="fr-FR" sz="2800" u="sng" dirty="0" smtClean="0">
              <a:solidFill>
                <a:schemeClr val="accent3"/>
              </a:solidFill>
            </a:endParaRPr>
          </a:p>
          <a:p>
            <a:pPr>
              <a:buFont typeface="Wingdings" pitchFamily="2" charset="2"/>
              <a:buChar char="Ø"/>
            </a:pPr>
            <a:r>
              <a:rPr lang="fr-FR" sz="2800" b="1" i="1" dirty="0" smtClean="0"/>
              <a:t> </a:t>
            </a:r>
            <a:r>
              <a:rPr lang="fr-FR" sz="2800" b="1" u="sng" dirty="0" smtClean="0">
                <a:solidFill>
                  <a:schemeClr val="accent1"/>
                </a:solidFill>
              </a:rPr>
              <a:t>Dépyrogénisation des solutions:</a:t>
            </a:r>
          </a:p>
          <a:p>
            <a:pPr lvl="1">
              <a:buFont typeface="Wingdings" pitchFamily="2" charset="2"/>
              <a:buChar char="ü"/>
            </a:pPr>
            <a:r>
              <a:rPr lang="fr-FR" sz="2800" dirty="0" smtClean="0"/>
              <a:t> Distillation</a:t>
            </a:r>
          </a:p>
          <a:p>
            <a:pPr lvl="1">
              <a:buFont typeface="Wingdings" pitchFamily="2" charset="2"/>
              <a:buChar char="ü"/>
            </a:pPr>
            <a:r>
              <a:rPr lang="fr-FR" sz="2800" dirty="0" smtClean="0"/>
              <a:t> Osmose inverse</a:t>
            </a:r>
          </a:p>
          <a:p>
            <a:pPr lvl="1">
              <a:buFont typeface="Wingdings" pitchFamily="2" charset="2"/>
              <a:buChar char="ü"/>
            </a:pPr>
            <a:r>
              <a:rPr lang="fr-FR" sz="2800" dirty="0" smtClean="0"/>
              <a:t> Ultrafiltration (100 </a:t>
            </a:r>
            <a:r>
              <a:rPr lang="fr-FR" sz="2800" dirty="0" err="1" smtClean="0"/>
              <a:t>kd</a:t>
            </a:r>
            <a:r>
              <a:rPr lang="fr-FR" sz="2800" dirty="0" smtClean="0"/>
              <a:t>)</a:t>
            </a:r>
          </a:p>
          <a:p>
            <a:pPr lvl="1">
              <a:buFont typeface="Wingdings" pitchFamily="2" charset="2"/>
              <a:buChar char="ü"/>
            </a:pPr>
            <a:r>
              <a:rPr lang="fr-FR" sz="2800" dirty="0" smtClean="0"/>
              <a:t> Adsorption sur charbon actif</a:t>
            </a:r>
          </a:p>
          <a:p>
            <a:pPr lvl="1">
              <a:buFont typeface="Wingdings" pitchFamily="2" charset="2"/>
              <a:buChar char="ü"/>
            </a:pPr>
            <a:endParaRPr lang="fr-FR" sz="2800" dirty="0" smtClean="0"/>
          </a:p>
          <a:p>
            <a:pPr>
              <a:buFont typeface="Wingdings" pitchFamily="2" charset="2"/>
              <a:buChar char="Ø"/>
            </a:pPr>
            <a:r>
              <a:rPr lang="fr-FR" sz="2800" b="1" u="sng" dirty="0" smtClean="0">
                <a:solidFill>
                  <a:schemeClr val="accent1"/>
                </a:solidFill>
              </a:rPr>
              <a:t> Dépyrogénisation des surfaces:</a:t>
            </a:r>
          </a:p>
          <a:p>
            <a:pPr lvl="1">
              <a:buFont typeface="Wingdings" pitchFamily="2" charset="2"/>
              <a:buChar char="ü"/>
            </a:pPr>
            <a:r>
              <a:rPr lang="fr-FR" sz="2800" dirty="0" smtClean="0"/>
              <a:t> Rinçage avec de l'eau apyrogène</a:t>
            </a:r>
          </a:p>
          <a:p>
            <a:pPr lvl="1">
              <a:buFont typeface="Wingdings" pitchFamily="2" charset="2"/>
              <a:buChar char="ü"/>
            </a:pPr>
            <a:r>
              <a:rPr lang="fr-FR" sz="2800" dirty="0" smtClean="0"/>
              <a:t> Chauffage en milieu acide/alcalin</a:t>
            </a:r>
          </a:p>
          <a:p>
            <a:pPr lvl="1">
              <a:buFont typeface="Wingdings" pitchFamily="2" charset="2"/>
              <a:buChar char="ü"/>
            </a:pPr>
            <a:r>
              <a:rPr lang="fr-FR" sz="2800" dirty="0" smtClean="0"/>
              <a:t> Traitement par oxydants; ex. Peroxyde, permanganate</a:t>
            </a:r>
          </a:p>
          <a:p>
            <a:pPr lvl="1">
              <a:buFont typeface="Wingdings" pitchFamily="2" charset="2"/>
              <a:buChar char="ü"/>
            </a:pPr>
            <a:r>
              <a:rPr lang="fr-FR" sz="2800" dirty="0" smtClean="0"/>
              <a:t> Chaleur sèche  250 °C pendant au moins 30 min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428604"/>
            <a:ext cx="8929718" cy="6555641"/>
          </a:xfrm>
          <a:prstGeom prst="rect">
            <a:avLst/>
          </a:prstGeom>
          <a:noFill/>
        </p:spPr>
        <p:txBody>
          <a:bodyPr wrap="square" rtlCol="0">
            <a:spAutoFit/>
          </a:bodyPr>
          <a:lstStyle/>
          <a:p>
            <a:pPr>
              <a:buFont typeface="Wingdings" pitchFamily="2" charset="2"/>
              <a:buChar char="q"/>
            </a:pPr>
            <a:r>
              <a:rPr lang="fr-FR" sz="2800" b="1" u="sng" dirty="0" smtClean="0">
                <a:solidFill>
                  <a:schemeClr val="accent3"/>
                </a:solidFill>
              </a:rPr>
              <a:t> Essai des pyrogènes:</a:t>
            </a:r>
          </a:p>
          <a:p>
            <a:endParaRPr lang="fr-FR" sz="2800" b="1" u="sng" dirty="0" smtClean="0">
              <a:solidFill>
                <a:schemeClr val="accent3"/>
              </a:solidFill>
            </a:endParaRPr>
          </a:p>
          <a:p>
            <a:pPr marL="0" lvl="2"/>
            <a:r>
              <a:rPr lang="fr-FR" dirty="0" smtClean="0"/>
              <a:t>- </a:t>
            </a:r>
            <a:r>
              <a:rPr lang="fr-FR" sz="2800" dirty="0" smtClean="0">
                <a:solidFill>
                  <a:schemeClr val="tx2">
                    <a:lumMod val="50000"/>
                  </a:schemeClr>
                </a:solidFill>
              </a:rPr>
              <a:t>Obligatoire pour les solutés d’un volume &gt; 15ml </a:t>
            </a:r>
            <a:endParaRPr lang="fr-FR" sz="2800" b="1" u="sng" dirty="0" smtClean="0">
              <a:solidFill>
                <a:schemeClr val="accent3"/>
              </a:solidFill>
            </a:endParaRPr>
          </a:p>
          <a:p>
            <a:r>
              <a:rPr lang="fr-FR" sz="2800" b="1" u="sng" dirty="0" smtClean="0">
                <a:solidFill>
                  <a:schemeClr val="accent1"/>
                </a:solidFill>
              </a:rPr>
              <a:t>Méthode 1</a:t>
            </a:r>
            <a:r>
              <a:rPr lang="fr-FR" sz="2800" b="1" u="sng" dirty="0" smtClean="0">
                <a:solidFill>
                  <a:schemeClr val="accent2"/>
                </a:solidFill>
              </a:rPr>
              <a:t>: </a:t>
            </a:r>
            <a:r>
              <a:rPr lang="fr-FR" sz="2800" u="sng" dirty="0" smtClean="0">
                <a:solidFill>
                  <a:schemeClr val="accent2"/>
                </a:solidFill>
              </a:rPr>
              <a:t>Mesure de l’élévation de T° rectal du lapin:</a:t>
            </a:r>
          </a:p>
          <a:p>
            <a:pPr>
              <a:buFont typeface="Wingdings" pitchFamily="2" charset="2"/>
              <a:buChar char="Ø"/>
            </a:pPr>
            <a:r>
              <a:rPr lang="fr-FR" sz="2800" u="sng" dirty="0" smtClean="0">
                <a:solidFill>
                  <a:schemeClr val="tx2">
                    <a:lumMod val="75000"/>
                  </a:schemeClr>
                </a:solidFill>
              </a:rPr>
              <a:t>Principe: </a:t>
            </a:r>
            <a:r>
              <a:rPr lang="fr-FR" sz="2800" dirty="0" smtClean="0"/>
              <a:t>Mesurer l’élévation de T° provoquée chez le lapin par l’injection intraveineuse d’une solution stérile du produit à examiner.</a:t>
            </a:r>
          </a:p>
          <a:p>
            <a:pPr>
              <a:buFont typeface="Wingdings" pitchFamily="2" charset="2"/>
              <a:buChar char="Ø"/>
            </a:pPr>
            <a:endParaRPr lang="fr-FR" sz="2800" dirty="0" smtClean="0"/>
          </a:p>
          <a:p>
            <a:pPr>
              <a:buFont typeface="Wingdings" pitchFamily="2" charset="2"/>
              <a:buChar char="Ø"/>
            </a:pPr>
            <a:r>
              <a:rPr lang="fr-FR" sz="2800" u="sng" dirty="0" smtClean="0">
                <a:solidFill>
                  <a:schemeClr val="tx2">
                    <a:lumMod val="75000"/>
                  </a:schemeClr>
                </a:solidFill>
              </a:rPr>
              <a:t>Choix des </a:t>
            </a:r>
            <a:r>
              <a:rPr lang="fr-FR" sz="2800" u="sng" dirty="0" smtClean="0">
                <a:solidFill>
                  <a:schemeClr val="tx2">
                    <a:lumMod val="75000"/>
                  </a:schemeClr>
                </a:solidFill>
              </a:rPr>
              <a:t>lapins:</a:t>
            </a:r>
          </a:p>
          <a:p>
            <a:pPr>
              <a:buFont typeface="Arial" pitchFamily="34" charset="0"/>
              <a:buChar char="•"/>
            </a:pPr>
            <a:r>
              <a:rPr lang="fr-FR" sz="2800" dirty="0" smtClean="0"/>
              <a:t> Poids 1,5 à 2 kg</a:t>
            </a:r>
          </a:p>
          <a:p>
            <a:pPr>
              <a:buFont typeface="Arial" pitchFamily="34" charset="0"/>
              <a:buChar char="•"/>
            </a:pPr>
            <a:r>
              <a:rPr lang="fr-FR" sz="2800" dirty="0" smtClean="0"/>
              <a:t> Sensibilité normale aux pyrogènes</a:t>
            </a:r>
          </a:p>
          <a:p>
            <a:pPr>
              <a:buFont typeface="Arial" pitchFamily="34" charset="0"/>
              <a:buChar char="•"/>
            </a:pPr>
            <a:r>
              <a:rPr lang="fr-FR" sz="2800" dirty="0" smtClean="0"/>
              <a:t> Nourris suivant un régime complet, équilibré et exempt d’antibiotiques</a:t>
            </a:r>
          </a:p>
          <a:p>
            <a:pPr>
              <a:buFont typeface="Arial" pitchFamily="34" charset="0"/>
              <a:buChar char="•"/>
            </a:pPr>
            <a:r>
              <a:rPr lang="fr-FR" sz="2800" dirty="0" smtClean="0"/>
              <a:t> Pas de perte de poids au cours de la semaine précédant l’essai</a:t>
            </a:r>
          </a:p>
        </p:txBody>
      </p:sp>
      <p:pic>
        <p:nvPicPr>
          <p:cNvPr id="8194" name="Picture 2"/>
          <p:cNvPicPr>
            <a:picLocks noChangeAspect="1" noChangeArrowheads="1"/>
          </p:cNvPicPr>
          <p:nvPr/>
        </p:nvPicPr>
        <p:blipFill>
          <a:blip r:embed="rId2"/>
          <a:srcRect/>
          <a:stretch>
            <a:fillRect/>
          </a:stretch>
        </p:blipFill>
        <p:spPr bwMode="auto">
          <a:xfrm rot="5400000">
            <a:off x="5946196" y="3054936"/>
            <a:ext cx="1961746" cy="22812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428604"/>
            <a:ext cx="8572560" cy="6494085"/>
          </a:xfrm>
          <a:prstGeom prst="rect">
            <a:avLst/>
          </a:prstGeom>
          <a:noFill/>
        </p:spPr>
        <p:txBody>
          <a:bodyPr wrap="square" rtlCol="0">
            <a:spAutoFit/>
          </a:bodyPr>
          <a:lstStyle/>
          <a:p>
            <a:pPr>
              <a:buFont typeface="Wingdings" pitchFamily="2" charset="2"/>
              <a:buChar char="Ø"/>
            </a:pPr>
            <a:r>
              <a:rPr lang="fr-FR" sz="3200" dirty="0" smtClean="0">
                <a:solidFill>
                  <a:schemeClr val="tx2">
                    <a:lumMod val="75000"/>
                  </a:schemeClr>
                </a:solidFill>
              </a:rPr>
              <a:t>Conduite de l’essai:</a:t>
            </a:r>
          </a:p>
          <a:p>
            <a:pPr>
              <a:buFont typeface="Arial" pitchFamily="34" charset="0"/>
              <a:buChar char="•"/>
            </a:pPr>
            <a:r>
              <a:rPr lang="fr-FR" sz="3200" dirty="0" smtClean="0"/>
              <a:t> L’essai est réalisé sur 3 lapins.</a:t>
            </a:r>
          </a:p>
          <a:p>
            <a:pPr>
              <a:buFont typeface="Arial" pitchFamily="34" charset="0"/>
              <a:buChar char="•"/>
            </a:pPr>
            <a:r>
              <a:rPr lang="fr-FR" sz="3200" dirty="0" smtClean="0"/>
              <a:t> Mesure de la température avant l’injection du produit en utilisant des Thermomètres de précision 0,1°C.</a:t>
            </a:r>
          </a:p>
          <a:p>
            <a:pPr>
              <a:buFont typeface="Arial" pitchFamily="34" charset="0"/>
              <a:buChar char="•"/>
            </a:pPr>
            <a:r>
              <a:rPr lang="fr-FR" sz="3200" dirty="0" smtClean="0"/>
              <a:t> Chauffage préalable des liquides à examiner à ≈ 38,5 °C</a:t>
            </a:r>
          </a:p>
          <a:p>
            <a:pPr>
              <a:buFont typeface="Arial" pitchFamily="34" charset="0"/>
              <a:buChar char="•"/>
            </a:pPr>
            <a:r>
              <a:rPr lang="fr-FR" sz="3200" dirty="0" smtClean="0"/>
              <a:t> Injection lente de  la solution dans la veine marginale de l’oreille du lapin ( durée max 4 min)</a:t>
            </a:r>
          </a:p>
          <a:p>
            <a:pPr>
              <a:buFont typeface="Arial" pitchFamily="34" charset="0"/>
              <a:buChar char="•"/>
            </a:pPr>
            <a:r>
              <a:rPr lang="fr-FR" sz="3200" dirty="0" smtClean="0"/>
              <a:t> Suivi de la T° rectale ( 1h ; 1,30h ; 2h et 3h)</a:t>
            </a:r>
          </a:p>
          <a:p>
            <a:pPr>
              <a:buFont typeface="Arial" pitchFamily="34" charset="0"/>
              <a:buChar char="•"/>
            </a:pPr>
            <a:r>
              <a:rPr lang="fr-FR" sz="3200" dirty="0" smtClean="0"/>
              <a:t> Détermination de la réponse de chaque animal :</a:t>
            </a:r>
          </a:p>
          <a:p>
            <a:r>
              <a:rPr lang="fr-FR" sz="3200" dirty="0" smtClean="0"/>
              <a:t>           ( T° </a:t>
            </a:r>
            <a:r>
              <a:rPr lang="fr-FR" sz="3200" baseline="-25000" dirty="0" smtClean="0"/>
              <a:t>max</a:t>
            </a:r>
            <a:r>
              <a:rPr lang="fr-FR" sz="3200" dirty="0" smtClean="0"/>
              <a:t> – T°</a:t>
            </a:r>
            <a:r>
              <a:rPr lang="fr-FR" sz="3200" baseline="-25000" dirty="0" smtClean="0"/>
              <a:t> initiale</a:t>
            </a:r>
            <a:r>
              <a:rPr lang="fr-FR" sz="3200" dirty="0" smtClean="0"/>
              <a:t>)</a:t>
            </a:r>
          </a:p>
          <a:p>
            <a:endParaRPr lang="fr-FR"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57166"/>
            <a:ext cx="9144000" cy="800219"/>
          </a:xfrm>
          <a:prstGeom prst="rect">
            <a:avLst/>
          </a:prstGeom>
          <a:noFill/>
        </p:spPr>
        <p:txBody>
          <a:bodyPr wrap="square" rtlCol="0">
            <a:spAutoFit/>
          </a:bodyPr>
          <a:lstStyle/>
          <a:p>
            <a:pPr>
              <a:buFont typeface="Wingdings" pitchFamily="2" charset="2"/>
              <a:buChar char="Ø"/>
            </a:pPr>
            <a:r>
              <a:rPr lang="fr-FR" sz="2800" b="1" u="sng" dirty="0" smtClean="0">
                <a:solidFill>
                  <a:schemeClr val="tx2">
                    <a:lumMod val="75000"/>
                  </a:schemeClr>
                </a:solidFill>
              </a:rPr>
              <a:t>Interprétation des résultats :</a:t>
            </a:r>
          </a:p>
          <a:p>
            <a:endParaRPr lang="fr-FR" dirty="0"/>
          </a:p>
        </p:txBody>
      </p:sp>
      <p:pic>
        <p:nvPicPr>
          <p:cNvPr id="1027" name="Picture 3"/>
          <p:cNvPicPr>
            <a:picLocks noChangeAspect="1" noChangeArrowheads="1"/>
          </p:cNvPicPr>
          <p:nvPr/>
        </p:nvPicPr>
        <p:blipFill>
          <a:blip r:embed="rId2"/>
          <a:srcRect/>
          <a:stretch>
            <a:fillRect/>
          </a:stretch>
        </p:blipFill>
        <p:spPr bwMode="auto">
          <a:xfrm>
            <a:off x="161053" y="1285860"/>
            <a:ext cx="8798995"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428604"/>
            <a:ext cx="8643998" cy="2677656"/>
          </a:xfrm>
          <a:prstGeom prst="rect">
            <a:avLst/>
          </a:prstGeom>
          <a:noFill/>
        </p:spPr>
        <p:txBody>
          <a:bodyPr wrap="square" rtlCol="0">
            <a:spAutoFit/>
          </a:bodyPr>
          <a:lstStyle/>
          <a:p>
            <a:r>
              <a:rPr lang="fr-FR" sz="2800" b="1" u="sng" dirty="0" smtClean="0">
                <a:solidFill>
                  <a:schemeClr val="accent1"/>
                </a:solidFill>
              </a:rPr>
              <a:t>Méthode 2: </a:t>
            </a:r>
            <a:r>
              <a:rPr lang="fr-FR" sz="2800" b="1" u="sng" dirty="0" smtClean="0">
                <a:solidFill>
                  <a:schemeClr val="accent2"/>
                </a:solidFill>
              </a:rPr>
              <a:t>Endotoxines bactériennes:</a:t>
            </a:r>
          </a:p>
          <a:p>
            <a:pPr>
              <a:buFont typeface="Arial" pitchFamily="34" charset="0"/>
              <a:buChar char="•"/>
            </a:pPr>
            <a:r>
              <a:rPr lang="fr-FR" sz="2800" dirty="0" smtClean="0"/>
              <a:t> </a:t>
            </a:r>
            <a:r>
              <a:rPr lang="fr-FR" sz="2800" dirty="0" smtClean="0">
                <a:solidFill>
                  <a:schemeClr val="tx2">
                    <a:lumMod val="50000"/>
                  </a:schemeClr>
                </a:solidFill>
              </a:rPr>
              <a:t>Test LAL </a:t>
            </a:r>
            <a:r>
              <a:rPr lang="fr-FR" sz="2800" dirty="0" smtClean="0"/>
              <a:t>(</a:t>
            </a:r>
            <a:r>
              <a:rPr lang="fr-FR" sz="2800" dirty="0" err="1" smtClean="0"/>
              <a:t>limulus</a:t>
            </a:r>
            <a:r>
              <a:rPr lang="fr-FR" sz="2800" dirty="0" smtClean="0"/>
              <a:t> test):</a:t>
            </a:r>
          </a:p>
          <a:p>
            <a:pPr>
              <a:buFont typeface="Courier New" pitchFamily="49" charset="0"/>
              <a:buChar char="o"/>
            </a:pPr>
            <a:r>
              <a:rPr lang="fr-FR" sz="2800" dirty="0" smtClean="0"/>
              <a:t>Réactif: lysat d’</a:t>
            </a:r>
            <a:r>
              <a:rPr lang="fr-FR" sz="2800" dirty="0" err="1" smtClean="0"/>
              <a:t>amaebocyte</a:t>
            </a:r>
            <a:r>
              <a:rPr lang="fr-FR" sz="2800" dirty="0" smtClean="0"/>
              <a:t> d’un crabe : le limule.</a:t>
            </a:r>
          </a:p>
          <a:p>
            <a:pPr>
              <a:buFont typeface="Courier New" pitchFamily="49" charset="0"/>
              <a:buChar char="o"/>
            </a:pPr>
            <a:r>
              <a:rPr lang="fr-FR" sz="2800" dirty="0" smtClean="0"/>
              <a:t>Principe de l’essai:</a:t>
            </a:r>
          </a:p>
          <a:p>
            <a:r>
              <a:rPr lang="fr-FR" sz="2800" dirty="0" smtClean="0"/>
              <a:t>Réactif + solution à examiner :test positif =&gt;  Coagulation de la solution.</a:t>
            </a:r>
            <a:endParaRPr lang="fr-FR" sz="2800" dirty="0"/>
          </a:p>
        </p:txBody>
      </p:sp>
      <p:sp>
        <p:nvSpPr>
          <p:cNvPr id="7" name="Explosion 1 6"/>
          <p:cNvSpPr/>
          <p:nvPr/>
        </p:nvSpPr>
        <p:spPr>
          <a:xfrm>
            <a:off x="3214678" y="3143248"/>
            <a:ext cx="2428892" cy="9286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Endotoxine</a:t>
            </a:r>
            <a:endParaRPr lang="fr-FR" dirty="0"/>
          </a:p>
        </p:txBody>
      </p:sp>
      <p:sp>
        <p:nvSpPr>
          <p:cNvPr id="8" name="Rectangle à coins arrondis 7"/>
          <p:cNvSpPr/>
          <p:nvPr/>
        </p:nvSpPr>
        <p:spPr>
          <a:xfrm>
            <a:off x="428596" y="3714752"/>
            <a:ext cx="1785950" cy="78581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PROENZYME</a:t>
            </a:r>
          </a:p>
        </p:txBody>
      </p:sp>
      <p:sp>
        <p:nvSpPr>
          <p:cNvPr id="9" name="Rectangle à coins arrondis 8"/>
          <p:cNvSpPr/>
          <p:nvPr/>
        </p:nvSpPr>
        <p:spPr>
          <a:xfrm>
            <a:off x="6429388" y="3643314"/>
            <a:ext cx="1928826" cy="85725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ENZYME ACTIVE</a:t>
            </a:r>
            <a:endParaRPr lang="fr-FR" dirty="0"/>
          </a:p>
        </p:txBody>
      </p:sp>
      <p:sp>
        <p:nvSpPr>
          <p:cNvPr id="10" name="Rectangle 9"/>
          <p:cNvSpPr/>
          <p:nvPr/>
        </p:nvSpPr>
        <p:spPr>
          <a:xfrm>
            <a:off x="285720" y="4572008"/>
            <a:ext cx="2076209" cy="369332"/>
          </a:xfrm>
          <a:prstGeom prst="rect">
            <a:avLst/>
          </a:prstGeom>
        </p:spPr>
        <p:txBody>
          <a:bodyPr wrap="none">
            <a:spAutoFit/>
          </a:bodyPr>
          <a:lstStyle/>
          <a:p>
            <a:r>
              <a:rPr lang="fr-FR" b="1" i="1" dirty="0" smtClean="0">
                <a:solidFill>
                  <a:srgbClr val="FFFF00"/>
                </a:solidFill>
              </a:rPr>
              <a:t>Dans le réactif LAL</a:t>
            </a:r>
            <a:endParaRPr lang="fr-FR" dirty="0">
              <a:solidFill>
                <a:srgbClr val="FFFF00"/>
              </a:solidFill>
            </a:endParaRPr>
          </a:p>
        </p:txBody>
      </p:sp>
      <p:sp>
        <p:nvSpPr>
          <p:cNvPr id="17" name="Éclair 16"/>
          <p:cNvSpPr/>
          <p:nvPr/>
        </p:nvSpPr>
        <p:spPr>
          <a:xfrm rot="4875720">
            <a:off x="4515552" y="3020471"/>
            <a:ext cx="500066" cy="4073254"/>
          </a:xfrm>
          <a:prstGeom prst="lightningBol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8" name="Rectangle à coins arrondis 17"/>
          <p:cNvSpPr/>
          <p:nvPr/>
        </p:nvSpPr>
        <p:spPr>
          <a:xfrm>
            <a:off x="285720" y="5286388"/>
            <a:ext cx="2143140" cy="92867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PROTEINE COAGULOGÈNE</a:t>
            </a:r>
            <a:endParaRPr lang="fr-FR" dirty="0"/>
          </a:p>
        </p:txBody>
      </p:sp>
      <p:sp>
        <p:nvSpPr>
          <p:cNvPr id="19" name="Rectangle à coins arrondis 18"/>
          <p:cNvSpPr/>
          <p:nvPr/>
        </p:nvSpPr>
        <p:spPr>
          <a:xfrm>
            <a:off x="6357950" y="5286388"/>
            <a:ext cx="1928826" cy="8572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GEL</a:t>
            </a:r>
            <a:endParaRPr lang="fr-FR" dirty="0"/>
          </a:p>
        </p:txBody>
      </p:sp>
      <p:cxnSp>
        <p:nvCxnSpPr>
          <p:cNvPr id="21" name="Connecteur droit avec flèche 20"/>
          <p:cNvCxnSpPr/>
          <p:nvPr/>
        </p:nvCxnSpPr>
        <p:spPr>
          <a:xfrm flipV="1">
            <a:off x="3071802" y="4143380"/>
            <a:ext cx="2857520"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Connecteur droit avec flèche 24"/>
          <p:cNvCxnSpPr/>
          <p:nvPr/>
        </p:nvCxnSpPr>
        <p:spPr>
          <a:xfrm>
            <a:off x="3143240" y="5857892"/>
            <a:ext cx="2643206"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0" name="ZoneTexte 29"/>
          <p:cNvSpPr txBox="1"/>
          <p:nvPr/>
        </p:nvSpPr>
        <p:spPr>
          <a:xfrm>
            <a:off x="3571868" y="4214818"/>
            <a:ext cx="1500198" cy="369332"/>
          </a:xfrm>
          <a:prstGeom prst="rect">
            <a:avLst/>
          </a:prstGeom>
          <a:solidFill>
            <a:schemeClr val="accent4"/>
          </a:solidFill>
        </p:spPr>
        <p:txBody>
          <a:bodyPr wrap="square" rtlCol="0">
            <a:spAutoFit/>
          </a:bodyPr>
          <a:lstStyle/>
          <a:p>
            <a:r>
              <a:rPr lang="fr-FR" b="1" dirty="0" smtClean="0"/>
              <a:t>37 °C, 1h</a:t>
            </a:r>
            <a:endParaRPr lang="fr-FR" dirty="0"/>
          </a:p>
        </p:txBody>
      </p:sp>
      <p:sp>
        <p:nvSpPr>
          <p:cNvPr id="31" name="Rectangle 30"/>
          <p:cNvSpPr/>
          <p:nvPr/>
        </p:nvSpPr>
        <p:spPr>
          <a:xfrm>
            <a:off x="0" y="6286520"/>
            <a:ext cx="3191899" cy="369332"/>
          </a:xfrm>
          <a:prstGeom prst="rect">
            <a:avLst/>
          </a:prstGeom>
        </p:spPr>
        <p:txBody>
          <a:bodyPr wrap="none">
            <a:spAutoFit/>
          </a:bodyPr>
          <a:lstStyle/>
          <a:p>
            <a:r>
              <a:rPr lang="fr-FR" b="1" i="1" dirty="0" smtClean="0">
                <a:solidFill>
                  <a:srgbClr val="FFFF00"/>
                </a:solidFill>
              </a:rPr>
              <a:t>En solution dans le réactif LAL</a:t>
            </a:r>
            <a:endParaRPr lang="fr-FR" dirty="0">
              <a:solidFill>
                <a:srgbClr val="FFFF00"/>
              </a:solidFill>
            </a:endParaRPr>
          </a:p>
        </p:txBody>
      </p:sp>
      <p:pic>
        <p:nvPicPr>
          <p:cNvPr id="5125" name="Picture 5"/>
          <p:cNvPicPr>
            <a:picLocks noChangeAspect="1" noChangeArrowheads="1"/>
          </p:cNvPicPr>
          <p:nvPr/>
        </p:nvPicPr>
        <p:blipFill>
          <a:blip r:embed="rId2"/>
          <a:srcRect/>
          <a:stretch>
            <a:fillRect/>
          </a:stretch>
        </p:blipFill>
        <p:spPr bwMode="auto">
          <a:xfrm rot="10800000">
            <a:off x="7643834" y="0"/>
            <a:ext cx="1500166" cy="1551316"/>
          </a:xfrm>
          <a:prstGeom prst="rect">
            <a:avLst/>
          </a:prstGeom>
          <a:noFill/>
          <a:ln w="9525">
            <a:noFill/>
            <a:miter lim="800000"/>
            <a:headEnd/>
            <a:tailEnd/>
          </a:ln>
          <a:effectLst/>
        </p:spPr>
      </p:pic>
      <p:sp>
        <p:nvSpPr>
          <p:cNvPr id="16" name="Triangle rectangle 15"/>
          <p:cNvSpPr/>
          <p:nvPr/>
        </p:nvSpPr>
        <p:spPr>
          <a:xfrm rot="7989350">
            <a:off x="2717020" y="5451876"/>
            <a:ext cx="425377" cy="386728"/>
          </a:xfrm>
          <a:prstGeom prst="r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428604"/>
            <a:ext cx="8572560" cy="6124754"/>
          </a:xfrm>
          <a:prstGeom prst="rect">
            <a:avLst/>
          </a:prstGeom>
          <a:noFill/>
        </p:spPr>
        <p:txBody>
          <a:bodyPr wrap="square" rtlCol="0">
            <a:spAutoFit/>
          </a:bodyPr>
          <a:lstStyle/>
          <a:p>
            <a:pPr algn="ctr"/>
            <a:r>
              <a:rPr lang="fr-FR" sz="2800" b="1" u="sng" dirty="0" smtClean="0">
                <a:solidFill>
                  <a:schemeClr val="accent6"/>
                </a:solidFill>
              </a:rPr>
              <a:t>5- STÉRILITÉ</a:t>
            </a:r>
          </a:p>
          <a:p>
            <a:pPr algn="ctr"/>
            <a:endParaRPr lang="fr-FR" sz="2800" b="1" u="sng" dirty="0" smtClean="0">
              <a:solidFill>
                <a:schemeClr val="accent6"/>
              </a:solidFill>
            </a:endParaRPr>
          </a:p>
          <a:p>
            <a:pPr marL="0" lvl="2">
              <a:buFont typeface="Wingdings" pitchFamily="2" charset="2"/>
              <a:buChar char="q"/>
            </a:pPr>
            <a:r>
              <a:rPr lang="fr-FR" sz="2800" dirty="0" smtClean="0">
                <a:solidFill>
                  <a:schemeClr val="accent3"/>
                </a:solidFill>
              </a:rPr>
              <a:t> </a:t>
            </a:r>
            <a:r>
              <a:rPr lang="fr-FR" sz="2800" dirty="0" smtClean="0"/>
              <a:t>Les PP doivent être stériles : au cours de leur préparation tout doit être mis en œuvre pour éviter au maximum l’introduction d’agents de contamination et par la suite tout est mis en œuvre pour détruire et éliminer les germes présents dans la préparation</a:t>
            </a:r>
          </a:p>
          <a:p>
            <a:endParaRPr lang="fr-FR" sz="2800" b="1" u="sng" dirty="0" smtClean="0">
              <a:solidFill>
                <a:schemeClr val="accent6"/>
              </a:solidFill>
            </a:endParaRPr>
          </a:p>
          <a:p>
            <a:pPr>
              <a:buFont typeface="Wingdings" pitchFamily="2" charset="2"/>
              <a:buChar char="q"/>
            </a:pPr>
            <a:r>
              <a:rPr lang="fr-FR" sz="2800" b="1" u="sng" dirty="0" smtClean="0">
                <a:solidFill>
                  <a:schemeClr val="accent3"/>
                </a:solidFill>
              </a:rPr>
              <a:t> But</a:t>
            </a:r>
            <a:r>
              <a:rPr lang="fr-FR" sz="2800" dirty="0" smtClean="0"/>
              <a:t>: Priver le produit :</a:t>
            </a:r>
          </a:p>
          <a:p>
            <a:r>
              <a:rPr lang="fr-FR" sz="2800" dirty="0" smtClean="0"/>
              <a:t>– des microorganismes pathogènes(=Risque d’infection pour le malade)</a:t>
            </a:r>
          </a:p>
          <a:p>
            <a:r>
              <a:rPr lang="fr-FR" sz="2800" dirty="0" smtClean="0"/>
              <a:t>– des microorganismes non pathogènes (=Problème de conservation des médicaments)</a:t>
            </a:r>
          </a:p>
          <a:p>
            <a:endParaRPr lang="fr-F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2428868"/>
            <a:ext cx="8715436" cy="646331"/>
          </a:xfrm>
          <a:prstGeom prst="rect">
            <a:avLst/>
          </a:prstGeom>
          <a:noFill/>
        </p:spPr>
        <p:txBody>
          <a:bodyPr wrap="square" rtlCol="0">
            <a:spAutoFit/>
          </a:bodyPr>
          <a:lstStyle/>
          <a:p>
            <a:pPr algn="ctr"/>
            <a:r>
              <a:rPr lang="fr-FR" sz="3600" b="1" dirty="0" smtClean="0">
                <a:solidFill>
                  <a:srgbClr val="FFFF00"/>
                </a:solidFill>
              </a:rPr>
              <a:t>I- GÉNÉRALITÉS</a:t>
            </a:r>
            <a:endParaRPr lang="fr-FR" sz="3600" b="1"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14422"/>
            <a:ext cx="8929718" cy="5095628"/>
          </a:xfrm>
          <a:prstGeom prst="rect">
            <a:avLst/>
          </a:prstGeom>
          <a:noFill/>
          <a:ln w="9525">
            <a:noFill/>
            <a:miter lim="800000"/>
            <a:headEnd/>
            <a:tailEnd/>
          </a:ln>
          <a:effectLst/>
        </p:spPr>
      </p:pic>
      <p:sp>
        <p:nvSpPr>
          <p:cNvPr id="3" name="ZoneTexte 2"/>
          <p:cNvSpPr txBox="1"/>
          <p:nvPr/>
        </p:nvSpPr>
        <p:spPr>
          <a:xfrm>
            <a:off x="1928794" y="6334780"/>
            <a:ext cx="4929222" cy="523220"/>
          </a:xfrm>
          <a:prstGeom prst="rect">
            <a:avLst/>
          </a:prstGeom>
          <a:noFill/>
        </p:spPr>
        <p:txBody>
          <a:bodyPr wrap="square" rtlCol="0">
            <a:spAutoFit/>
          </a:bodyPr>
          <a:lstStyle/>
          <a:p>
            <a:pPr algn="ctr"/>
            <a:r>
              <a:rPr lang="fr-FR" sz="2800" dirty="0" smtClean="0">
                <a:solidFill>
                  <a:srgbClr val="FF0000"/>
                </a:solidFill>
              </a:rPr>
              <a:t>Arbre décisionnel</a:t>
            </a:r>
            <a:endParaRPr lang="fr-FR" sz="2800" dirty="0">
              <a:solidFill>
                <a:srgbClr val="FF0000"/>
              </a:solidFill>
            </a:endParaRPr>
          </a:p>
        </p:txBody>
      </p:sp>
      <p:sp>
        <p:nvSpPr>
          <p:cNvPr id="4" name="ZoneTexte 3"/>
          <p:cNvSpPr txBox="1"/>
          <p:nvPr/>
        </p:nvSpPr>
        <p:spPr>
          <a:xfrm>
            <a:off x="214282" y="357166"/>
            <a:ext cx="6072230" cy="523220"/>
          </a:xfrm>
          <a:prstGeom prst="rect">
            <a:avLst/>
          </a:prstGeom>
          <a:noFill/>
        </p:spPr>
        <p:txBody>
          <a:bodyPr wrap="square" rtlCol="0">
            <a:spAutoFit/>
          </a:bodyPr>
          <a:lstStyle/>
          <a:p>
            <a:pPr>
              <a:buFont typeface="Wingdings" pitchFamily="2" charset="2"/>
              <a:buChar char="q"/>
            </a:pPr>
            <a:r>
              <a:rPr lang="fr-FR" sz="2800" b="1" u="sng" dirty="0" smtClean="0">
                <a:solidFill>
                  <a:schemeClr val="accent3"/>
                </a:solidFill>
              </a:rPr>
              <a:t>Choix de la méthode de stérilisation</a:t>
            </a:r>
            <a:endParaRPr lang="fr-FR" sz="2800" b="1" u="sng" dirty="0">
              <a:solidFill>
                <a:schemeClr val="accent3"/>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571480"/>
            <a:ext cx="8501122" cy="4832092"/>
          </a:xfrm>
          <a:prstGeom prst="rect">
            <a:avLst/>
          </a:prstGeom>
          <a:noFill/>
        </p:spPr>
        <p:txBody>
          <a:bodyPr wrap="square" rtlCol="0">
            <a:spAutoFit/>
          </a:bodyPr>
          <a:lstStyle/>
          <a:p>
            <a:pPr>
              <a:buFont typeface="Wingdings" pitchFamily="2" charset="2"/>
              <a:buChar char="q"/>
            </a:pPr>
            <a:r>
              <a:rPr lang="fr-FR" sz="2800" b="1" u="sng" dirty="0" smtClean="0">
                <a:solidFill>
                  <a:schemeClr val="accent3"/>
                </a:solidFill>
              </a:rPr>
              <a:t> Essai de stérilité:</a:t>
            </a:r>
          </a:p>
          <a:p>
            <a:pPr>
              <a:buFont typeface="Wingdings" pitchFamily="2" charset="2"/>
              <a:buChar char="Ø"/>
            </a:pPr>
            <a:r>
              <a:rPr lang="fr-FR" sz="2800" u="sng" dirty="0" smtClean="0">
                <a:solidFill>
                  <a:schemeClr val="accent2">
                    <a:lumMod val="20000"/>
                    <a:lumOff val="80000"/>
                  </a:schemeClr>
                </a:solidFill>
              </a:rPr>
              <a:t> </a:t>
            </a:r>
            <a:r>
              <a:rPr lang="fr-FR" sz="2800" b="1" u="sng" dirty="0" smtClean="0">
                <a:solidFill>
                  <a:schemeClr val="accent2">
                    <a:lumMod val="20000"/>
                    <a:lumOff val="80000"/>
                  </a:schemeClr>
                </a:solidFill>
              </a:rPr>
              <a:t>Milieux de culture:</a:t>
            </a:r>
          </a:p>
          <a:p>
            <a:r>
              <a:rPr lang="fr-FR" sz="2800" dirty="0" smtClean="0"/>
              <a:t>- Milieu au thioglycolate:</a:t>
            </a:r>
          </a:p>
          <a:p>
            <a:r>
              <a:rPr lang="fr-FR" sz="2800" dirty="0" smtClean="0"/>
              <a:t>Recherche des bactéries anaérobies et même aérobies. </a:t>
            </a:r>
          </a:p>
          <a:p>
            <a:pPr>
              <a:buFontTx/>
              <a:buChar char="-"/>
            </a:pPr>
            <a:r>
              <a:rPr lang="fr-FR" sz="2800" dirty="0" smtClean="0"/>
              <a:t>Le milieu à l’hydrolysat de caséine :</a:t>
            </a:r>
          </a:p>
          <a:p>
            <a:r>
              <a:rPr lang="fr-FR" sz="2800" dirty="0" smtClean="0"/>
              <a:t> Recherche des levures et moisissures et des bactéries aérobies.</a:t>
            </a:r>
          </a:p>
          <a:p>
            <a:endParaRPr lang="fr-FR" sz="2800" dirty="0" smtClean="0"/>
          </a:p>
          <a:p>
            <a:pPr>
              <a:buFont typeface="Wingdings" pitchFamily="2" charset="2"/>
              <a:buChar char="Ø"/>
            </a:pPr>
            <a:r>
              <a:rPr lang="fr-FR" sz="2800" b="1" dirty="0" smtClean="0">
                <a:solidFill>
                  <a:schemeClr val="accent2">
                    <a:lumMod val="20000"/>
                    <a:lumOff val="80000"/>
                  </a:schemeClr>
                </a:solidFill>
              </a:rPr>
              <a:t> </a:t>
            </a:r>
            <a:r>
              <a:rPr lang="fr-FR" sz="2800" b="1" u="sng" dirty="0" smtClean="0">
                <a:solidFill>
                  <a:schemeClr val="accent2">
                    <a:lumMod val="20000"/>
                    <a:lumOff val="80000"/>
                  </a:schemeClr>
                </a:solidFill>
              </a:rPr>
              <a:t>Méthodes:</a:t>
            </a:r>
          </a:p>
          <a:p>
            <a:pPr>
              <a:buFontTx/>
              <a:buChar char="-"/>
            </a:pPr>
            <a:r>
              <a:rPr lang="fr-FR" sz="2800" dirty="0" smtClean="0"/>
              <a:t>Filtration sur membrane</a:t>
            </a:r>
          </a:p>
          <a:p>
            <a:pPr>
              <a:buFontTx/>
              <a:buChar char="-"/>
            </a:pPr>
            <a:r>
              <a:rPr lang="fr-FR" sz="2800" dirty="0" smtClean="0"/>
              <a:t>Ensemencement direct</a:t>
            </a:r>
            <a:endParaRPr lang="fr-FR"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571744"/>
            <a:ext cx="8501122" cy="646331"/>
          </a:xfrm>
          <a:prstGeom prst="rect">
            <a:avLst/>
          </a:prstGeom>
          <a:noFill/>
        </p:spPr>
        <p:txBody>
          <a:bodyPr wrap="square" rtlCol="0">
            <a:spAutoFit/>
          </a:bodyPr>
          <a:lstStyle/>
          <a:p>
            <a:pPr algn="ctr"/>
            <a:r>
              <a:rPr lang="fr-FR" sz="3600" dirty="0" smtClean="0">
                <a:solidFill>
                  <a:srgbClr val="FFFF00"/>
                </a:solidFill>
              </a:rPr>
              <a:t>III- FORMULATION</a:t>
            </a:r>
            <a:endParaRPr lang="fr-FR" sz="3600"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571480"/>
            <a:ext cx="8072494" cy="4401205"/>
          </a:xfrm>
          <a:prstGeom prst="rect">
            <a:avLst/>
          </a:prstGeom>
          <a:noFill/>
        </p:spPr>
        <p:txBody>
          <a:bodyPr wrap="square" rtlCol="0">
            <a:spAutoFit/>
          </a:bodyPr>
          <a:lstStyle/>
          <a:p>
            <a:pPr algn="ctr"/>
            <a:r>
              <a:rPr lang="fr-FR" sz="2800" b="1" u="sng" dirty="0" smtClean="0">
                <a:solidFill>
                  <a:schemeClr val="accent6"/>
                </a:solidFill>
              </a:rPr>
              <a:t>1- CHOIX DE LA FORME GALÉNIQUE:</a:t>
            </a:r>
          </a:p>
          <a:p>
            <a:endParaRPr lang="fr-FR" sz="2800" dirty="0" smtClean="0">
              <a:solidFill>
                <a:schemeClr val="accent6"/>
              </a:solidFill>
            </a:endParaRPr>
          </a:p>
          <a:p>
            <a:r>
              <a:rPr lang="fr-FR" sz="2800" dirty="0" smtClean="0"/>
              <a:t>Le choix de la forme G dépend :</a:t>
            </a:r>
          </a:p>
          <a:p>
            <a:pPr>
              <a:buFont typeface="Wingdings" pitchFamily="2" charset="2"/>
              <a:buChar char="§"/>
            </a:pPr>
            <a:r>
              <a:rPr lang="fr-FR" sz="2800" u="sng" dirty="0" smtClean="0">
                <a:solidFill>
                  <a:schemeClr val="accent2"/>
                </a:solidFill>
              </a:rPr>
              <a:t>Des propriétés physique du PA:</a:t>
            </a:r>
          </a:p>
          <a:p>
            <a:pPr lvl="1">
              <a:buFont typeface="Wingdings" pitchFamily="2" charset="2"/>
              <a:buChar char="ü"/>
            </a:pPr>
            <a:r>
              <a:rPr lang="fr-FR" sz="2800" dirty="0" smtClean="0"/>
              <a:t>Sa stabilité en solution</a:t>
            </a:r>
          </a:p>
          <a:p>
            <a:pPr lvl="1">
              <a:buFont typeface="Wingdings" pitchFamily="2" charset="2"/>
              <a:buChar char="ü"/>
            </a:pPr>
            <a:r>
              <a:rPr lang="fr-FR" sz="2800" dirty="0" smtClean="0"/>
              <a:t>Sa stabilité à la chaleur</a:t>
            </a:r>
          </a:p>
          <a:p>
            <a:pPr lvl="1">
              <a:buFont typeface="Wingdings" pitchFamily="2" charset="2"/>
              <a:buChar char="ü"/>
            </a:pPr>
            <a:r>
              <a:rPr lang="fr-FR" sz="2800" dirty="0" smtClean="0"/>
              <a:t>Sa solubilité</a:t>
            </a:r>
          </a:p>
          <a:p>
            <a:pPr>
              <a:buFont typeface="Wingdings" pitchFamily="2" charset="2"/>
              <a:buChar char="§"/>
            </a:pPr>
            <a:r>
              <a:rPr lang="fr-FR" sz="2800" u="sng" dirty="0" smtClean="0">
                <a:solidFill>
                  <a:schemeClr val="accent2"/>
                </a:solidFill>
              </a:rPr>
              <a:t>Mode d’action recherché:</a:t>
            </a:r>
          </a:p>
          <a:p>
            <a:pPr lvl="1">
              <a:buFont typeface="Wingdings" pitchFamily="2" charset="2"/>
              <a:buChar char="ü"/>
            </a:pPr>
            <a:r>
              <a:rPr lang="fr-FR" sz="2800" dirty="0" smtClean="0"/>
              <a:t>Action locale ou systémique</a:t>
            </a:r>
          </a:p>
          <a:p>
            <a:pPr lvl="1">
              <a:buFont typeface="Wingdings" pitchFamily="2" charset="2"/>
              <a:buChar char="ü"/>
            </a:pPr>
            <a:r>
              <a:rPr lang="fr-FR" sz="2800" dirty="0" smtClean="0"/>
              <a:t>Immédiate ou prolongée</a:t>
            </a:r>
            <a:endParaRPr lang="fr-FR"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00042"/>
            <a:ext cx="8715436" cy="6093976"/>
          </a:xfrm>
          <a:prstGeom prst="rect">
            <a:avLst/>
          </a:prstGeom>
          <a:noFill/>
        </p:spPr>
        <p:txBody>
          <a:bodyPr wrap="square" rtlCol="0">
            <a:spAutoFit/>
          </a:bodyPr>
          <a:lstStyle/>
          <a:p>
            <a:pPr algn="ctr"/>
            <a:r>
              <a:rPr lang="fr-FR" sz="2600" b="1" u="sng" dirty="0" smtClean="0">
                <a:solidFill>
                  <a:schemeClr val="accent6"/>
                </a:solidFill>
              </a:rPr>
              <a:t>2- EXCIPIENTS: </a:t>
            </a:r>
          </a:p>
          <a:p>
            <a:pPr algn="ctr"/>
            <a:endParaRPr lang="fr-FR" sz="2600" b="1" u="sng" dirty="0" smtClean="0">
              <a:solidFill>
                <a:schemeClr val="accent6"/>
              </a:solidFill>
            </a:endParaRPr>
          </a:p>
          <a:p>
            <a:r>
              <a:rPr lang="fr-FR" sz="2600" b="1" u="sng" dirty="0" smtClean="0">
                <a:solidFill>
                  <a:srgbClr val="FFC000"/>
                </a:solidFill>
              </a:rPr>
              <a:t>2- 1- SOLVANTS</a:t>
            </a:r>
          </a:p>
          <a:p>
            <a:pPr>
              <a:buFont typeface="Wingdings" pitchFamily="2" charset="2"/>
              <a:buChar char="v"/>
            </a:pPr>
            <a:r>
              <a:rPr lang="fr-FR" sz="2600" dirty="0" smtClean="0">
                <a:solidFill>
                  <a:schemeClr val="accent1"/>
                </a:solidFill>
              </a:rPr>
              <a:t> EPPI: </a:t>
            </a:r>
            <a:r>
              <a:rPr lang="fr-FR" sz="2600" dirty="0" smtClean="0"/>
              <a:t>02 types: </a:t>
            </a:r>
          </a:p>
          <a:p>
            <a:pPr>
              <a:buFont typeface="Courier New" pitchFamily="49" charset="0"/>
              <a:buChar char="o"/>
            </a:pPr>
            <a:r>
              <a:rPr lang="fr-FR" sz="2600" b="1" u="sng" dirty="0" smtClean="0">
                <a:solidFill>
                  <a:schemeClr val="tx2">
                    <a:lumMod val="50000"/>
                  </a:schemeClr>
                </a:solidFill>
              </a:rPr>
              <a:t>EPPI en vrac :</a:t>
            </a:r>
          </a:p>
          <a:p>
            <a:pPr lvl="1">
              <a:buFont typeface="Arial" pitchFamily="34" charset="0"/>
              <a:buChar char="•"/>
            </a:pPr>
            <a:r>
              <a:rPr lang="fr-FR" sz="2600" dirty="0" smtClean="0"/>
              <a:t> destinée à la préparation .</a:t>
            </a:r>
          </a:p>
          <a:p>
            <a:pPr lvl="1"/>
            <a:r>
              <a:rPr lang="fr-FR" sz="2600" dirty="0" smtClean="0"/>
              <a:t>• Utilisation dans les heures suivant sa distillation ou maintenue à 80°C et UV.</a:t>
            </a:r>
          </a:p>
          <a:p>
            <a:pPr lvl="1"/>
            <a:r>
              <a:rPr lang="fr-FR" sz="2600" dirty="0" smtClean="0"/>
              <a:t>• Installation de stockage et distribution en acier</a:t>
            </a:r>
          </a:p>
          <a:p>
            <a:r>
              <a:rPr lang="fr-FR" sz="2600" dirty="0" smtClean="0"/>
              <a:t>inoxydables</a:t>
            </a:r>
          </a:p>
          <a:p>
            <a:r>
              <a:rPr lang="fr-FR" sz="2600" dirty="0" smtClean="0"/>
              <a:t> </a:t>
            </a:r>
            <a:r>
              <a:rPr lang="fr-FR" sz="2600" b="1" u="sng" dirty="0" smtClean="0">
                <a:solidFill>
                  <a:schemeClr val="tx2">
                    <a:lumMod val="50000"/>
                  </a:schemeClr>
                </a:solidFill>
              </a:rPr>
              <a:t>Eau stérilisée ppi:</a:t>
            </a:r>
            <a:r>
              <a:rPr lang="fr-FR" sz="2600" u="sng" dirty="0" smtClean="0">
                <a:solidFill>
                  <a:schemeClr val="tx2">
                    <a:lumMod val="50000"/>
                  </a:schemeClr>
                </a:solidFill>
              </a:rPr>
              <a:t> </a:t>
            </a:r>
          </a:p>
          <a:p>
            <a:pPr lvl="1">
              <a:buFont typeface="Arial" pitchFamily="34" charset="0"/>
              <a:buChar char="•"/>
            </a:pPr>
            <a:r>
              <a:rPr lang="fr-FR" sz="2600" dirty="0" smtClean="0"/>
              <a:t> EPPI en vrac réparties dans des récipients appropriés fermés et stérilisés dans des conditions telles que l’eau soit exemptes de Pyrogènes.</a:t>
            </a:r>
          </a:p>
          <a:p>
            <a:pPr lvl="1">
              <a:buFont typeface="Arial" pitchFamily="34" charset="0"/>
              <a:buChar char="•"/>
            </a:pPr>
            <a:r>
              <a:rPr lang="fr-FR" sz="2600" dirty="0" smtClean="0"/>
              <a:t> Destinée à la dissolution ou la dilution</a:t>
            </a:r>
            <a:endParaRPr lang="fr-FR" sz="2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428604"/>
            <a:ext cx="8358246" cy="4832092"/>
          </a:xfrm>
          <a:prstGeom prst="rect">
            <a:avLst/>
          </a:prstGeom>
          <a:noFill/>
        </p:spPr>
        <p:txBody>
          <a:bodyPr wrap="square" rtlCol="0">
            <a:spAutoFit/>
          </a:bodyPr>
          <a:lstStyle/>
          <a:p>
            <a:r>
              <a:rPr lang="fr-FR" sz="2800" b="1" u="sng" dirty="0" smtClean="0">
                <a:solidFill>
                  <a:schemeClr val="accent3"/>
                </a:solidFill>
              </a:rPr>
              <a:t>2-2- SOLVANTS NON AQUEUX:</a:t>
            </a:r>
          </a:p>
          <a:p>
            <a:endParaRPr lang="fr-FR" sz="2800" b="1" u="sng" dirty="0" smtClean="0">
              <a:solidFill>
                <a:schemeClr val="accent3"/>
              </a:solidFill>
            </a:endParaRPr>
          </a:p>
          <a:p>
            <a:r>
              <a:rPr lang="fr-FR" sz="2800" b="1" u="sng" dirty="0" smtClean="0">
                <a:solidFill>
                  <a:schemeClr val="accent2"/>
                </a:solidFill>
              </a:rPr>
              <a:t>a) Miscible à l’eau:</a:t>
            </a:r>
          </a:p>
          <a:p>
            <a:r>
              <a:rPr lang="fr-FR" sz="2800" dirty="0" smtClean="0"/>
              <a:t>En mélange avec l’eau:</a:t>
            </a:r>
          </a:p>
          <a:p>
            <a:r>
              <a:rPr lang="fr-FR" sz="2800" dirty="0" smtClean="0"/>
              <a:t>– Pour dissoudre un PA insoluble ou peu soluble dans l’eau (digitoxine)</a:t>
            </a:r>
          </a:p>
          <a:p>
            <a:r>
              <a:rPr lang="fr-FR" sz="2800" dirty="0" smtClean="0"/>
              <a:t>– Pour diminuer la viscosité du solvant principal</a:t>
            </a:r>
          </a:p>
          <a:p>
            <a:r>
              <a:rPr lang="fr-FR" sz="2800" dirty="0" smtClean="0"/>
              <a:t>– Pour éviter d’injecter les solvants non aqueux à l’état pur</a:t>
            </a:r>
          </a:p>
          <a:p>
            <a:r>
              <a:rPr lang="fr-FR" sz="2800" dirty="0" smtClean="0"/>
              <a:t>– Protéger le PA vis-à-vis de l’hydrolyse (barbituriques)</a:t>
            </a:r>
          </a:p>
          <a:p>
            <a:r>
              <a:rPr lang="fr-FR" sz="2800" dirty="0" smtClean="0"/>
              <a:t>– Croissance bactérienne plus lente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500042"/>
            <a:ext cx="8858280" cy="3539430"/>
          </a:xfrm>
          <a:prstGeom prst="rect">
            <a:avLst/>
          </a:prstGeom>
          <a:noFill/>
        </p:spPr>
        <p:txBody>
          <a:bodyPr wrap="square" rtlCol="0">
            <a:spAutoFit/>
          </a:bodyPr>
          <a:lstStyle/>
          <a:p>
            <a:pPr>
              <a:buFont typeface="Wingdings" pitchFamily="2" charset="2"/>
              <a:buChar char="q"/>
            </a:pPr>
            <a:r>
              <a:rPr lang="fr-FR" sz="2800" b="1" u="sng" dirty="0" smtClean="0">
                <a:solidFill>
                  <a:schemeClr val="tx2">
                    <a:lumMod val="90000"/>
                  </a:schemeClr>
                </a:solidFill>
              </a:rPr>
              <a:t> CRITÈRES DE CHOIX:</a:t>
            </a:r>
          </a:p>
          <a:p>
            <a:pPr>
              <a:buFont typeface="Wingdings" pitchFamily="2" charset="2"/>
              <a:buChar char="q"/>
            </a:pPr>
            <a:endParaRPr lang="fr-FR" sz="2800" b="1" u="sng" dirty="0" smtClean="0">
              <a:solidFill>
                <a:schemeClr val="tx2">
                  <a:lumMod val="90000"/>
                </a:schemeClr>
              </a:solidFill>
            </a:endParaRPr>
          </a:p>
          <a:p>
            <a:r>
              <a:rPr lang="fr-FR" sz="2800" dirty="0" smtClean="0"/>
              <a:t>• Pharmacologiquement inerte, pas irritant, pas toxique (hémolytique)</a:t>
            </a:r>
          </a:p>
          <a:p>
            <a:r>
              <a:rPr lang="fr-FR" sz="2800" dirty="0" smtClean="0"/>
              <a:t>• Doit être miscible avec les fluides biologiques</a:t>
            </a:r>
          </a:p>
          <a:p>
            <a:r>
              <a:rPr lang="fr-FR" sz="2800" dirty="0" smtClean="0"/>
              <a:t>• Stable physiquement et chimiquement</a:t>
            </a:r>
          </a:p>
          <a:p>
            <a:pPr>
              <a:buFont typeface="Arial" pitchFamily="34" charset="0"/>
              <a:buChar char="•"/>
            </a:pPr>
            <a:r>
              <a:rPr lang="fr-FR" sz="2800" dirty="0" smtClean="0"/>
              <a:t> bonne fluidité</a:t>
            </a:r>
          </a:p>
          <a:p>
            <a:r>
              <a:rPr lang="fr-FR" sz="2800" dirty="0" smtClean="0"/>
              <a:t>• Préserve l’activité et la stabilité du PA</a:t>
            </a:r>
            <a:endParaRPr lang="fr-FR"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500042"/>
            <a:ext cx="8715436" cy="4247317"/>
          </a:xfrm>
          <a:prstGeom prst="rect">
            <a:avLst/>
          </a:prstGeom>
          <a:noFill/>
        </p:spPr>
        <p:txBody>
          <a:bodyPr wrap="square" rtlCol="0">
            <a:spAutoFit/>
          </a:bodyPr>
          <a:lstStyle/>
          <a:p>
            <a:pPr>
              <a:buFont typeface="Wingdings" pitchFamily="2" charset="2"/>
              <a:buChar char="q"/>
            </a:pPr>
            <a:r>
              <a:rPr lang="fr-FR" sz="3000" b="1" u="sng" dirty="0" smtClean="0">
                <a:solidFill>
                  <a:schemeClr val="tx2">
                    <a:lumMod val="90000"/>
                  </a:schemeClr>
                </a:solidFill>
              </a:rPr>
              <a:t>Exemples de solvant non aqueux miscibles à l’eau:</a:t>
            </a:r>
          </a:p>
          <a:p>
            <a:r>
              <a:rPr lang="fr-FR" sz="3000" u="sng" dirty="0" smtClean="0">
                <a:solidFill>
                  <a:schemeClr val="accent1">
                    <a:lumMod val="40000"/>
                    <a:lumOff val="60000"/>
                  </a:schemeClr>
                </a:solidFill>
              </a:rPr>
              <a:t>• </a:t>
            </a:r>
            <a:r>
              <a:rPr lang="fr-FR" sz="3000" u="sng" dirty="0" smtClean="0">
                <a:solidFill>
                  <a:srgbClr val="FFFF00"/>
                </a:solidFill>
              </a:rPr>
              <a:t>Polyols</a:t>
            </a:r>
          </a:p>
          <a:p>
            <a:r>
              <a:rPr lang="fr-FR" sz="3000" dirty="0" smtClean="0"/>
              <a:t>– Propylène glycol</a:t>
            </a:r>
          </a:p>
          <a:p>
            <a:r>
              <a:rPr lang="fr-FR" sz="3000" dirty="0" smtClean="0"/>
              <a:t>– Glycérol (adjuvant de solubilisation)</a:t>
            </a:r>
          </a:p>
          <a:p>
            <a:r>
              <a:rPr lang="fr-FR" sz="3000" dirty="0" smtClean="0"/>
              <a:t>• </a:t>
            </a:r>
            <a:r>
              <a:rPr lang="fr-FR" sz="3000" u="sng" dirty="0" smtClean="0">
                <a:solidFill>
                  <a:srgbClr val="FFFF00"/>
                </a:solidFill>
              </a:rPr>
              <a:t>Alcools</a:t>
            </a:r>
          </a:p>
          <a:p>
            <a:r>
              <a:rPr lang="fr-FR" sz="3000" dirty="0" smtClean="0"/>
              <a:t>– Alcool éthylique</a:t>
            </a:r>
          </a:p>
          <a:p>
            <a:r>
              <a:rPr lang="fr-FR" sz="3000" dirty="0" smtClean="0"/>
              <a:t>– Alcool benzylique</a:t>
            </a:r>
          </a:p>
          <a:p>
            <a:r>
              <a:rPr lang="fr-FR" sz="3000" u="sng" dirty="0" smtClean="0">
                <a:solidFill>
                  <a:srgbClr val="FFFF00"/>
                </a:solidFill>
              </a:rPr>
              <a:t>• PEG (PM 300 ou 400)</a:t>
            </a:r>
          </a:p>
          <a:p>
            <a:r>
              <a:rPr lang="fr-FR" sz="3000" u="sng" dirty="0" smtClean="0">
                <a:solidFill>
                  <a:srgbClr val="FFFF00"/>
                </a:solidFill>
              </a:rPr>
              <a:t>• </a:t>
            </a:r>
            <a:r>
              <a:rPr lang="fr-FR" sz="3000" u="sng" dirty="0" err="1" smtClean="0">
                <a:solidFill>
                  <a:srgbClr val="FFFF00"/>
                </a:solidFill>
              </a:rPr>
              <a:t>Dimethylacétamide</a:t>
            </a:r>
            <a:endParaRPr lang="fr-FR" sz="3000" u="sng" dirty="0">
              <a:solidFill>
                <a:srgbClr val="FFFF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357166"/>
            <a:ext cx="8572560" cy="4401205"/>
          </a:xfrm>
          <a:prstGeom prst="rect">
            <a:avLst/>
          </a:prstGeom>
          <a:noFill/>
        </p:spPr>
        <p:txBody>
          <a:bodyPr wrap="square" rtlCol="0">
            <a:spAutoFit/>
          </a:bodyPr>
          <a:lstStyle/>
          <a:p>
            <a:pPr>
              <a:buFont typeface="Wingdings" pitchFamily="2" charset="2"/>
              <a:buChar char="v"/>
            </a:pPr>
            <a:r>
              <a:rPr lang="fr-FR" sz="2800" b="1" u="sng" dirty="0" smtClean="0">
                <a:solidFill>
                  <a:schemeClr val="accent2"/>
                </a:solidFill>
              </a:rPr>
              <a:t> Non miscibles à l’eau:</a:t>
            </a:r>
          </a:p>
          <a:p>
            <a:endParaRPr lang="fr-FR" sz="2800" b="1" u="sng" dirty="0" smtClean="0"/>
          </a:p>
          <a:p>
            <a:r>
              <a:rPr lang="fr-FR" sz="2800" dirty="0" smtClean="0"/>
              <a:t>• </a:t>
            </a:r>
            <a:r>
              <a:rPr lang="fr-FR" sz="2800" u="sng" dirty="0" smtClean="0">
                <a:solidFill>
                  <a:srgbClr val="FFFF00"/>
                </a:solidFill>
              </a:rPr>
              <a:t>Huiles végétales</a:t>
            </a:r>
          </a:p>
          <a:p>
            <a:r>
              <a:rPr lang="fr-FR" sz="2800" dirty="0" smtClean="0"/>
              <a:t>– Sésame ,Olive, Mais, Ricin, Tournesol, arachide,…</a:t>
            </a:r>
          </a:p>
          <a:p>
            <a:r>
              <a:rPr lang="fr-FR" sz="2800" dirty="0" smtClean="0"/>
              <a:t>– Neutralisées et stérilisées</a:t>
            </a:r>
          </a:p>
          <a:p>
            <a:r>
              <a:rPr lang="fr-FR" sz="2800" dirty="0" smtClean="0"/>
              <a:t>• </a:t>
            </a:r>
            <a:r>
              <a:rPr lang="fr-FR" sz="2800" u="sng" dirty="0" smtClean="0">
                <a:solidFill>
                  <a:srgbClr val="FFFF00"/>
                </a:solidFill>
              </a:rPr>
              <a:t>Autres esters d’acides gras</a:t>
            </a:r>
          </a:p>
          <a:p>
            <a:r>
              <a:rPr lang="fr-FR" sz="2800" dirty="0" smtClean="0"/>
              <a:t>– Oléate d’éthyle</a:t>
            </a:r>
          </a:p>
          <a:p>
            <a:r>
              <a:rPr lang="fr-FR" sz="2800" dirty="0" smtClean="0"/>
              <a:t>– </a:t>
            </a:r>
            <a:r>
              <a:rPr lang="fr-FR" sz="2800" dirty="0" err="1" smtClean="0"/>
              <a:t>Myristate</a:t>
            </a:r>
            <a:r>
              <a:rPr lang="fr-FR" sz="2800" dirty="0" smtClean="0"/>
              <a:t> d’</a:t>
            </a:r>
            <a:r>
              <a:rPr lang="fr-FR" sz="2800" dirty="0" err="1" smtClean="0"/>
              <a:t>Isopropyle</a:t>
            </a:r>
            <a:endParaRPr lang="fr-FR" sz="2800" dirty="0" smtClean="0"/>
          </a:p>
          <a:p>
            <a:r>
              <a:rPr lang="fr-FR" sz="2800" dirty="0" smtClean="0"/>
              <a:t>• </a:t>
            </a:r>
            <a:r>
              <a:rPr lang="fr-FR" sz="2800" u="sng" dirty="0" smtClean="0">
                <a:solidFill>
                  <a:srgbClr val="FFFF00"/>
                </a:solidFill>
              </a:rPr>
              <a:t>Autres solvants</a:t>
            </a:r>
          </a:p>
          <a:p>
            <a:r>
              <a:rPr lang="fr-FR" sz="2800" dirty="0" smtClean="0"/>
              <a:t>– Benzoate de Benzyle</a:t>
            </a:r>
            <a:endParaRPr lang="fr-FR"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642918"/>
            <a:ext cx="8358246" cy="5324535"/>
          </a:xfrm>
          <a:prstGeom prst="rect">
            <a:avLst/>
          </a:prstGeom>
          <a:noFill/>
        </p:spPr>
        <p:txBody>
          <a:bodyPr wrap="square" rtlCol="0">
            <a:spAutoFit/>
          </a:bodyPr>
          <a:lstStyle/>
          <a:p>
            <a:r>
              <a:rPr lang="fr-FR" sz="2800" dirty="0" smtClean="0">
                <a:solidFill>
                  <a:schemeClr val="accent3"/>
                </a:solidFill>
              </a:rPr>
              <a:t>2</a:t>
            </a:r>
            <a:r>
              <a:rPr lang="fr-FR" sz="2800" b="1" dirty="0" smtClean="0">
                <a:solidFill>
                  <a:schemeClr val="accent3"/>
                </a:solidFill>
              </a:rPr>
              <a:t>-2- ADJUVANTS</a:t>
            </a:r>
            <a:r>
              <a:rPr lang="fr-FR" sz="3200" b="1" dirty="0" smtClean="0">
                <a:solidFill>
                  <a:schemeClr val="accent3"/>
                </a:solidFill>
              </a:rPr>
              <a:t>:</a:t>
            </a:r>
          </a:p>
          <a:p>
            <a:pPr>
              <a:buFont typeface="Wingdings" pitchFamily="2" charset="2"/>
              <a:buChar char="v"/>
            </a:pPr>
            <a:r>
              <a:rPr lang="fr-FR" sz="2800" b="1" u="sng" dirty="0" smtClean="0">
                <a:solidFill>
                  <a:schemeClr val="accent1"/>
                </a:solidFill>
              </a:rPr>
              <a:t>Adjuvants de solubilisation:</a:t>
            </a:r>
          </a:p>
          <a:p>
            <a:r>
              <a:rPr lang="fr-FR" sz="2800" dirty="0" smtClean="0"/>
              <a:t>Augmenter la solubilité du  PA par formation de sels ou de complexes solubles</a:t>
            </a:r>
          </a:p>
          <a:p>
            <a:r>
              <a:rPr lang="fr-FR" sz="2800" dirty="0" smtClean="0"/>
              <a:t>exemples:</a:t>
            </a:r>
          </a:p>
          <a:p>
            <a:pPr lvl="1">
              <a:buFont typeface="Wingdings" pitchFamily="2" charset="2"/>
              <a:buChar char="§"/>
            </a:pPr>
            <a:r>
              <a:rPr lang="fr-FR" sz="2800" dirty="0" smtClean="0"/>
              <a:t>le benzoate de Na </a:t>
            </a:r>
          </a:p>
          <a:p>
            <a:pPr lvl="1">
              <a:buFont typeface="Wingdings" pitchFamily="2" charset="2"/>
              <a:buChar char="§"/>
            </a:pPr>
            <a:r>
              <a:rPr lang="fr-FR" sz="2800" dirty="0" smtClean="0"/>
              <a:t>Citrate de Na</a:t>
            </a:r>
          </a:p>
          <a:p>
            <a:pPr lvl="1">
              <a:buFont typeface="Wingdings" pitchFamily="2" charset="2"/>
              <a:buChar char="§"/>
            </a:pPr>
            <a:r>
              <a:rPr lang="fr-FR" sz="2800" dirty="0" smtClean="0"/>
              <a:t>PVP</a:t>
            </a:r>
          </a:p>
          <a:p>
            <a:pPr lvl="1">
              <a:buFont typeface="Wingdings" pitchFamily="2" charset="2"/>
              <a:buChar char="§"/>
            </a:pPr>
            <a:r>
              <a:rPr lang="fr-FR" sz="2800" dirty="0" smtClean="0"/>
              <a:t>PEG</a:t>
            </a:r>
          </a:p>
          <a:p>
            <a:endParaRPr lang="fr-FR" sz="2800" dirty="0" smtClean="0"/>
          </a:p>
          <a:p>
            <a:endParaRPr lang="fr-FR" sz="2800" dirty="0" smtClean="0"/>
          </a:p>
          <a:p>
            <a:endParaRPr lang="fr-F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714356"/>
            <a:ext cx="8501122" cy="4832092"/>
          </a:xfrm>
          <a:prstGeom prst="rect">
            <a:avLst/>
          </a:prstGeom>
          <a:noFill/>
        </p:spPr>
        <p:txBody>
          <a:bodyPr wrap="square" rtlCol="0">
            <a:spAutoFit/>
          </a:bodyPr>
          <a:lstStyle/>
          <a:p>
            <a:pPr algn="ctr"/>
            <a:r>
              <a:rPr lang="fr-FR" sz="2800" b="1" u="sng" dirty="0" smtClean="0">
                <a:solidFill>
                  <a:schemeClr val="accent6"/>
                </a:solidFill>
              </a:rPr>
              <a:t>1- DÉFINITIONS</a:t>
            </a:r>
          </a:p>
          <a:p>
            <a:endParaRPr lang="fr-FR" sz="2800" b="1" u="sng" dirty="0" smtClean="0">
              <a:solidFill>
                <a:schemeClr val="tx2">
                  <a:lumMod val="75000"/>
                </a:schemeClr>
              </a:solidFill>
            </a:endParaRPr>
          </a:p>
          <a:p>
            <a:pPr>
              <a:buFont typeface="Wingdings" pitchFamily="2" charset="2"/>
              <a:buChar char="q"/>
            </a:pPr>
            <a:r>
              <a:rPr lang="fr-FR" sz="2800" b="1" u="sng" dirty="0" smtClean="0">
                <a:solidFill>
                  <a:schemeClr val="accent2">
                    <a:lumMod val="60000"/>
                    <a:lumOff val="40000"/>
                  </a:schemeClr>
                </a:solidFill>
              </a:rPr>
              <a:t> Préparations </a:t>
            </a:r>
            <a:r>
              <a:rPr lang="fr-FR" sz="2800" b="1" u="sng" dirty="0" smtClean="0">
                <a:solidFill>
                  <a:schemeClr val="accent2">
                    <a:lumMod val="60000"/>
                    <a:lumOff val="40000"/>
                  </a:schemeClr>
                </a:solidFill>
              </a:rPr>
              <a:t>parentérales</a:t>
            </a:r>
            <a:r>
              <a:rPr lang="fr-FR" sz="2800" u="sng" dirty="0" smtClean="0">
                <a:solidFill>
                  <a:schemeClr val="accent2">
                    <a:lumMod val="60000"/>
                    <a:lumOff val="40000"/>
                  </a:schemeClr>
                </a:solidFill>
              </a:rPr>
              <a:t>:</a:t>
            </a:r>
          </a:p>
          <a:p>
            <a:r>
              <a:rPr lang="fr-FR" sz="2800" dirty="0"/>
              <a:t>P</a:t>
            </a:r>
            <a:r>
              <a:rPr lang="fr-FR" sz="2800" dirty="0" smtClean="0"/>
              <a:t>réparations stériles destinées </a:t>
            </a:r>
            <a:r>
              <a:rPr lang="fr-FR" sz="2800" dirty="0"/>
              <a:t>à être injectées, perfusées ou implantées dans </a:t>
            </a:r>
            <a:r>
              <a:rPr lang="fr-FR" sz="2800" dirty="0" smtClean="0"/>
              <a:t>le corps </a:t>
            </a:r>
            <a:r>
              <a:rPr lang="fr-FR" sz="2800" dirty="0"/>
              <a:t>humain ou animal</a:t>
            </a:r>
            <a:r>
              <a:rPr lang="fr-FR" sz="2800" dirty="0" smtClean="0"/>
              <a:t>.</a:t>
            </a:r>
          </a:p>
          <a:p>
            <a:endParaRPr lang="fr-FR" sz="2800" dirty="0" smtClean="0"/>
          </a:p>
          <a:p>
            <a:pPr>
              <a:buFont typeface="Wingdings" pitchFamily="2" charset="2"/>
              <a:buChar char="q"/>
            </a:pPr>
            <a:r>
              <a:rPr lang="fr-FR" sz="2800" b="1" u="sng" dirty="0" smtClean="0">
                <a:solidFill>
                  <a:schemeClr val="accent2">
                    <a:lumMod val="60000"/>
                    <a:lumOff val="40000"/>
                  </a:schemeClr>
                </a:solidFill>
              </a:rPr>
              <a:t> la </a:t>
            </a:r>
            <a:r>
              <a:rPr lang="fr-FR" sz="2800" b="1" u="sng" dirty="0">
                <a:solidFill>
                  <a:schemeClr val="accent2">
                    <a:lumMod val="60000"/>
                    <a:lumOff val="40000"/>
                  </a:schemeClr>
                </a:solidFill>
              </a:rPr>
              <a:t>voie </a:t>
            </a:r>
            <a:r>
              <a:rPr lang="fr-FR" sz="2800" b="1" u="sng" dirty="0" smtClean="0">
                <a:solidFill>
                  <a:schemeClr val="accent2">
                    <a:lumMod val="60000"/>
                    <a:lumOff val="40000"/>
                  </a:schemeClr>
                </a:solidFill>
              </a:rPr>
              <a:t>parentérale:</a:t>
            </a:r>
            <a:endParaRPr lang="fr-FR" sz="2800" b="1" u="sng" dirty="0">
              <a:solidFill>
                <a:schemeClr val="accent2">
                  <a:lumMod val="60000"/>
                  <a:lumOff val="40000"/>
                </a:schemeClr>
              </a:solidFill>
            </a:endParaRPr>
          </a:p>
          <a:p>
            <a:pPr>
              <a:buFont typeface="Arial" pitchFamily="34" charset="0"/>
              <a:buChar char="•"/>
            </a:pPr>
            <a:r>
              <a:rPr lang="fr-FR" sz="2800" dirty="0" smtClean="0"/>
              <a:t> Introduction </a:t>
            </a:r>
            <a:r>
              <a:rPr lang="fr-FR" sz="2800" dirty="0"/>
              <a:t>du médicament dans l’organisme par </a:t>
            </a:r>
            <a:r>
              <a:rPr lang="fr-FR" sz="2800" b="1" dirty="0" smtClean="0">
                <a:solidFill>
                  <a:srgbClr val="0070C0"/>
                </a:solidFill>
              </a:rPr>
              <a:t>effraction </a:t>
            </a:r>
            <a:r>
              <a:rPr lang="fr-FR" sz="2800" dirty="0" smtClean="0"/>
              <a:t>du </a:t>
            </a:r>
            <a:r>
              <a:rPr lang="fr-FR" sz="2800" dirty="0"/>
              <a:t>tissu cutané à l’aide d’instruments </a:t>
            </a:r>
            <a:r>
              <a:rPr lang="fr-FR" sz="2800" dirty="0" smtClean="0"/>
              <a:t>adéquats.</a:t>
            </a:r>
            <a:endParaRPr lang="fr-FR" sz="2800" dirty="0"/>
          </a:p>
          <a:p>
            <a:pPr>
              <a:buFont typeface="Arial" pitchFamily="34" charset="0"/>
              <a:buChar char="•"/>
            </a:pPr>
            <a:r>
              <a:rPr lang="fr-FR" sz="2800" dirty="0" smtClean="0"/>
              <a:t> Médicament </a:t>
            </a:r>
            <a:r>
              <a:rPr lang="fr-FR" sz="2800" dirty="0"/>
              <a:t>déposé à l’intérieur d’un tissu ou déversé dans </a:t>
            </a:r>
            <a:r>
              <a:rPr lang="fr-FR" sz="2800" dirty="0" smtClean="0"/>
              <a:t>le torrent circulatoire.</a:t>
            </a:r>
            <a:endParaRPr lang="fr-FR"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357167"/>
            <a:ext cx="8358246" cy="6555641"/>
          </a:xfrm>
          <a:prstGeom prst="rect">
            <a:avLst/>
          </a:prstGeom>
          <a:noFill/>
        </p:spPr>
        <p:txBody>
          <a:bodyPr wrap="square" rtlCol="0">
            <a:spAutoFit/>
          </a:bodyPr>
          <a:lstStyle/>
          <a:p>
            <a:pPr>
              <a:buFont typeface="Wingdings" pitchFamily="2" charset="2"/>
              <a:buChar char="v"/>
            </a:pPr>
            <a:r>
              <a:rPr lang="fr-FR" sz="2800" b="1" u="sng" dirty="0" smtClean="0">
                <a:solidFill>
                  <a:schemeClr val="accent1"/>
                </a:solidFill>
              </a:rPr>
              <a:t>Antioxydants</a:t>
            </a:r>
          </a:p>
          <a:p>
            <a:r>
              <a:rPr lang="fr-FR" sz="2800" dirty="0" smtClean="0"/>
              <a:t>– le choix dépend de;</a:t>
            </a:r>
          </a:p>
          <a:p>
            <a:pPr>
              <a:buFont typeface="Courier New" pitchFamily="49" charset="0"/>
              <a:buChar char="o"/>
            </a:pPr>
            <a:r>
              <a:rPr lang="fr-FR" sz="2800" dirty="0" smtClean="0"/>
              <a:t>la nature des produits qui entrent dans la préparation .</a:t>
            </a:r>
          </a:p>
          <a:p>
            <a:pPr>
              <a:buFont typeface="Courier New" pitchFamily="49" charset="0"/>
              <a:buChar char="o"/>
            </a:pPr>
            <a:r>
              <a:rPr lang="fr-FR" sz="2800" dirty="0" smtClean="0"/>
              <a:t> pH</a:t>
            </a:r>
          </a:p>
          <a:p>
            <a:pPr>
              <a:buFont typeface="Courier New" pitchFamily="49" charset="0"/>
              <a:buChar char="o"/>
            </a:pPr>
            <a:r>
              <a:rPr lang="fr-FR" sz="2800" dirty="0" smtClean="0"/>
              <a:t>La concentration : 0,01 et 0,1%</a:t>
            </a:r>
          </a:p>
          <a:p>
            <a:pPr>
              <a:buFont typeface="Courier New" pitchFamily="49" charset="0"/>
              <a:buChar char="o"/>
            </a:pPr>
            <a:endParaRPr lang="fr-FR" sz="2800" dirty="0" smtClean="0"/>
          </a:p>
          <a:p>
            <a:endParaRPr lang="fr-FR" sz="2800" dirty="0" smtClean="0"/>
          </a:p>
          <a:p>
            <a:endParaRPr lang="fr-FR" sz="2800" dirty="0" smtClean="0"/>
          </a:p>
          <a:p>
            <a:endParaRPr lang="fr-FR" sz="2800" dirty="0" smtClean="0"/>
          </a:p>
          <a:p>
            <a:endParaRPr lang="fr-FR" sz="2800" dirty="0" smtClean="0"/>
          </a:p>
          <a:p>
            <a:endParaRPr lang="fr-FR" sz="2800" dirty="0" smtClean="0"/>
          </a:p>
          <a:p>
            <a:endParaRPr lang="fr-FR" sz="2800" dirty="0" smtClean="0"/>
          </a:p>
          <a:p>
            <a:endParaRPr lang="fr-FR" sz="2800" dirty="0" smtClean="0"/>
          </a:p>
          <a:p>
            <a:pPr>
              <a:buFont typeface="Courier New" pitchFamily="49" charset="0"/>
              <a:buChar char="o"/>
            </a:pPr>
            <a:r>
              <a:rPr lang="fr-FR" sz="2800" dirty="0" smtClean="0"/>
              <a:t>Agents </a:t>
            </a:r>
            <a:r>
              <a:rPr lang="fr-FR" sz="2800" dirty="0" err="1" smtClean="0"/>
              <a:t>Complexants</a:t>
            </a:r>
            <a:r>
              <a:rPr lang="fr-FR" sz="2800" dirty="0" smtClean="0"/>
              <a:t>: EDTA </a:t>
            </a:r>
            <a:r>
              <a:rPr lang="fr-FR" sz="2800" dirty="0" err="1" smtClean="0"/>
              <a:t>disodique</a:t>
            </a:r>
            <a:endParaRPr lang="fr-FR" sz="2800" dirty="0" smtClean="0"/>
          </a:p>
          <a:p>
            <a:endParaRPr lang="fr-FR" sz="2800" dirty="0"/>
          </a:p>
        </p:txBody>
      </p:sp>
      <p:graphicFrame>
        <p:nvGraphicFramePr>
          <p:cNvPr id="3" name="Tableau 2"/>
          <p:cNvGraphicFramePr>
            <a:graphicFrameLocks noGrp="1"/>
          </p:cNvGraphicFramePr>
          <p:nvPr/>
        </p:nvGraphicFramePr>
        <p:xfrm>
          <a:off x="642910" y="2928934"/>
          <a:ext cx="8215370" cy="2743200"/>
        </p:xfrm>
        <a:graphic>
          <a:graphicData uri="http://schemas.openxmlformats.org/drawingml/2006/table">
            <a:tbl>
              <a:tblPr firstRow="1" bandRow="1">
                <a:tableStyleId>{616DA210-FB5B-4158-B5E0-FEB733F419BA}</a:tableStyleId>
              </a:tblPr>
              <a:tblGrid>
                <a:gridCol w="4107685"/>
                <a:gridCol w="4107685"/>
              </a:tblGrid>
              <a:tr h="717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rgbClr val="FFC000"/>
                          </a:solidFill>
                        </a:rPr>
                        <a:t>Les solution aqueuse</a:t>
                      </a:r>
                    </a:p>
                    <a:p>
                      <a:endParaRPr lang="fr-FR" sz="2400" dirty="0">
                        <a:solidFill>
                          <a:srgbClr val="FFC000"/>
                        </a:solidFill>
                      </a:endParaRPr>
                    </a:p>
                  </a:txBody>
                  <a:tcPr>
                    <a:solidFill>
                      <a:srgbClr val="7030A0"/>
                    </a:solidFill>
                  </a:tcPr>
                </a:tc>
                <a:tc>
                  <a:txBody>
                    <a:bodyPr/>
                    <a:lstStyle/>
                    <a:p>
                      <a:r>
                        <a:rPr lang="fr-FR" sz="2400" dirty="0" smtClean="0">
                          <a:solidFill>
                            <a:srgbClr val="FFC000"/>
                          </a:solidFill>
                        </a:rPr>
                        <a:t>Les solution huileuse</a:t>
                      </a:r>
                      <a:endParaRPr lang="fr-FR" sz="2400" dirty="0">
                        <a:solidFill>
                          <a:srgbClr val="FFC000"/>
                        </a:solidFill>
                      </a:endParaRPr>
                    </a:p>
                  </a:txBody>
                  <a:tcPr>
                    <a:solidFill>
                      <a:srgbClr val="7030A0"/>
                    </a:solidFill>
                  </a:tcPr>
                </a:tc>
              </a:tr>
              <a:tr h="1639968">
                <a:tc>
                  <a:txBody>
                    <a:bodyPr/>
                    <a:lstStyle/>
                    <a:p>
                      <a:pPr lvl="1"/>
                      <a:r>
                        <a:rPr lang="fr-FR" sz="2400" dirty="0" err="1" smtClean="0">
                          <a:solidFill>
                            <a:srgbClr val="FFC000"/>
                          </a:solidFill>
                        </a:rPr>
                        <a:t>Metabisulfites</a:t>
                      </a:r>
                      <a:r>
                        <a:rPr lang="fr-FR" sz="2400" dirty="0" smtClean="0">
                          <a:solidFill>
                            <a:srgbClr val="FFC000"/>
                          </a:solidFill>
                        </a:rPr>
                        <a:t> (Na/K)</a:t>
                      </a:r>
                    </a:p>
                    <a:p>
                      <a:pPr lvl="1"/>
                      <a:r>
                        <a:rPr lang="fr-FR" sz="2400" dirty="0" smtClean="0">
                          <a:solidFill>
                            <a:srgbClr val="FFC000"/>
                          </a:solidFill>
                        </a:rPr>
                        <a:t>Bisulfites (Na)</a:t>
                      </a:r>
                    </a:p>
                    <a:p>
                      <a:pPr lvl="1"/>
                      <a:r>
                        <a:rPr lang="fr-FR" sz="2400" dirty="0" err="1" smtClean="0">
                          <a:solidFill>
                            <a:srgbClr val="FFC000"/>
                          </a:solidFill>
                        </a:rPr>
                        <a:t>Ascorbate</a:t>
                      </a:r>
                      <a:r>
                        <a:rPr lang="fr-FR" sz="2400" dirty="0" smtClean="0">
                          <a:solidFill>
                            <a:srgbClr val="FFC000"/>
                          </a:solidFill>
                        </a:rPr>
                        <a:t> (Sodium/acide)</a:t>
                      </a:r>
                    </a:p>
                    <a:p>
                      <a:pPr lvl="1"/>
                      <a:r>
                        <a:rPr lang="fr-FR" sz="2400" dirty="0" smtClean="0">
                          <a:solidFill>
                            <a:srgbClr val="FFC000"/>
                          </a:solidFill>
                        </a:rPr>
                        <a:t>Sulfites (Sodium)</a:t>
                      </a:r>
                    </a:p>
                    <a:p>
                      <a:endParaRPr lang="fr-FR" sz="2400" dirty="0">
                        <a:solidFill>
                          <a:srgbClr val="FFC000"/>
                        </a:solidFill>
                      </a:endParaRPr>
                    </a:p>
                  </a:txBody>
                  <a:tcPr>
                    <a:solidFill>
                      <a:srgbClr val="7030A0">
                        <a:alpha val="20000"/>
                      </a:srgbClr>
                    </a:solidFill>
                  </a:tcPr>
                </a:tc>
                <a:tc>
                  <a:txBody>
                    <a:bodyPr/>
                    <a:lstStyle/>
                    <a:p>
                      <a:pPr lvl="1"/>
                      <a:r>
                        <a:rPr lang="fr-FR" sz="2400" dirty="0" smtClean="0">
                          <a:solidFill>
                            <a:srgbClr val="FFC000"/>
                          </a:solidFill>
                        </a:rPr>
                        <a:t>Tocophérol</a:t>
                      </a:r>
                    </a:p>
                    <a:p>
                      <a:pPr lvl="1"/>
                      <a:r>
                        <a:rPr lang="fr-FR" sz="2400" dirty="0" smtClean="0">
                          <a:solidFill>
                            <a:srgbClr val="FFC000"/>
                          </a:solidFill>
                        </a:rPr>
                        <a:t>BHA</a:t>
                      </a:r>
                    </a:p>
                    <a:p>
                      <a:pPr lvl="1"/>
                      <a:r>
                        <a:rPr lang="fr-FR" sz="2400" dirty="0" smtClean="0">
                          <a:solidFill>
                            <a:srgbClr val="FFC000"/>
                          </a:solidFill>
                        </a:rPr>
                        <a:t>BHT</a:t>
                      </a:r>
                    </a:p>
                    <a:p>
                      <a:pPr lvl="1"/>
                      <a:r>
                        <a:rPr lang="fr-FR" sz="2400" dirty="0" smtClean="0">
                          <a:solidFill>
                            <a:srgbClr val="FFC000"/>
                          </a:solidFill>
                        </a:rPr>
                        <a:t>Palmitate d’</a:t>
                      </a:r>
                      <a:r>
                        <a:rPr lang="fr-FR" sz="2400" dirty="0" err="1" smtClean="0">
                          <a:solidFill>
                            <a:srgbClr val="FFC000"/>
                          </a:solidFill>
                        </a:rPr>
                        <a:t>ascorbyle</a:t>
                      </a:r>
                      <a:endParaRPr lang="fr-FR" sz="2400" dirty="0" smtClean="0">
                        <a:solidFill>
                          <a:srgbClr val="FFC000"/>
                        </a:solidFill>
                      </a:endParaRPr>
                    </a:p>
                    <a:p>
                      <a:endParaRPr lang="fr-FR" sz="2400" dirty="0">
                        <a:solidFill>
                          <a:srgbClr val="FFC000"/>
                        </a:solidFill>
                      </a:endParaRPr>
                    </a:p>
                  </a:txBody>
                  <a:tcPr>
                    <a:solidFill>
                      <a:srgbClr val="7030A0">
                        <a:alpha val="20000"/>
                      </a:srgbClr>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71480"/>
            <a:ext cx="8715436" cy="4524315"/>
          </a:xfrm>
          <a:prstGeom prst="rect">
            <a:avLst/>
          </a:prstGeom>
          <a:noFill/>
        </p:spPr>
        <p:txBody>
          <a:bodyPr wrap="square" rtlCol="0">
            <a:spAutoFit/>
          </a:bodyPr>
          <a:lstStyle/>
          <a:p>
            <a:pPr>
              <a:buFont typeface="Wingdings" pitchFamily="2" charset="2"/>
              <a:buChar char="v"/>
            </a:pPr>
            <a:r>
              <a:rPr lang="fr-FR" sz="2800" u="sng" dirty="0" smtClean="0">
                <a:solidFill>
                  <a:schemeClr val="accent1"/>
                </a:solidFill>
              </a:rPr>
              <a:t> </a:t>
            </a:r>
            <a:r>
              <a:rPr lang="fr-FR" sz="3200" u="sng" dirty="0" smtClean="0">
                <a:solidFill>
                  <a:schemeClr val="accent1"/>
                </a:solidFill>
              </a:rPr>
              <a:t>Conservateurs antimicrobiens:</a:t>
            </a:r>
          </a:p>
          <a:p>
            <a:pPr>
              <a:buFont typeface="Wingdings" pitchFamily="2" charset="2"/>
              <a:buChar char="v"/>
            </a:pPr>
            <a:endParaRPr lang="fr-FR" sz="3200" u="sng" dirty="0" smtClean="0">
              <a:solidFill>
                <a:schemeClr val="accent1"/>
              </a:solidFill>
            </a:endParaRPr>
          </a:p>
          <a:p>
            <a:pPr>
              <a:buFont typeface="Arial" pitchFamily="34" charset="0"/>
              <a:buChar char="•"/>
            </a:pPr>
            <a:r>
              <a:rPr lang="fr-FR" sz="2800" dirty="0" smtClean="0"/>
              <a:t> S’applique aux préparations injectables préparées de</a:t>
            </a:r>
          </a:p>
          <a:p>
            <a:r>
              <a:rPr lang="fr-FR" sz="2800" dirty="0" smtClean="0"/>
              <a:t>manière aseptique</a:t>
            </a:r>
          </a:p>
          <a:p>
            <a:r>
              <a:rPr lang="fr-FR" sz="2800" dirty="0" smtClean="0"/>
              <a:t>• Obligatoire pour les préparations </a:t>
            </a:r>
            <a:r>
              <a:rPr lang="fr-FR" sz="2800" dirty="0" err="1" smtClean="0"/>
              <a:t>multidoses</a:t>
            </a:r>
            <a:r>
              <a:rPr lang="fr-FR" sz="2800" dirty="0" smtClean="0"/>
              <a:t> sauf si</a:t>
            </a:r>
          </a:p>
          <a:p>
            <a:r>
              <a:rPr lang="fr-FR" sz="2800" dirty="0" smtClean="0"/>
              <a:t>volume injecté en une seule fois &gt; 15 ml</a:t>
            </a:r>
          </a:p>
          <a:p>
            <a:r>
              <a:rPr lang="fr-FR" sz="2800" dirty="0" smtClean="0"/>
              <a:t>•Contre indiqués pour :</a:t>
            </a:r>
          </a:p>
          <a:p>
            <a:pPr lvl="1">
              <a:buFont typeface="Arial" pitchFamily="34" charset="0"/>
              <a:buChar char="•"/>
            </a:pPr>
            <a:r>
              <a:rPr lang="fr-FR" sz="2800" dirty="0" smtClean="0"/>
              <a:t>les voies permettant l’accès au LCR</a:t>
            </a:r>
          </a:p>
          <a:p>
            <a:pPr lvl="1">
              <a:buFont typeface="Arial" pitchFamily="34" charset="0"/>
              <a:buChar char="•"/>
            </a:pPr>
            <a:r>
              <a:rPr lang="fr-FR" sz="2800" dirty="0" smtClean="0"/>
              <a:t>Intra et rétro oculaire</a:t>
            </a:r>
          </a:p>
          <a:p>
            <a:endParaRPr lang="fr-FR"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428604"/>
            <a:ext cx="8501122" cy="3108543"/>
          </a:xfrm>
          <a:prstGeom prst="rect">
            <a:avLst/>
          </a:prstGeom>
          <a:noFill/>
        </p:spPr>
        <p:txBody>
          <a:bodyPr wrap="square" rtlCol="0">
            <a:spAutoFit/>
          </a:bodyPr>
          <a:lstStyle/>
          <a:p>
            <a:pPr>
              <a:buFont typeface="Wingdings" pitchFamily="2" charset="2"/>
              <a:buChar char="Ø"/>
            </a:pPr>
            <a:r>
              <a:rPr lang="fr-FR" sz="2800" b="1" u="sng" dirty="0" smtClean="0">
                <a:solidFill>
                  <a:schemeClr val="accent2">
                    <a:lumMod val="60000"/>
                    <a:lumOff val="40000"/>
                  </a:schemeClr>
                </a:solidFill>
              </a:rPr>
              <a:t>Principaux Conservateurs antimicrobiens</a:t>
            </a:r>
          </a:p>
          <a:p>
            <a:pPr>
              <a:buFont typeface="Wingdings" pitchFamily="2" charset="2"/>
              <a:buChar char="Ø"/>
            </a:pPr>
            <a:endParaRPr lang="fr-FR" sz="2800" b="1" u="sng" dirty="0" smtClean="0">
              <a:solidFill>
                <a:schemeClr val="accent2">
                  <a:lumMod val="60000"/>
                  <a:lumOff val="40000"/>
                </a:schemeClr>
              </a:solidFill>
            </a:endParaRPr>
          </a:p>
          <a:p>
            <a:pPr lvl="1">
              <a:buFont typeface="Wingdings" pitchFamily="2" charset="2"/>
              <a:buChar char="§"/>
            </a:pPr>
            <a:r>
              <a:rPr lang="fr-FR" sz="2800" b="1" dirty="0" smtClean="0"/>
              <a:t>Alcool benzylique</a:t>
            </a:r>
          </a:p>
          <a:p>
            <a:pPr lvl="1">
              <a:buFont typeface="Wingdings" pitchFamily="2" charset="2"/>
              <a:buChar char="§"/>
            </a:pPr>
            <a:r>
              <a:rPr lang="fr-FR" sz="2800" b="1" dirty="0" smtClean="0"/>
              <a:t>Éthanol</a:t>
            </a:r>
          </a:p>
          <a:p>
            <a:pPr lvl="1">
              <a:buFont typeface="Wingdings" pitchFamily="2" charset="2"/>
              <a:buChar char="§"/>
            </a:pPr>
            <a:r>
              <a:rPr lang="fr-FR" sz="2800" b="1" dirty="0" smtClean="0"/>
              <a:t>Phénols</a:t>
            </a:r>
          </a:p>
          <a:p>
            <a:pPr lvl="1">
              <a:buFont typeface="Wingdings" pitchFamily="2" charset="2"/>
              <a:buChar char="§"/>
            </a:pPr>
            <a:r>
              <a:rPr lang="fr-FR" sz="2800" b="1" dirty="0" smtClean="0"/>
              <a:t>Acide benzoïque</a:t>
            </a:r>
          </a:p>
          <a:p>
            <a:pPr lvl="1">
              <a:buFont typeface="Wingdings" pitchFamily="2" charset="2"/>
              <a:buChar char="§"/>
            </a:pPr>
            <a:r>
              <a:rPr lang="fr-FR" sz="2800" b="1" dirty="0" err="1" smtClean="0"/>
              <a:t>Parabens</a:t>
            </a:r>
            <a:endParaRPr lang="fr-FR" sz="2800" b="1"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428604"/>
            <a:ext cx="8572560" cy="3539430"/>
          </a:xfrm>
          <a:prstGeom prst="rect">
            <a:avLst/>
          </a:prstGeom>
          <a:noFill/>
        </p:spPr>
        <p:txBody>
          <a:bodyPr wrap="square" rtlCol="0">
            <a:spAutoFit/>
          </a:bodyPr>
          <a:lstStyle/>
          <a:p>
            <a:pPr>
              <a:buFont typeface="Wingdings" pitchFamily="2" charset="2"/>
              <a:buChar char="v"/>
            </a:pPr>
            <a:r>
              <a:rPr lang="fr-FR" sz="2800" b="1" u="sng" dirty="0" smtClean="0">
                <a:solidFill>
                  <a:schemeClr val="accent3"/>
                </a:solidFill>
              </a:rPr>
              <a:t>Autres adjuvants:</a:t>
            </a:r>
          </a:p>
          <a:p>
            <a:pPr>
              <a:buFont typeface="Wingdings" pitchFamily="2" charset="2"/>
              <a:buChar char="v"/>
            </a:pPr>
            <a:endParaRPr lang="fr-FR" sz="2800" b="1" u="sng" dirty="0" smtClean="0">
              <a:solidFill>
                <a:schemeClr val="accent3"/>
              </a:solidFill>
            </a:endParaRPr>
          </a:p>
          <a:p>
            <a:pPr>
              <a:buFont typeface="Wingdings" pitchFamily="2" charset="2"/>
              <a:buChar char="Ø"/>
            </a:pPr>
            <a:r>
              <a:rPr lang="fr-FR" sz="2800" b="1" u="sng" dirty="0" smtClean="0"/>
              <a:t>Agents de surface:</a:t>
            </a:r>
          </a:p>
          <a:p>
            <a:pPr lvl="1">
              <a:buFont typeface="Arial" pitchFamily="34" charset="0"/>
              <a:buChar char="•"/>
            </a:pPr>
            <a:r>
              <a:rPr lang="fr-FR" sz="2800" dirty="0" smtClean="0"/>
              <a:t>Lécithines</a:t>
            </a:r>
          </a:p>
          <a:p>
            <a:pPr lvl="1">
              <a:buFont typeface="Arial" pitchFamily="34" charset="0"/>
              <a:buChar char="•"/>
            </a:pPr>
            <a:r>
              <a:rPr lang="fr-FR" sz="2800" dirty="0" smtClean="0"/>
              <a:t>Tween 20</a:t>
            </a:r>
            <a:r>
              <a:rPr lang="fr-FR" sz="2800" baseline="30000" dirty="0" smtClean="0"/>
              <a:t> ®</a:t>
            </a:r>
            <a:r>
              <a:rPr lang="fr-FR" sz="2800" dirty="0" smtClean="0"/>
              <a:t> et Tween 80</a:t>
            </a:r>
            <a:r>
              <a:rPr lang="fr-FR" sz="2800" baseline="30000" dirty="0" smtClean="0"/>
              <a:t>®</a:t>
            </a:r>
          </a:p>
          <a:p>
            <a:pPr lvl="1">
              <a:buFont typeface="Arial" pitchFamily="34" charset="0"/>
              <a:buChar char="•"/>
            </a:pPr>
            <a:r>
              <a:rPr lang="fr-FR" sz="2800" dirty="0" smtClean="0"/>
              <a:t>Copolymères d’oxyde d’éthylène oxyde de Propylène</a:t>
            </a:r>
          </a:p>
          <a:p>
            <a:pPr>
              <a:buFont typeface="Wingdings" pitchFamily="2" charset="2"/>
              <a:buChar char="Ø"/>
            </a:pPr>
            <a:r>
              <a:rPr lang="fr-FR" sz="2800" u="sng" dirty="0" smtClean="0"/>
              <a:t>Isotonisants</a:t>
            </a:r>
          </a:p>
          <a:p>
            <a:pPr>
              <a:buFont typeface="Wingdings" pitchFamily="2" charset="2"/>
              <a:buChar char="Ø"/>
            </a:pPr>
            <a:r>
              <a:rPr lang="fr-FR" sz="2800" u="sng" dirty="0" smtClean="0"/>
              <a:t>Tampons</a:t>
            </a:r>
            <a:endParaRPr lang="fr-FR" sz="2800" u="sng"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00042"/>
            <a:ext cx="8715436" cy="3108543"/>
          </a:xfrm>
          <a:prstGeom prst="rect">
            <a:avLst/>
          </a:prstGeom>
          <a:noFill/>
        </p:spPr>
        <p:txBody>
          <a:bodyPr wrap="square" rtlCol="0">
            <a:spAutoFit/>
          </a:bodyPr>
          <a:lstStyle/>
          <a:p>
            <a:r>
              <a:rPr lang="fr-FR" sz="2800" b="1" u="sng" dirty="0" smtClean="0">
                <a:solidFill>
                  <a:schemeClr val="accent6"/>
                </a:solidFill>
              </a:rPr>
              <a:t>3- Récipients et matériaux de conditionnement:</a:t>
            </a:r>
          </a:p>
          <a:p>
            <a:endParaRPr lang="fr-FR" sz="2800" b="1" u="sng" dirty="0" smtClean="0">
              <a:solidFill>
                <a:schemeClr val="accent6"/>
              </a:solidFill>
            </a:endParaRPr>
          </a:p>
          <a:p>
            <a:pPr>
              <a:buFont typeface="Wingdings" pitchFamily="2" charset="2"/>
              <a:buChar char="q"/>
            </a:pPr>
            <a:r>
              <a:rPr lang="fr-FR" sz="2800" dirty="0" smtClean="0"/>
              <a:t>Les récipients pour P inj doivent être: </a:t>
            </a:r>
          </a:p>
          <a:p>
            <a:pPr>
              <a:buFont typeface="Courier New" pitchFamily="49" charset="0"/>
              <a:buChar char="o"/>
            </a:pPr>
            <a:r>
              <a:rPr lang="fr-FR" sz="2800" dirty="0" smtClean="0"/>
              <a:t>Suffisamment transparent</a:t>
            </a:r>
          </a:p>
          <a:p>
            <a:pPr>
              <a:buFont typeface="Courier New" pitchFamily="49" charset="0"/>
              <a:buChar char="o"/>
            </a:pPr>
            <a:r>
              <a:rPr lang="fr-FR" sz="2800" dirty="0" smtClean="0"/>
              <a:t>Inerte vis-à-vis son contenu</a:t>
            </a:r>
          </a:p>
          <a:p>
            <a:pPr>
              <a:buFont typeface="Courier New" pitchFamily="49" charset="0"/>
              <a:buChar char="o"/>
            </a:pPr>
            <a:r>
              <a:rPr lang="fr-FR" sz="2800" dirty="0" smtClean="0"/>
              <a:t>Imperméables à la préparation  et aux matières étrangères </a:t>
            </a:r>
          </a:p>
          <a:p>
            <a:endParaRPr lang="fr-FR"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357166"/>
            <a:ext cx="8358246" cy="3539430"/>
          </a:xfrm>
          <a:prstGeom prst="rect">
            <a:avLst/>
          </a:prstGeom>
          <a:noFill/>
        </p:spPr>
        <p:txBody>
          <a:bodyPr wrap="square" rtlCol="0">
            <a:spAutoFit/>
          </a:bodyPr>
          <a:lstStyle/>
          <a:p>
            <a:pPr>
              <a:buFont typeface="Wingdings" pitchFamily="2" charset="2"/>
              <a:buChar char="q"/>
            </a:pPr>
            <a:r>
              <a:rPr lang="fr-FR" sz="2800" u="sng" dirty="0" smtClean="0">
                <a:solidFill>
                  <a:schemeClr val="accent3"/>
                </a:solidFill>
              </a:rPr>
              <a:t> Différents types de récipients:</a:t>
            </a:r>
          </a:p>
          <a:p>
            <a:pPr>
              <a:buFont typeface="Wingdings" pitchFamily="2" charset="2"/>
              <a:buChar char="Ø"/>
            </a:pPr>
            <a:r>
              <a:rPr lang="fr-FR" sz="2800" dirty="0" smtClean="0"/>
              <a:t>Ampoules </a:t>
            </a:r>
          </a:p>
          <a:p>
            <a:pPr lvl="1">
              <a:buFont typeface="Wingdings" pitchFamily="2" charset="2"/>
              <a:buChar char="ü"/>
            </a:pPr>
            <a:r>
              <a:rPr lang="fr-FR" sz="2800" dirty="0" smtClean="0"/>
              <a:t>Ampoules à deux pointes</a:t>
            </a:r>
          </a:p>
          <a:p>
            <a:pPr lvl="1">
              <a:buFont typeface="Wingdings" pitchFamily="2" charset="2"/>
              <a:buChar char="ü"/>
            </a:pPr>
            <a:r>
              <a:rPr lang="fr-FR" sz="2800" dirty="0" smtClean="0"/>
              <a:t>Ampoules bouteille</a:t>
            </a:r>
          </a:p>
          <a:p>
            <a:pPr>
              <a:buFont typeface="Wingdings" pitchFamily="2" charset="2"/>
              <a:buChar char="Ø"/>
            </a:pPr>
            <a:r>
              <a:rPr lang="fr-FR" sz="2800" dirty="0" smtClean="0"/>
              <a:t>flacons pour P inj</a:t>
            </a:r>
          </a:p>
          <a:p>
            <a:pPr>
              <a:buFont typeface="Wingdings" pitchFamily="2" charset="2"/>
              <a:buChar char="Ø"/>
            </a:pPr>
            <a:r>
              <a:rPr lang="fr-FR" sz="2800" dirty="0" smtClean="0"/>
              <a:t>Flacons et poches en matières plastiques</a:t>
            </a:r>
          </a:p>
          <a:p>
            <a:pPr>
              <a:buFont typeface="Wingdings" pitchFamily="2" charset="2"/>
              <a:buChar char="Ø"/>
            </a:pPr>
            <a:r>
              <a:rPr lang="fr-FR" sz="2800" dirty="0" smtClean="0"/>
              <a:t>Seringue préremplies .  </a:t>
            </a:r>
          </a:p>
          <a:p>
            <a:endParaRPr lang="fr-FR" sz="2800" dirty="0"/>
          </a:p>
        </p:txBody>
      </p:sp>
      <p:pic>
        <p:nvPicPr>
          <p:cNvPr id="1026" name="Picture 2"/>
          <p:cNvPicPr>
            <a:picLocks noChangeAspect="1" noChangeArrowheads="1"/>
          </p:cNvPicPr>
          <p:nvPr/>
        </p:nvPicPr>
        <p:blipFill>
          <a:blip r:embed="rId2"/>
          <a:srcRect/>
          <a:stretch>
            <a:fillRect/>
          </a:stretch>
        </p:blipFill>
        <p:spPr bwMode="auto">
          <a:xfrm>
            <a:off x="1714480" y="3857628"/>
            <a:ext cx="928694" cy="24520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rot="5400000">
            <a:off x="-556337" y="4771123"/>
            <a:ext cx="2827121" cy="7143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286248" y="4071942"/>
            <a:ext cx="1275161" cy="218599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072198" y="3643314"/>
            <a:ext cx="1619947" cy="2824156"/>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3000364" y="4214818"/>
            <a:ext cx="928694" cy="2015091"/>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rot="5400000">
            <a:off x="6562725" y="3924295"/>
            <a:ext cx="3790950" cy="13716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2428868"/>
            <a:ext cx="8501122" cy="1200329"/>
          </a:xfrm>
          <a:prstGeom prst="rect">
            <a:avLst/>
          </a:prstGeom>
          <a:noFill/>
        </p:spPr>
        <p:txBody>
          <a:bodyPr wrap="square" rtlCol="0">
            <a:spAutoFit/>
          </a:bodyPr>
          <a:lstStyle/>
          <a:p>
            <a:pPr algn="ctr"/>
            <a:r>
              <a:rPr lang="fr-FR" sz="3600" b="1" dirty="0" smtClean="0">
                <a:solidFill>
                  <a:srgbClr val="FFFF00"/>
                </a:solidFill>
              </a:rPr>
              <a:t>IV-  FABRICATION </a:t>
            </a:r>
          </a:p>
          <a:p>
            <a:pPr algn="ctr"/>
            <a:endParaRPr lang="fr-FR" sz="3600" b="1" dirty="0">
              <a:solidFill>
                <a:srgbClr val="FFFF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285992"/>
            <a:ext cx="7772396" cy="1214446"/>
            <a:chOff x="-414395" y="214319"/>
            <a:chExt cx="7772396" cy="1238266"/>
          </a:xfrm>
        </p:grpSpPr>
        <p:sp>
          <p:nvSpPr>
            <p:cNvPr id="3" name="Rectangle à coins arrondis 2"/>
            <p:cNvSpPr/>
            <p:nvPr/>
          </p:nvSpPr>
          <p:spPr>
            <a:xfrm>
              <a:off x="-414395" y="214319"/>
              <a:ext cx="7772396" cy="1238266"/>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ctangle 3"/>
            <p:cNvSpPr/>
            <p:nvPr/>
          </p:nvSpPr>
          <p:spPr>
            <a:xfrm>
              <a:off x="-378127" y="250587"/>
              <a:ext cx="5339902" cy="1165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b="1" i="1" kern="1200" dirty="0" smtClean="0">
                  <a:solidFill>
                    <a:schemeClr val="tx1">
                      <a:lumMod val="95000"/>
                      <a:lumOff val="5000"/>
                    </a:schemeClr>
                  </a:solidFill>
                </a:rPr>
                <a:t>       Minimiser les risque de contamination:</a:t>
              </a:r>
            </a:p>
            <a:p>
              <a:pPr lvl="0" algn="l" defTabSz="1244600">
                <a:lnSpc>
                  <a:spcPct val="90000"/>
                </a:lnSpc>
                <a:spcBef>
                  <a:spcPct val="0"/>
                </a:spcBef>
                <a:spcAft>
                  <a:spcPct val="35000"/>
                </a:spcAft>
              </a:pPr>
              <a:r>
                <a:rPr lang="fr-FR" sz="2000" b="1" i="1" kern="1200" dirty="0" smtClean="0">
                  <a:solidFill>
                    <a:schemeClr val="tx1">
                      <a:lumMod val="95000"/>
                      <a:lumOff val="5000"/>
                    </a:schemeClr>
                  </a:solidFill>
                </a:rPr>
                <a:t>               (microbienne, particulaire et pyrogène)</a:t>
              </a:r>
              <a:endParaRPr lang="fr-FR" sz="2000" b="1" i="1" kern="1200" dirty="0">
                <a:solidFill>
                  <a:schemeClr val="tx1">
                    <a:lumMod val="95000"/>
                    <a:lumOff val="5000"/>
                  </a:schemeClr>
                </a:solidFill>
              </a:endParaRPr>
            </a:p>
          </p:txBody>
        </p:sp>
      </p:grpSp>
      <p:grpSp>
        <p:nvGrpSpPr>
          <p:cNvPr id="5" name="Groupe 4"/>
          <p:cNvGrpSpPr/>
          <p:nvPr/>
        </p:nvGrpSpPr>
        <p:grpSpPr>
          <a:xfrm>
            <a:off x="1214414" y="4429132"/>
            <a:ext cx="7772400" cy="1143008"/>
            <a:chOff x="0" y="1143000"/>
            <a:chExt cx="7772400" cy="2286000"/>
          </a:xfrm>
        </p:grpSpPr>
        <p:sp>
          <p:nvSpPr>
            <p:cNvPr id="6" name="Rectangle à coins arrondis 5"/>
            <p:cNvSpPr/>
            <p:nvPr/>
          </p:nvSpPr>
          <p:spPr>
            <a:xfrm>
              <a:off x="0" y="1143000"/>
              <a:ext cx="7772400" cy="2286000"/>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66955" y="1209955"/>
              <a:ext cx="7638490" cy="2152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i="1" kern="1200" dirty="0" smtClean="0">
                  <a:solidFill>
                    <a:schemeClr val="tx1">
                      <a:lumMod val="95000"/>
                      <a:lumOff val="5000"/>
                    </a:schemeClr>
                  </a:solidFill>
                </a:rPr>
                <a:t> </a:t>
              </a:r>
              <a:r>
                <a:rPr lang="fr-FR" sz="2400" b="1" i="1" kern="1200" dirty="0" smtClean="0">
                  <a:solidFill>
                    <a:schemeClr val="tx1">
                      <a:lumMod val="95000"/>
                      <a:lumOff val="5000"/>
                    </a:schemeClr>
                  </a:solidFill>
                </a:rPr>
                <a:t>Tout ce qui entre en contact avec le </a:t>
              </a:r>
              <a:r>
                <a:rPr lang="fr-FR" sz="2400" b="1" i="1" kern="1200" dirty="0" err="1" smtClean="0">
                  <a:solidFill>
                    <a:schemeClr val="tx1">
                      <a:lumMod val="95000"/>
                      <a:lumOff val="5000"/>
                    </a:schemeClr>
                  </a:solidFill>
                </a:rPr>
                <a:t>pdt</a:t>
              </a:r>
              <a:r>
                <a:rPr lang="fr-FR" sz="2400" b="1" i="1" kern="1200" dirty="0" smtClean="0">
                  <a:solidFill>
                    <a:schemeClr val="tx1">
                      <a:lumMod val="95000"/>
                      <a:lumOff val="5000"/>
                    </a:schemeClr>
                  </a:solidFill>
                </a:rPr>
                <a:t> doit être stérile</a:t>
              </a:r>
              <a:endParaRPr lang="fr-FR" sz="2400" b="1" i="1" kern="1200" dirty="0">
                <a:solidFill>
                  <a:schemeClr val="tx1">
                    <a:lumMod val="95000"/>
                    <a:lumOff val="5000"/>
                  </a:schemeClr>
                </a:solidFill>
              </a:endParaRPr>
            </a:p>
          </p:txBody>
        </p:sp>
      </p:grpSp>
      <p:sp>
        <p:nvSpPr>
          <p:cNvPr id="8" name="Rectangle 7"/>
          <p:cNvSpPr/>
          <p:nvPr/>
        </p:nvSpPr>
        <p:spPr>
          <a:xfrm>
            <a:off x="714348" y="642918"/>
            <a:ext cx="4572000" cy="954107"/>
          </a:xfrm>
          <a:prstGeom prst="rect">
            <a:avLst/>
          </a:prstGeom>
        </p:spPr>
        <p:txBody>
          <a:bodyPr>
            <a:spAutoFit/>
          </a:bodyPr>
          <a:lstStyle/>
          <a:p>
            <a:r>
              <a:rPr lang="fr-FR" sz="2800" b="1" u="sng" dirty="0" smtClean="0">
                <a:solidFill>
                  <a:schemeClr val="accent6"/>
                </a:solidFill>
              </a:rPr>
              <a:t>1- Notion BPF:</a:t>
            </a:r>
          </a:p>
          <a:p>
            <a:pPr>
              <a:buFont typeface="Wingdings" pitchFamily="2" charset="2"/>
              <a:buChar char="v"/>
            </a:pPr>
            <a:r>
              <a:rPr lang="fr-FR" sz="2800" b="1" u="sng" dirty="0" smtClean="0">
                <a:solidFill>
                  <a:schemeClr val="accent3"/>
                </a:solidFill>
              </a:rPr>
              <a:t>Principe</a:t>
            </a:r>
          </a:p>
        </p:txBody>
      </p:sp>
      <p:sp>
        <p:nvSpPr>
          <p:cNvPr id="9" name="Flèche vers le bas 8"/>
          <p:cNvSpPr/>
          <p:nvPr/>
        </p:nvSpPr>
        <p:spPr>
          <a:xfrm>
            <a:off x="6000760" y="3571876"/>
            <a:ext cx="428628" cy="71438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lumMod val="75000"/>
                </a:schemeClr>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2571736" y="285728"/>
          <a:ext cx="6072230" cy="4071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Espace réservé du contenu 3"/>
          <p:cNvGraphicFramePr>
            <a:graphicFrameLocks/>
          </p:cNvGraphicFramePr>
          <p:nvPr/>
        </p:nvGraphicFramePr>
        <p:xfrm>
          <a:off x="2500298" y="4500570"/>
          <a:ext cx="6229368" cy="2357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12"/>
          <p:cNvSpPr/>
          <p:nvPr/>
        </p:nvSpPr>
        <p:spPr>
          <a:xfrm>
            <a:off x="214282" y="3286124"/>
            <a:ext cx="1714512" cy="12144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3200" dirty="0" smtClean="0"/>
              <a:t>BPF</a:t>
            </a:r>
            <a:endParaRPr lang="fr-FR" sz="3200" dirty="0"/>
          </a:p>
        </p:txBody>
      </p:sp>
      <p:cxnSp>
        <p:nvCxnSpPr>
          <p:cNvPr id="16" name="Connecteur droit avec flèche 15"/>
          <p:cNvCxnSpPr>
            <a:stCxn id="13" idx="3"/>
          </p:cNvCxnSpPr>
          <p:nvPr/>
        </p:nvCxnSpPr>
        <p:spPr>
          <a:xfrm flipV="1">
            <a:off x="1928794" y="1000108"/>
            <a:ext cx="571504" cy="2893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3" idx="3"/>
          </p:cNvCxnSpPr>
          <p:nvPr/>
        </p:nvCxnSpPr>
        <p:spPr>
          <a:xfrm flipV="1">
            <a:off x="1928794" y="2500306"/>
            <a:ext cx="571504" cy="1393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3" idx="3"/>
          </p:cNvCxnSpPr>
          <p:nvPr/>
        </p:nvCxnSpPr>
        <p:spPr>
          <a:xfrm flipV="1">
            <a:off x="1928794" y="3857628"/>
            <a:ext cx="57150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3" idx="3"/>
          </p:cNvCxnSpPr>
          <p:nvPr/>
        </p:nvCxnSpPr>
        <p:spPr>
          <a:xfrm>
            <a:off x="1928794" y="3893347"/>
            <a:ext cx="571504" cy="1107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13" idx="3"/>
          </p:cNvCxnSpPr>
          <p:nvPr/>
        </p:nvCxnSpPr>
        <p:spPr>
          <a:xfrm>
            <a:off x="1928794" y="3893347"/>
            <a:ext cx="500066" cy="2393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71480"/>
            <a:ext cx="8786874" cy="6124754"/>
          </a:xfrm>
          <a:prstGeom prst="rect">
            <a:avLst/>
          </a:prstGeom>
          <a:noFill/>
        </p:spPr>
        <p:txBody>
          <a:bodyPr wrap="square" rtlCol="0">
            <a:spAutoFit/>
          </a:bodyPr>
          <a:lstStyle/>
          <a:p>
            <a:pPr>
              <a:buFont typeface="Wingdings" pitchFamily="2" charset="2"/>
              <a:buChar char="v"/>
            </a:pPr>
            <a:r>
              <a:rPr lang="fr-FR" sz="2800" u="sng" dirty="0" smtClean="0">
                <a:solidFill>
                  <a:schemeClr val="accent3"/>
                </a:solidFill>
              </a:rPr>
              <a:t> ZAC:</a:t>
            </a:r>
          </a:p>
          <a:p>
            <a:pPr>
              <a:buFont typeface="Wingdings" pitchFamily="2" charset="2"/>
              <a:buChar char="v"/>
            </a:pPr>
            <a:endParaRPr lang="fr-FR" sz="2800" u="sng" dirty="0" smtClean="0">
              <a:solidFill>
                <a:schemeClr val="accent3"/>
              </a:solidFill>
            </a:endParaRPr>
          </a:p>
          <a:p>
            <a:r>
              <a:rPr lang="fr-FR" sz="2800" dirty="0" smtClean="0"/>
              <a:t>« Zone dont le </a:t>
            </a:r>
            <a:r>
              <a:rPr lang="fr-FR" sz="2800" dirty="0" smtClean="0">
                <a:solidFill>
                  <a:schemeClr val="accent2"/>
                </a:solidFill>
              </a:rPr>
              <a:t>contrôle  de la contamination est défini</a:t>
            </a:r>
            <a:r>
              <a:rPr lang="fr-FR" sz="2800" dirty="0" smtClean="0"/>
              <a:t> et</a:t>
            </a:r>
          </a:p>
          <a:p>
            <a:r>
              <a:rPr lang="fr-FR" sz="2800" dirty="0" smtClean="0"/>
              <a:t>qui est construite et utilisée de façon à réduire</a:t>
            </a:r>
          </a:p>
          <a:p>
            <a:r>
              <a:rPr lang="fr-FR" sz="2800" dirty="0" smtClean="0"/>
              <a:t>l’</a:t>
            </a:r>
            <a:r>
              <a:rPr lang="fr-FR" sz="2800" dirty="0" smtClean="0">
                <a:solidFill>
                  <a:srgbClr val="C00000"/>
                </a:solidFill>
              </a:rPr>
              <a:t>introduction</a:t>
            </a:r>
            <a:r>
              <a:rPr lang="fr-FR" sz="2800" dirty="0" smtClean="0"/>
              <a:t>, la </a:t>
            </a:r>
            <a:r>
              <a:rPr lang="fr-FR" sz="2800" dirty="0" smtClean="0">
                <a:solidFill>
                  <a:srgbClr val="C00000"/>
                </a:solidFill>
              </a:rPr>
              <a:t>multiplication </a:t>
            </a:r>
            <a:r>
              <a:rPr lang="fr-FR" sz="2800" dirty="0" smtClean="0"/>
              <a:t>ou  </a:t>
            </a:r>
            <a:r>
              <a:rPr lang="fr-FR" sz="2800" dirty="0" smtClean="0">
                <a:solidFill>
                  <a:srgbClr val="C00000"/>
                </a:solidFill>
              </a:rPr>
              <a:t>la persistance </a:t>
            </a:r>
            <a:r>
              <a:rPr lang="fr-FR" sz="2800" dirty="0" smtClean="0"/>
              <a:t>de </a:t>
            </a:r>
          </a:p>
          <a:p>
            <a:r>
              <a:rPr lang="fr-FR" sz="2800" dirty="0" smtClean="0"/>
              <a:t>substances </a:t>
            </a:r>
            <a:r>
              <a:rPr lang="fr-FR" sz="2800" dirty="0" err="1" smtClean="0"/>
              <a:t>contaminantes</a:t>
            </a:r>
            <a:r>
              <a:rPr lang="fr-FR" sz="2800" dirty="0" smtClean="0"/>
              <a:t> »</a:t>
            </a:r>
          </a:p>
          <a:p>
            <a:endParaRPr lang="fr-FR" sz="2800" dirty="0" smtClean="0"/>
          </a:p>
          <a:p>
            <a:pPr>
              <a:buFont typeface="Wingdings" pitchFamily="2" charset="2"/>
              <a:buChar char="§"/>
            </a:pPr>
            <a:r>
              <a:rPr lang="fr-FR" sz="2800" dirty="0" smtClean="0"/>
              <a:t> L’entrée dans ces zones doit se faire par des sas réservés au personnel ou aux fournitures. </a:t>
            </a:r>
          </a:p>
          <a:p>
            <a:pPr>
              <a:buFont typeface="Wingdings" pitchFamily="2" charset="2"/>
              <a:buChar char="§"/>
            </a:pPr>
            <a:r>
              <a:rPr lang="fr-FR" sz="2800" dirty="0" smtClean="0"/>
              <a:t>Maintenues à un niveau de propreté approprié </a:t>
            </a:r>
          </a:p>
          <a:p>
            <a:pPr>
              <a:buFont typeface="Wingdings" pitchFamily="2" charset="2"/>
              <a:buChar char="§"/>
            </a:pPr>
            <a:r>
              <a:rPr lang="fr-FR" sz="2800" dirty="0" smtClean="0"/>
              <a:t>Alimentées en air entièrement filtré sur des filtres d’efficacité correspondant au niveau de propreté requis.</a:t>
            </a:r>
          </a:p>
          <a:p>
            <a:endParaRPr lang="fr-FR" sz="2800" dirty="0" smtClean="0"/>
          </a:p>
          <a:p>
            <a:pPr>
              <a:buFont typeface="Wingdings" pitchFamily="2" charset="2"/>
              <a:buChar char="v"/>
            </a:pPr>
            <a:endParaRPr lang="fr-FR" sz="2800" u="sng" dirty="0">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500042"/>
            <a:ext cx="8786842" cy="4832092"/>
          </a:xfrm>
          <a:prstGeom prst="rect">
            <a:avLst/>
          </a:prstGeom>
          <a:noFill/>
        </p:spPr>
        <p:txBody>
          <a:bodyPr wrap="square" rtlCol="0">
            <a:spAutoFit/>
          </a:bodyPr>
          <a:lstStyle/>
          <a:p>
            <a:pPr algn="ctr"/>
            <a:r>
              <a:rPr lang="fr-FR" sz="2800" b="1" u="sng" dirty="0" smtClean="0">
                <a:solidFill>
                  <a:schemeClr val="accent6"/>
                </a:solidFill>
              </a:rPr>
              <a:t>2- AVANTAGES</a:t>
            </a:r>
          </a:p>
          <a:p>
            <a:pPr algn="ctr"/>
            <a:endParaRPr lang="fr-FR" sz="2800" b="1" u="sng" dirty="0" smtClean="0">
              <a:solidFill>
                <a:schemeClr val="accent6"/>
              </a:solidFill>
            </a:endParaRPr>
          </a:p>
          <a:p>
            <a:pPr>
              <a:buFont typeface="Wingdings" pitchFamily="2" charset="2"/>
              <a:buChar char="§"/>
            </a:pPr>
            <a:r>
              <a:rPr lang="fr-FR" sz="2800" dirty="0" smtClean="0">
                <a:solidFill>
                  <a:srgbClr val="FFFF00"/>
                </a:solidFill>
              </a:rPr>
              <a:t> </a:t>
            </a:r>
            <a:r>
              <a:rPr lang="fr-FR" sz="2800" dirty="0" smtClean="0"/>
              <a:t>Rapidité d’action. </a:t>
            </a:r>
          </a:p>
          <a:p>
            <a:pPr>
              <a:buFont typeface="Wingdings" pitchFamily="2" charset="2"/>
              <a:buChar char="§"/>
            </a:pPr>
            <a:r>
              <a:rPr lang="fr-FR" sz="2800" dirty="0" smtClean="0">
                <a:solidFill>
                  <a:srgbClr val="FFFF00"/>
                </a:solidFill>
              </a:rPr>
              <a:t> </a:t>
            </a:r>
            <a:r>
              <a:rPr lang="fr-FR" sz="2800" dirty="0" smtClean="0"/>
              <a:t>Biodisponibilité </a:t>
            </a:r>
            <a:r>
              <a:rPr lang="fr-FR" sz="2800" dirty="0"/>
              <a:t>optimale ou maximale: peu ou pas de</a:t>
            </a:r>
          </a:p>
          <a:p>
            <a:r>
              <a:rPr lang="fr-FR" sz="2800" dirty="0"/>
              <a:t>dégradation du P.A.</a:t>
            </a:r>
          </a:p>
          <a:p>
            <a:pPr>
              <a:buFont typeface="Wingdings" pitchFamily="2" charset="2"/>
              <a:buChar char="§"/>
            </a:pPr>
            <a:r>
              <a:rPr lang="fr-FR" sz="2800" dirty="0" smtClean="0">
                <a:solidFill>
                  <a:srgbClr val="FFFF00"/>
                </a:solidFill>
              </a:rPr>
              <a:t> </a:t>
            </a:r>
            <a:r>
              <a:rPr lang="fr-FR" sz="2800" dirty="0" smtClean="0"/>
              <a:t>Administration </a:t>
            </a:r>
            <a:r>
              <a:rPr lang="fr-FR" sz="2800" dirty="0"/>
              <a:t>de produits non absorbables ou </a:t>
            </a:r>
            <a:r>
              <a:rPr lang="fr-FR" sz="2800" dirty="0" smtClean="0"/>
              <a:t>dégradables par </a:t>
            </a:r>
            <a:r>
              <a:rPr lang="fr-FR" sz="2800" dirty="0"/>
              <a:t>d’autres </a:t>
            </a:r>
            <a:r>
              <a:rPr lang="fr-FR" sz="2800" dirty="0" smtClean="0"/>
              <a:t>voies.</a:t>
            </a:r>
            <a:endParaRPr lang="fr-FR" sz="2800" dirty="0"/>
          </a:p>
          <a:p>
            <a:pPr>
              <a:buFont typeface="Wingdings" pitchFamily="2" charset="2"/>
              <a:buChar char="§"/>
            </a:pPr>
            <a:r>
              <a:rPr lang="fr-FR" sz="2800" dirty="0" smtClean="0">
                <a:solidFill>
                  <a:srgbClr val="FFFF00"/>
                </a:solidFill>
              </a:rPr>
              <a:t> </a:t>
            </a:r>
            <a:r>
              <a:rPr lang="fr-FR" sz="2800" dirty="0" smtClean="0"/>
              <a:t>Traitement </a:t>
            </a:r>
            <a:r>
              <a:rPr lang="fr-FR" sz="2800" dirty="0"/>
              <a:t>de patients </a:t>
            </a:r>
            <a:r>
              <a:rPr lang="fr-FR" sz="2800" dirty="0" smtClean="0"/>
              <a:t>inconscients.</a:t>
            </a:r>
          </a:p>
          <a:p>
            <a:pPr>
              <a:buFont typeface="Wingdings" pitchFamily="2" charset="2"/>
              <a:buChar char="§"/>
            </a:pPr>
            <a:r>
              <a:rPr lang="fr-FR" sz="2800" dirty="0" smtClean="0">
                <a:solidFill>
                  <a:srgbClr val="FFFF00"/>
                </a:solidFill>
              </a:rPr>
              <a:t> </a:t>
            </a:r>
            <a:r>
              <a:rPr lang="fr-FR" sz="2800" dirty="0" smtClean="0"/>
              <a:t>Apport massif de liquides.</a:t>
            </a:r>
          </a:p>
          <a:p>
            <a:pPr>
              <a:buFont typeface="Wingdings" pitchFamily="2" charset="2"/>
              <a:buChar char="§"/>
            </a:pPr>
            <a:r>
              <a:rPr lang="fr-FR" sz="2800" dirty="0" smtClean="0">
                <a:solidFill>
                  <a:srgbClr val="FFFF00"/>
                </a:solidFill>
              </a:rPr>
              <a:t> </a:t>
            </a:r>
            <a:r>
              <a:rPr lang="fr-FR" sz="2800" dirty="0" smtClean="0"/>
              <a:t>Éviter certains effets secondaires sur le système digestif (PA irritants)</a:t>
            </a:r>
            <a:endParaRPr lang="fr-FR"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1928802"/>
            <a:ext cx="3462161" cy="314327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rot="5400000">
            <a:off x="3493754" y="2149792"/>
            <a:ext cx="3085186" cy="2643206"/>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6500794" y="1928802"/>
            <a:ext cx="2643206" cy="3053903"/>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428604"/>
            <a:ext cx="8501122" cy="5693866"/>
          </a:xfrm>
          <a:prstGeom prst="rect">
            <a:avLst/>
          </a:prstGeom>
          <a:noFill/>
        </p:spPr>
        <p:txBody>
          <a:bodyPr wrap="square" rtlCol="0">
            <a:spAutoFit/>
          </a:bodyPr>
          <a:lstStyle/>
          <a:p>
            <a:pPr>
              <a:buFont typeface="Arial" pitchFamily="34" charset="0"/>
              <a:buChar char="•"/>
            </a:pPr>
            <a:r>
              <a:rPr lang="fr-FR" sz="2800" b="1" u="sng" dirty="0" smtClean="0">
                <a:solidFill>
                  <a:schemeClr val="accent1"/>
                </a:solidFill>
              </a:rPr>
              <a:t> Classification :</a:t>
            </a:r>
          </a:p>
          <a:p>
            <a:pPr>
              <a:buFont typeface="Arial" pitchFamily="34" charset="0"/>
              <a:buChar char="•"/>
            </a:pPr>
            <a:endParaRPr lang="fr-FR" sz="2800" b="1" u="sng" dirty="0" smtClean="0">
              <a:solidFill>
                <a:schemeClr val="accent1"/>
              </a:solidFill>
            </a:endParaRPr>
          </a:p>
          <a:p>
            <a:r>
              <a:rPr lang="fr-FR" sz="2800" b="1" i="1" dirty="0" smtClean="0"/>
              <a:t>Classées selon la concentration maximale de </a:t>
            </a:r>
            <a:r>
              <a:rPr lang="fr-FR" sz="2800" b="1" i="1" dirty="0" smtClean="0">
                <a:solidFill>
                  <a:schemeClr val="accent2"/>
                </a:solidFill>
              </a:rPr>
              <a:t>particules</a:t>
            </a:r>
            <a:r>
              <a:rPr lang="fr-FR" sz="2800" b="1" i="1" dirty="0" smtClean="0"/>
              <a:t> dans l’air dont les dimensions sont supérieures ou égales à un diamètre donné</a:t>
            </a:r>
          </a:p>
          <a:p>
            <a:endParaRPr lang="fr-FR" sz="2800" dirty="0" smtClean="0"/>
          </a:p>
          <a:p>
            <a:r>
              <a:rPr lang="fr-FR" sz="2800" dirty="0" smtClean="0"/>
              <a:t>- L’état </a:t>
            </a:r>
            <a:r>
              <a:rPr lang="fr-FR" sz="2800" b="1" dirty="0" smtClean="0">
                <a:solidFill>
                  <a:srgbClr val="FF0000"/>
                </a:solidFill>
              </a:rPr>
              <a:t>" au repos ", </a:t>
            </a:r>
            <a:r>
              <a:rPr lang="fr-FR" sz="2800" dirty="0" smtClean="0"/>
              <a:t>est l’état où les locaux sont opérationnels avec le matériel de production en place, sans que les opérateurs soient à leur poste. </a:t>
            </a:r>
          </a:p>
          <a:p>
            <a:r>
              <a:rPr lang="fr-FR" sz="2800" dirty="0" smtClean="0"/>
              <a:t>- L’état </a:t>
            </a:r>
            <a:r>
              <a:rPr lang="fr-FR" sz="2800" b="1" dirty="0" smtClean="0">
                <a:solidFill>
                  <a:srgbClr val="FF0000"/>
                </a:solidFill>
              </a:rPr>
              <a:t>"en activité", </a:t>
            </a:r>
            <a:r>
              <a:rPr lang="fr-FR" sz="2800" dirty="0" smtClean="0"/>
              <a:t>est l’état où les locaux et les équipements fonctionnent selon le mode opératoire défini et en présence du nombre prévu d'opérateurs.</a:t>
            </a:r>
          </a:p>
          <a:p>
            <a:endParaRPr lang="fr-FR"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71472" y="428604"/>
            <a:ext cx="8358246" cy="1200329"/>
          </a:xfrm>
          <a:prstGeom prst="rect">
            <a:avLst/>
          </a:prstGeom>
          <a:noFill/>
        </p:spPr>
        <p:txBody>
          <a:bodyPr wrap="square" rtlCol="0">
            <a:spAutoFit/>
          </a:bodyPr>
          <a:lstStyle/>
          <a:p>
            <a:r>
              <a:rPr lang="fr-FR" sz="2400" dirty="0" smtClean="0"/>
              <a:t>Les ZAC destinées à la fabrication des produits stériles sont classées selon les qualités d’air requises, en classe </a:t>
            </a:r>
            <a:r>
              <a:rPr lang="fr-FR" sz="2400" b="1" dirty="0" smtClean="0"/>
              <a:t>A, B, C et D</a:t>
            </a:r>
            <a:endParaRPr lang="fr-FR" sz="2400" dirty="0" smtClean="0"/>
          </a:p>
          <a:p>
            <a:endParaRPr lang="fr-FR" sz="2400" dirty="0"/>
          </a:p>
        </p:txBody>
      </p:sp>
      <p:pic>
        <p:nvPicPr>
          <p:cNvPr id="8196" name="Picture 4"/>
          <p:cNvPicPr>
            <a:picLocks noChangeAspect="1" noChangeArrowheads="1"/>
          </p:cNvPicPr>
          <p:nvPr/>
        </p:nvPicPr>
        <p:blipFill>
          <a:blip r:embed="rId2"/>
          <a:srcRect/>
          <a:stretch>
            <a:fillRect/>
          </a:stretch>
        </p:blipFill>
        <p:spPr bwMode="auto">
          <a:xfrm>
            <a:off x="357158" y="2214554"/>
            <a:ext cx="8285175" cy="4476769"/>
          </a:xfrm>
          <a:prstGeom prst="rect">
            <a:avLst/>
          </a:prstGeom>
          <a:noFill/>
          <a:ln w="9525">
            <a:noFill/>
            <a:miter lim="800000"/>
            <a:headEnd/>
            <a:tailEnd/>
          </a:ln>
          <a:effectLst/>
        </p:spPr>
      </p:pic>
      <p:sp>
        <p:nvSpPr>
          <p:cNvPr id="7" name="ZoneTexte 6"/>
          <p:cNvSpPr txBox="1"/>
          <p:nvPr/>
        </p:nvSpPr>
        <p:spPr>
          <a:xfrm>
            <a:off x="357158" y="1500174"/>
            <a:ext cx="5500726" cy="461665"/>
          </a:xfrm>
          <a:prstGeom prst="rect">
            <a:avLst/>
          </a:prstGeom>
          <a:noFill/>
        </p:spPr>
        <p:txBody>
          <a:bodyPr wrap="square" rtlCol="0">
            <a:spAutoFit/>
          </a:bodyPr>
          <a:lstStyle/>
          <a:p>
            <a:pPr>
              <a:buFont typeface="Wingdings" pitchFamily="2" charset="2"/>
              <a:buChar char="ü"/>
            </a:pPr>
            <a:r>
              <a:rPr lang="fr-FR" sz="2400" b="1" u="sng" dirty="0" smtClean="0">
                <a:solidFill>
                  <a:srgbClr val="9900FF"/>
                </a:solidFill>
              </a:rPr>
              <a:t>Contamination particulaire</a:t>
            </a:r>
            <a:endParaRPr lang="fr-FR" sz="2400" b="1" u="sng" dirty="0">
              <a:solidFill>
                <a:srgbClr val="9900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500034" y="1928802"/>
            <a:ext cx="8001056" cy="4478255"/>
          </a:xfrm>
          <a:prstGeom prst="rect">
            <a:avLst/>
          </a:prstGeom>
          <a:noFill/>
          <a:ln w="9525">
            <a:noFill/>
            <a:miter lim="800000"/>
            <a:headEnd/>
            <a:tailEnd/>
          </a:ln>
          <a:effectLst/>
        </p:spPr>
      </p:pic>
      <p:sp>
        <p:nvSpPr>
          <p:cNvPr id="3" name="ZoneTexte 2"/>
          <p:cNvSpPr txBox="1"/>
          <p:nvPr/>
        </p:nvSpPr>
        <p:spPr>
          <a:xfrm>
            <a:off x="642910" y="357166"/>
            <a:ext cx="7143800" cy="461665"/>
          </a:xfrm>
          <a:prstGeom prst="rect">
            <a:avLst/>
          </a:prstGeom>
          <a:noFill/>
        </p:spPr>
        <p:txBody>
          <a:bodyPr wrap="square" rtlCol="0">
            <a:spAutoFit/>
          </a:bodyPr>
          <a:lstStyle/>
          <a:p>
            <a:pPr>
              <a:buFont typeface="Wingdings" pitchFamily="2" charset="2"/>
              <a:buChar char="ü"/>
            </a:pPr>
            <a:r>
              <a:rPr lang="fr-FR" sz="2400" b="1" u="sng" dirty="0" smtClean="0">
                <a:solidFill>
                  <a:srgbClr val="9900FF"/>
                </a:solidFill>
              </a:rPr>
              <a:t>Contamination microbienne</a:t>
            </a:r>
            <a:endParaRPr lang="fr-FR" sz="2400" b="1" u="sng" dirty="0">
              <a:solidFill>
                <a:srgbClr val="9900FF"/>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357555" y="3802840"/>
            <a:ext cx="5000660" cy="2791735"/>
          </a:xfrm>
          <a:prstGeom prst="rect">
            <a:avLst/>
          </a:prstGeom>
          <a:noFill/>
          <a:ln w="9525">
            <a:noFill/>
            <a:miter lim="800000"/>
            <a:headEnd/>
            <a:tailEnd/>
          </a:ln>
          <a:effectLst/>
        </p:spPr>
      </p:pic>
      <p:sp>
        <p:nvSpPr>
          <p:cNvPr id="4" name="ZoneTexte 3"/>
          <p:cNvSpPr txBox="1"/>
          <p:nvPr/>
        </p:nvSpPr>
        <p:spPr>
          <a:xfrm>
            <a:off x="428564" y="571480"/>
            <a:ext cx="8715436" cy="3416320"/>
          </a:xfrm>
          <a:prstGeom prst="rect">
            <a:avLst/>
          </a:prstGeom>
          <a:noFill/>
        </p:spPr>
        <p:txBody>
          <a:bodyPr wrap="square" rtlCol="0">
            <a:spAutoFit/>
          </a:bodyPr>
          <a:lstStyle/>
          <a:p>
            <a:pPr>
              <a:buFont typeface="Arial" pitchFamily="34" charset="0"/>
              <a:buChar char="•"/>
            </a:pPr>
            <a:r>
              <a:rPr lang="fr-FR" sz="2400" b="1" dirty="0" smtClean="0">
                <a:solidFill>
                  <a:schemeClr val="accent1"/>
                </a:solidFill>
              </a:rPr>
              <a:t> </a:t>
            </a:r>
            <a:r>
              <a:rPr lang="fr-FR" sz="2400" b="1" u="sng" dirty="0" smtClean="0">
                <a:solidFill>
                  <a:schemeClr val="accent1"/>
                </a:solidFill>
              </a:rPr>
              <a:t>Cascade de pression:</a:t>
            </a:r>
          </a:p>
          <a:p>
            <a:pPr>
              <a:buFont typeface="Arial" pitchFamily="34" charset="0"/>
              <a:buChar char="•"/>
            </a:pPr>
            <a:r>
              <a:rPr lang="fr-FR" sz="2400" dirty="0" smtClean="0"/>
              <a:t> Une alimentation en air filtré doit maintenir en toute circonstance</a:t>
            </a:r>
          </a:p>
          <a:p>
            <a:r>
              <a:rPr lang="fr-FR" sz="2400" dirty="0" smtClean="0"/>
              <a:t>Une pression positive par rapport aux zones voisines. </a:t>
            </a:r>
          </a:p>
          <a:p>
            <a:pPr>
              <a:buFont typeface="Arial" pitchFamily="34" charset="0"/>
              <a:buChar char="•"/>
            </a:pPr>
            <a:r>
              <a:rPr lang="fr-FR" sz="2400" dirty="0" smtClean="0"/>
              <a:t> Les locaux adjacents de classification différente doivent avoir une différence de pression de 10 – 15 pascal (valeur recommandée). </a:t>
            </a:r>
          </a:p>
          <a:p>
            <a:pPr>
              <a:buFont typeface="Arial" pitchFamily="34" charset="0"/>
              <a:buChar char="•"/>
            </a:pPr>
            <a:r>
              <a:rPr lang="fr-FR" sz="2400" dirty="0" smtClean="0"/>
              <a:t> Une attention particulière doit être portée à la zone à plus grand risque, c’est-à-dire l’environnement immédiat dans lequel le produit et les composants de l’emballage sont exposés.</a:t>
            </a:r>
          </a:p>
          <a:p>
            <a:pPr>
              <a:buFont typeface="Arial" pitchFamily="34" charset="0"/>
              <a:buChar char="•"/>
            </a:pPr>
            <a:endParaRPr lang="fr-FR" sz="2400" b="1" dirty="0">
              <a:solidFill>
                <a:schemeClr val="accent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7"/>
          <p:cNvGraphicFramePr>
            <a:graphicFrameLocks/>
          </p:cNvGraphicFramePr>
          <p:nvPr/>
        </p:nvGraphicFramePr>
        <p:xfrm>
          <a:off x="571500" y="1643063"/>
          <a:ext cx="7869410" cy="4643470"/>
        </p:xfrm>
        <a:graphic>
          <a:graphicData uri="http://schemas.openxmlformats.org/drawingml/2006/table">
            <a:tbl>
              <a:tblPr/>
              <a:tblGrid>
                <a:gridCol w="787172"/>
                <a:gridCol w="3623309"/>
                <a:gridCol w="3458929"/>
              </a:tblGrid>
              <a:tr h="713826">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1" i="1" u="none" strike="noStrike" cap="none" normalizeH="0" baseline="0" dirty="0" smtClean="0">
                          <a:ln>
                            <a:noFill/>
                          </a:ln>
                          <a:solidFill>
                            <a:srgbClr val="080808"/>
                          </a:solidFill>
                          <a:effectLst/>
                          <a:latin typeface="Arial" charset="0"/>
                        </a:rPr>
                        <a:t>Classe</a:t>
                      </a:r>
                    </a:p>
                  </a:txBody>
                  <a:tcPr marL="66502" marR="66502" marT="37407" marB="374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1" i="1" u="none" strike="noStrike" cap="none" normalizeH="0" baseline="0" dirty="0" smtClean="0">
                          <a:ln>
                            <a:noFill/>
                          </a:ln>
                          <a:solidFill>
                            <a:srgbClr val="080808"/>
                          </a:solidFill>
                          <a:effectLst/>
                          <a:latin typeface="Arial" charset="0"/>
                        </a:rPr>
                        <a:t>Opérations pour produits stérilisés dans leur récipient final</a:t>
                      </a:r>
                    </a:p>
                  </a:txBody>
                  <a:tcPr marL="66502" marR="66502" marT="37407" marB="374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1" i="1" u="none" strike="noStrike" cap="none" normalizeH="0" baseline="0" dirty="0" smtClean="0">
                          <a:ln>
                            <a:noFill/>
                          </a:ln>
                          <a:solidFill>
                            <a:srgbClr val="080808"/>
                          </a:solidFill>
                          <a:effectLst/>
                          <a:latin typeface="Arial" charset="0"/>
                        </a:rPr>
                        <a:t>Opérations sur des préparations aseptiques</a:t>
                      </a:r>
                    </a:p>
                  </a:txBody>
                  <a:tcPr marL="66502" marR="66502" marT="37407" marB="374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894084">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endParaRPr kumimoji="0" lang="fr-FR" sz="700" b="0" i="1" u="none" strike="noStrike" cap="none" normalizeH="0" baseline="0" dirty="0" smtClean="0">
                        <a:ln>
                          <a:noFill/>
                        </a:ln>
                        <a:solidFill>
                          <a:schemeClr val="tx1"/>
                        </a:solidFill>
                        <a:effectLst/>
                        <a:latin typeface="Arial" charset="0"/>
                      </a:endParaRPr>
                    </a:p>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1" i="1" u="none" strike="noStrike" cap="none" normalizeH="0" baseline="0" dirty="0" smtClean="0">
                          <a:ln>
                            <a:noFill/>
                          </a:ln>
                          <a:solidFill>
                            <a:srgbClr val="080808"/>
                          </a:solidFill>
                          <a:effectLst/>
                          <a:latin typeface="Arial" charset="0"/>
                        </a:rPr>
                        <a:t>A</a:t>
                      </a:r>
                    </a:p>
                  </a:txBody>
                  <a:tcPr marL="66502" marR="66502" marT="37407" marB="374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0" i="1" u="none" strike="noStrike" cap="none" normalizeH="0" baseline="0" dirty="0" smtClean="0">
                          <a:ln>
                            <a:noFill/>
                          </a:ln>
                          <a:solidFill>
                            <a:schemeClr val="tx1"/>
                          </a:solidFill>
                          <a:effectLst/>
                          <a:latin typeface="Arial" charset="0"/>
                        </a:rPr>
                        <a:t>Remplissage de produits, si l’opération présente des risques inhabituels</a:t>
                      </a:r>
                    </a:p>
                  </a:txBody>
                  <a:tcPr marL="66502" marR="66502" marT="37407" marB="374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0" i="1" u="none" strike="noStrike" cap="none" normalizeH="0" baseline="0" dirty="0" smtClean="0">
                          <a:ln>
                            <a:noFill/>
                          </a:ln>
                          <a:solidFill>
                            <a:schemeClr val="tx1"/>
                          </a:solidFill>
                          <a:effectLst/>
                          <a:latin typeface="Arial" charset="0"/>
                        </a:rPr>
                        <a:t>Préparation et remplissage aseptiques</a:t>
                      </a:r>
                    </a:p>
                  </a:txBody>
                  <a:tcPr marL="66502" marR="66502" marT="37407" marB="374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r>
              <a:tr h="909947">
                <a:tc gridSpan="3">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1" i="1" u="none" strike="noStrike" cap="none" normalizeH="0" baseline="0" dirty="0" smtClean="0">
                          <a:ln>
                            <a:noFill/>
                          </a:ln>
                          <a:solidFill>
                            <a:srgbClr val="080808"/>
                          </a:solidFill>
                          <a:effectLst/>
                          <a:latin typeface="Arial" charset="0"/>
                        </a:rPr>
                        <a:t>B</a:t>
                      </a:r>
                    </a:p>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0" i="1" u="none" strike="noStrike" cap="none" normalizeH="0" baseline="0" dirty="0" smtClean="0">
                          <a:ln>
                            <a:noFill/>
                          </a:ln>
                          <a:solidFill>
                            <a:schemeClr val="tx1"/>
                          </a:solidFill>
                          <a:effectLst/>
                          <a:latin typeface="Arial" charset="0"/>
                        </a:rPr>
                        <a:t>Environnement immédiat d’une zone de travail de classe A</a:t>
                      </a:r>
                    </a:p>
                  </a:txBody>
                  <a:tcPr marL="66502" marR="66502" marT="37407" marB="374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fr-FR"/>
                    </a:p>
                  </a:txBody>
                  <a:tcPr/>
                </a:tc>
                <a:tc hMerge="1">
                  <a:txBody>
                    <a:bodyPr/>
                    <a:lstStyle/>
                    <a:p>
                      <a:endParaRPr lang="fr-FR"/>
                    </a:p>
                  </a:txBody>
                  <a:tcPr/>
                </a:tc>
              </a:tr>
              <a:tr h="1232971">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endParaRPr kumimoji="0" lang="fr-FR" sz="1600" b="1" i="1" u="none" strike="noStrike" cap="none" normalizeH="0" baseline="0" dirty="0" smtClean="0">
                        <a:ln>
                          <a:noFill/>
                        </a:ln>
                        <a:solidFill>
                          <a:srgbClr val="080808"/>
                        </a:solidFill>
                        <a:effectLst/>
                        <a:latin typeface="Arial" charset="0"/>
                      </a:endParaRPr>
                    </a:p>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1" i="1" u="none" strike="noStrike" cap="none" normalizeH="0" baseline="0" dirty="0" smtClean="0">
                          <a:ln>
                            <a:noFill/>
                          </a:ln>
                          <a:solidFill>
                            <a:srgbClr val="080808"/>
                          </a:solidFill>
                          <a:effectLst/>
                          <a:latin typeface="Arial" charset="0"/>
                        </a:rPr>
                        <a:t>C</a:t>
                      </a:r>
                    </a:p>
                  </a:txBody>
                  <a:tcPr marL="66502" marR="66502" marT="37407" marB="374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0" i="1" u="none" strike="noStrike" cap="none" normalizeH="0" baseline="0" dirty="0" smtClean="0">
                          <a:ln>
                            <a:noFill/>
                          </a:ln>
                          <a:solidFill>
                            <a:schemeClr val="tx1"/>
                          </a:solidFill>
                          <a:effectLst/>
                          <a:latin typeface="Arial" charset="0"/>
                        </a:rPr>
                        <a:t>Préparation de solutions, si l’opération présente des risques inhabituels</a:t>
                      </a:r>
                    </a:p>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0" i="1" u="none" strike="noStrike" cap="none" normalizeH="0" baseline="0" dirty="0" smtClean="0">
                          <a:ln>
                            <a:noFill/>
                          </a:ln>
                          <a:solidFill>
                            <a:schemeClr val="tx1"/>
                          </a:solidFill>
                          <a:effectLst/>
                          <a:latin typeface="Arial" charset="0"/>
                        </a:rPr>
                        <a:t>Remplissage de produits</a:t>
                      </a:r>
                    </a:p>
                  </a:txBody>
                  <a:tcPr marL="66502" marR="66502" marT="37407" marB="374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0" i="1" u="none" strike="noStrike" cap="none" normalizeH="0" baseline="0" dirty="0" smtClean="0">
                          <a:ln>
                            <a:noFill/>
                          </a:ln>
                          <a:solidFill>
                            <a:schemeClr val="tx1"/>
                          </a:solidFill>
                          <a:effectLst/>
                          <a:latin typeface="Arial" charset="0"/>
                        </a:rPr>
                        <a:t>Préparation de solutions destinées à être filtrées</a:t>
                      </a:r>
                    </a:p>
                  </a:txBody>
                  <a:tcPr marL="66502" marR="66502" marT="37407" marB="374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50000"/>
                      </a:schemeClr>
                    </a:solidFill>
                  </a:tcPr>
                </a:tc>
              </a:tr>
              <a:tr h="892642">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endParaRPr kumimoji="0" lang="fr-FR" sz="700" b="1" i="1" u="none" strike="noStrike" cap="none" normalizeH="0" baseline="0" dirty="0" smtClean="0">
                        <a:ln>
                          <a:noFill/>
                        </a:ln>
                        <a:solidFill>
                          <a:srgbClr val="080808"/>
                        </a:solidFill>
                        <a:effectLst/>
                        <a:latin typeface="Arial" charset="0"/>
                      </a:endParaRPr>
                    </a:p>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1" i="1" u="none" strike="noStrike" cap="none" normalizeH="0" baseline="0" dirty="0" smtClean="0">
                          <a:ln>
                            <a:noFill/>
                          </a:ln>
                          <a:solidFill>
                            <a:srgbClr val="080808"/>
                          </a:solidFill>
                          <a:effectLst/>
                          <a:latin typeface="Arial" charset="0"/>
                        </a:rPr>
                        <a:t>D</a:t>
                      </a:r>
                    </a:p>
                  </a:txBody>
                  <a:tcPr marL="66502" marR="66502" marT="37407" marB="374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0" i="1" u="none" strike="noStrike" cap="none" normalizeH="0" baseline="0" dirty="0" smtClean="0">
                          <a:ln>
                            <a:noFill/>
                          </a:ln>
                          <a:solidFill>
                            <a:schemeClr val="tx1"/>
                          </a:solidFill>
                          <a:effectLst/>
                          <a:latin typeface="Arial" charset="0"/>
                        </a:rPr>
                        <a:t>Préparation de solution et d’accessoires aux fins de remplissage</a:t>
                      </a:r>
                    </a:p>
                  </a:txBody>
                  <a:tcPr marL="66502" marR="66502" marT="37407" marB="374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1116013" rtl="0" eaLnBrk="0" fontAlgn="base" latinLnBrk="0" hangingPunct="0">
                        <a:lnSpc>
                          <a:spcPct val="100000"/>
                        </a:lnSpc>
                        <a:spcBef>
                          <a:spcPct val="20000"/>
                        </a:spcBef>
                        <a:spcAft>
                          <a:spcPct val="0"/>
                        </a:spcAft>
                        <a:buClr>
                          <a:schemeClr val="accent2"/>
                        </a:buClr>
                        <a:buSzPct val="75000"/>
                        <a:buFontTx/>
                        <a:buNone/>
                        <a:tabLst/>
                      </a:pPr>
                      <a:r>
                        <a:rPr kumimoji="0" lang="fr-FR" sz="1600" b="0" i="1" u="none" strike="noStrike" cap="none" normalizeH="0" baseline="0" dirty="0" smtClean="0">
                          <a:ln>
                            <a:noFill/>
                          </a:ln>
                          <a:solidFill>
                            <a:schemeClr val="tx1"/>
                          </a:solidFill>
                          <a:effectLst/>
                          <a:latin typeface="Arial" charset="0"/>
                        </a:rPr>
                        <a:t>Manipulation d’accessoires après nettoyage</a:t>
                      </a:r>
                    </a:p>
                  </a:txBody>
                  <a:tcPr marL="66502" marR="66502" marT="37407" marB="374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r>
            </a:tbl>
          </a:graphicData>
        </a:graphic>
      </p:graphicFrame>
      <p:sp>
        <p:nvSpPr>
          <p:cNvPr id="3" name="ZoneTexte 2"/>
          <p:cNvSpPr txBox="1"/>
          <p:nvPr/>
        </p:nvSpPr>
        <p:spPr>
          <a:xfrm>
            <a:off x="571472" y="500042"/>
            <a:ext cx="6143668" cy="461665"/>
          </a:xfrm>
          <a:prstGeom prst="rect">
            <a:avLst/>
          </a:prstGeom>
          <a:noFill/>
        </p:spPr>
        <p:txBody>
          <a:bodyPr wrap="square" rtlCol="0">
            <a:spAutoFit/>
          </a:bodyPr>
          <a:lstStyle/>
          <a:p>
            <a:pPr>
              <a:buFont typeface="Arial" pitchFamily="34" charset="0"/>
              <a:buChar char="•"/>
            </a:pPr>
            <a:r>
              <a:rPr lang="fr-FR" sz="2400" b="1" u="sng" dirty="0" smtClean="0">
                <a:solidFill>
                  <a:schemeClr val="accent1"/>
                </a:solidFill>
              </a:rPr>
              <a:t> Manipulations possibles de chaque classe</a:t>
            </a:r>
            <a:endParaRPr lang="fr-FR" sz="2400" b="1" u="sng" dirty="0">
              <a:solidFill>
                <a:schemeClr val="accent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214290"/>
            <a:ext cx="8929718" cy="5693866"/>
          </a:xfrm>
          <a:prstGeom prst="rect">
            <a:avLst/>
          </a:prstGeom>
          <a:noFill/>
        </p:spPr>
        <p:txBody>
          <a:bodyPr wrap="square" rtlCol="0">
            <a:spAutoFit/>
          </a:bodyPr>
          <a:lstStyle/>
          <a:p>
            <a:r>
              <a:rPr lang="fr-FR" sz="2800" u="sng" dirty="0" smtClean="0">
                <a:solidFill>
                  <a:schemeClr val="accent6"/>
                </a:solidFill>
              </a:rPr>
              <a:t>2- Méthodes de préparation </a:t>
            </a:r>
          </a:p>
          <a:p>
            <a:r>
              <a:rPr lang="fr-FR" sz="2800" b="1" u="sng" dirty="0" smtClean="0">
                <a:solidFill>
                  <a:schemeClr val="accent3"/>
                </a:solidFill>
              </a:rPr>
              <a:t>2-1- solutions :</a:t>
            </a:r>
          </a:p>
          <a:p>
            <a:pPr>
              <a:buFont typeface="Wingdings" pitchFamily="2" charset="2"/>
              <a:buChar char="q"/>
            </a:pPr>
            <a:r>
              <a:rPr lang="fr-FR" sz="2800" u="sng" dirty="0" smtClean="0">
                <a:solidFill>
                  <a:schemeClr val="accent2"/>
                </a:solidFill>
              </a:rPr>
              <a:t> PA  stable à la chaleur:</a:t>
            </a:r>
          </a:p>
          <a:p>
            <a:r>
              <a:rPr lang="fr-FR" sz="2800" dirty="0" smtClean="0">
                <a:solidFill>
                  <a:schemeClr val="accent1"/>
                </a:solidFill>
              </a:rPr>
              <a:t>a) Mise en solution:</a:t>
            </a:r>
          </a:p>
          <a:p>
            <a:pPr>
              <a:buFont typeface="Wingdings" pitchFamily="2" charset="2"/>
              <a:buChar char="ü"/>
            </a:pPr>
            <a:r>
              <a:rPr lang="fr-FR" sz="2800" dirty="0" smtClean="0"/>
              <a:t>Cuves en en acier inoxydable</a:t>
            </a:r>
          </a:p>
          <a:p>
            <a:pPr>
              <a:buFont typeface="Wingdings" pitchFamily="2" charset="2"/>
              <a:buChar char="ü"/>
            </a:pPr>
            <a:r>
              <a:rPr lang="fr-FR" sz="2800" dirty="0" smtClean="0"/>
              <a:t>Double fond pour assurer le chauffage</a:t>
            </a:r>
          </a:p>
          <a:p>
            <a:r>
              <a:rPr lang="fr-FR" sz="2800" dirty="0" smtClean="0"/>
              <a:t>  ou le refroidissement</a:t>
            </a:r>
          </a:p>
          <a:p>
            <a:pPr>
              <a:buFont typeface="Wingdings" pitchFamily="2" charset="2"/>
              <a:buChar char="ü"/>
            </a:pPr>
            <a:r>
              <a:rPr lang="fr-FR" sz="2800" dirty="0" smtClean="0"/>
              <a:t>Système d’agitation: hélice ou turbine</a:t>
            </a:r>
          </a:p>
          <a:p>
            <a:endParaRPr lang="fr-FR" sz="2800" dirty="0" smtClean="0"/>
          </a:p>
          <a:p>
            <a:r>
              <a:rPr lang="fr-FR" sz="2800" dirty="0" smtClean="0">
                <a:solidFill>
                  <a:schemeClr val="accent1"/>
                </a:solidFill>
              </a:rPr>
              <a:t>b) Filtration clarifiante:</a:t>
            </a:r>
          </a:p>
          <a:p>
            <a:r>
              <a:rPr lang="fr-FR" sz="2800" dirty="0" smtClean="0"/>
              <a:t>Séparation des contaminants particulaire</a:t>
            </a:r>
          </a:p>
          <a:p>
            <a:r>
              <a:rPr lang="fr-FR" sz="2800" dirty="0" smtClean="0"/>
              <a:t>du liquide à l’aide d’un milieu filtrant</a:t>
            </a:r>
          </a:p>
          <a:p>
            <a:r>
              <a:rPr lang="fr-FR" sz="2800" dirty="0" smtClean="0"/>
              <a:t>poreux entre 0,45 et 10 </a:t>
            </a:r>
            <a:r>
              <a:rPr lang="fr-FR" sz="2800" dirty="0" err="1" smtClean="0"/>
              <a:t>μm</a:t>
            </a:r>
            <a:endParaRPr lang="fr-FR" sz="2800" dirty="0"/>
          </a:p>
        </p:txBody>
      </p:sp>
      <p:pic>
        <p:nvPicPr>
          <p:cNvPr id="1028" name="Picture 4"/>
          <p:cNvPicPr>
            <a:picLocks noChangeAspect="1" noChangeArrowheads="1"/>
          </p:cNvPicPr>
          <p:nvPr/>
        </p:nvPicPr>
        <p:blipFill>
          <a:blip r:embed="rId3"/>
          <a:srcRect/>
          <a:stretch>
            <a:fillRect/>
          </a:stretch>
        </p:blipFill>
        <p:spPr bwMode="auto">
          <a:xfrm>
            <a:off x="6924675" y="714356"/>
            <a:ext cx="2219325" cy="3095625"/>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357166"/>
            <a:ext cx="8501122" cy="3970318"/>
          </a:xfrm>
          <a:prstGeom prst="rect">
            <a:avLst/>
          </a:prstGeom>
          <a:noFill/>
        </p:spPr>
        <p:txBody>
          <a:bodyPr wrap="square" rtlCol="0">
            <a:spAutoFit/>
          </a:bodyPr>
          <a:lstStyle/>
          <a:p>
            <a:r>
              <a:rPr lang="fr-FR" sz="2800" dirty="0" smtClean="0">
                <a:solidFill>
                  <a:schemeClr val="accent1"/>
                </a:solidFill>
              </a:rPr>
              <a:t>c) Répartition:</a:t>
            </a:r>
          </a:p>
          <a:p>
            <a:endParaRPr lang="fr-FR" sz="2800" dirty="0" smtClean="0"/>
          </a:p>
          <a:p>
            <a:pPr>
              <a:buFont typeface="Courier New" pitchFamily="49" charset="0"/>
              <a:buChar char="o"/>
            </a:pPr>
            <a:r>
              <a:rPr lang="fr-FR" sz="2800" dirty="0" smtClean="0">
                <a:solidFill>
                  <a:schemeClr val="accent4">
                    <a:lumMod val="60000"/>
                    <a:lumOff val="40000"/>
                  </a:schemeClr>
                </a:solidFill>
              </a:rPr>
              <a:t>Remplissage collectif au vide:</a:t>
            </a:r>
          </a:p>
          <a:p>
            <a:pPr lvl="1">
              <a:buFont typeface="Arial" pitchFamily="34" charset="0"/>
              <a:buChar char="•"/>
            </a:pPr>
            <a:r>
              <a:rPr lang="fr-FR" sz="2800" dirty="0" smtClean="0"/>
              <a:t>Appliquée aux ampoules à 2 pointes</a:t>
            </a:r>
          </a:p>
          <a:p>
            <a:pPr lvl="1">
              <a:buFont typeface="Arial" pitchFamily="34" charset="0"/>
              <a:buChar char="•"/>
            </a:pPr>
            <a:r>
              <a:rPr lang="fr-FR" sz="2800" dirty="0" smtClean="0"/>
              <a:t>Grand rendement mais peu précise.</a:t>
            </a:r>
          </a:p>
          <a:p>
            <a:pPr lvl="1">
              <a:buFont typeface="Arial" pitchFamily="34" charset="0"/>
              <a:buChar char="•"/>
            </a:pPr>
            <a:r>
              <a:rPr lang="fr-FR" sz="2800" dirty="0" smtClean="0"/>
              <a:t>Tend à être abandonnée</a:t>
            </a:r>
          </a:p>
          <a:p>
            <a:endParaRPr lang="fr-FR" sz="2800" dirty="0" smtClean="0"/>
          </a:p>
          <a:p>
            <a:endParaRPr lang="fr-FR" sz="2800" dirty="0" smtClean="0"/>
          </a:p>
          <a:p>
            <a:endParaRPr lang="fr-FR" sz="2800" dirty="0" smtClean="0"/>
          </a:p>
        </p:txBody>
      </p:sp>
      <p:pic>
        <p:nvPicPr>
          <p:cNvPr id="2052" name="Picture 4"/>
          <p:cNvPicPr>
            <a:picLocks noChangeAspect="1" noChangeArrowheads="1"/>
          </p:cNvPicPr>
          <p:nvPr/>
        </p:nvPicPr>
        <p:blipFill>
          <a:blip r:embed="rId2"/>
          <a:srcRect/>
          <a:stretch>
            <a:fillRect/>
          </a:stretch>
        </p:blipFill>
        <p:spPr bwMode="auto">
          <a:xfrm>
            <a:off x="6696075" y="357166"/>
            <a:ext cx="2447925" cy="12573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6753225" y="1714488"/>
            <a:ext cx="2390775" cy="12096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6696075" y="3000372"/>
            <a:ext cx="2447925" cy="1238250"/>
          </a:xfrm>
          <a:prstGeom prst="rect">
            <a:avLst/>
          </a:prstGeom>
          <a:noFill/>
          <a:ln w="9525">
            <a:noFill/>
            <a:miter lim="800000"/>
            <a:headEnd/>
            <a:tailEnd/>
          </a:ln>
          <a:effectLst/>
        </p:spPr>
      </p:pic>
      <p:sp>
        <p:nvSpPr>
          <p:cNvPr id="8" name="Rectangle 7"/>
          <p:cNvSpPr/>
          <p:nvPr/>
        </p:nvSpPr>
        <p:spPr>
          <a:xfrm>
            <a:off x="500034" y="4357694"/>
            <a:ext cx="4929222" cy="2246769"/>
          </a:xfrm>
          <a:prstGeom prst="rect">
            <a:avLst/>
          </a:prstGeom>
        </p:spPr>
        <p:txBody>
          <a:bodyPr wrap="square">
            <a:spAutoFit/>
          </a:bodyPr>
          <a:lstStyle/>
          <a:p>
            <a:pPr>
              <a:buFont typeface="Courier New" pitchFamily="49" charset="0"/>
              <a:buChar char="o"/>
            </a:pPr>
            <a:r>
              <a:rPr lang="fr-FR" sz="2800" dirty="0" smtClean="0">
                <a:solidFill>
                  <a:schemeClr val="accent4">
                    <a:lumMod val="60000"/>
                    <a:lumOff val="40000"/>
                  </a:schemeClr>
                </a:solidFill>
              </a:rPr>
              <a:t>Remplissage unitaire:</a:t>
            </a:r>
          </a:p>
          <a:p>
            <a:pPr lvl="1">
              <a:buFont typeface="Arial" pitchFamily="34" charset="0"/>
              <a:buChar char="•"/>
            </a:pPr>
            <a:r>
              <a:rPr lang="fr-FR" sz="2800" dirty="0" smtClean="0"/>
              <a:t>Appliqué aux ampoules à col large et flacons.</a:t>
            </a:r>
          </a:p>
          <a:p>
            <a:pPr lvl="1">
              <a:buFont typeface="Arial" pitchFamily="34" charset="0"/>
              <a:buChar char="•"/>
            </a:pPr>
            <a:r>
              <a:rPr lang="fr-FR" sz="2800" dirty="0" smtClean="0"/>
              <a:t>Remplissage effectué  avec une seringues de précision</a:t>
            </a:r>
          </a:p>
        </p:txBody>
      </p:sp>
      <p:pic>
        <p:nvPicPr>
          <p:cNvPr id="9" name="Picture 2"/>
          <p:cNvPicPr>
            <a:picLocks noChangeAspect="1" noChangeArrowheads="1"/>
          </p:cNvPicPr>
          <p:nvPr/>
        </p:nvPicPr>
        <p:blipFill>
          <a:blip r:embed="rId5"/>
          <a:srcRect/>
          <a:stretch>
            <a:fillRect/>
          </a:stretch>
        </p:blipFill>
        <p:spPr bwMode="auto">
          <a:xfrm rot="5400000">
            <a:off x="6164664" y="3878664"/>
            <a:ext cx="2323482" cy="3635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571480"/>
            <a:ext cx="7786742" cy="1384995"/>
          </a:xfrm>
          <a:prstGeom prst="rect">
            <a:avLst/>
          </a:prstGeom>
          <a:noFill/>
        </p:spPr>
        <p:txBody>
          <a:bodyPr wrap="square" rtlCol="0">
            <a:spAutoFit/>
          </a:bodyPr>
          <a:lstStyle/>
          <a:p>
            <a:r>
              <a:rPr lang="fr-FR" sz="2800" dirty="0" smtClean="0">
                <a:solidFill>
                  <a:schemeClr val="accent1"/>
                </a:solidFill>
                <a:latin typeface="Times New Roman" pitchFamily="18" charset="0"/>
                <a:cs typeface="Times New Roman" pitchFamily="18" charset="0"/>
              </a:rPr>
              <a:t>d) Stérilisation:</a:t>
            </a:r>
          </a:p>
          <a:p>
            <a:r>
              <a:rPr lang="fr-FR" sz="2800" dirty="0" smtClean="0">
                <a:latin typeface="Times New Roman" pitchFamily="18" charset="0"/>
                <a:cs typeface="Times New Roman" pitchFamily="18" charset="0"/>
              </a:rPr>
              <a:t>Autoclavage ( cycle assurant un F</a:t>
            </a:r>
            <a:r>
              <a:rPr lang="fr-FR" sz="2800" baseline="-25000" dirty="0" smtClean="0">
                <a:latin typeface="Times New Roman" pitchFamily="18" charset="0"/>
                <a:cs typeface="Times New Roman" pitchFamily="18" charset="0"/>
              </a:rPr>
              <a:t>0 </a:t>
            </a:r>
            <a:r>
              <a:rPr lang="fr-FR" sz="2800" dirty="0" smtClean="0">
                <a:latin typeface="Times New Roman" pitchFamily="18" charset="0"/>
                <a:cs typeface="Times New Roman" pitchFamily="18" charset="0"/>
              </a:rPr>
              <a:t>≥ 8 min) </a:t>
            </a:r>
          </a:p>
          <a:p>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rot="5400000">
            <a:off x="921528" y="1507308"/>
            <a:ext cx="4467225" cy="4738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p:cNvCxnSpPr/>
          <p:nvPr/>
        </p:nvCxnSpPr>
        <p:spPr>
          <a:xfrm rot="5400000">
            <a:off x="5322099" y="1607331"/>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16200000" flipH="1">
            <a:off x="3393273" y="1535893"/>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714744" y="2143116"/>
            <a:ext cx="1857388" cy="369332"/>
          </a:xfrm>
          <a:prstGeom prst="rect">
            <a:avLst/>
          </a:prstGeom>
          <a:noFill/>
          <a:ln>
            <a:solidFill>
              <a:srgbClr val="9900FF"/>
            </a:solidFill>
          </a:ln>
        </p:spPr>
        <p:txBody>
          <a:bodyPr wrap="square" rtlCol="0">
            <a:spAutoFit/>
          </a:bodyPr>
          <a:lstStyle/>
          <a:p>
            <a:r>
              <a:rPr lang="fr-FR" dirty="0" smtClean="0"/>
              <a:t>Mise en solution</a:t>
            </a:r>
            <a:endParaRPr lang="fr-FR" dirty="0"/>
          </a:p>
        </p:txBody>
      </p:sp>
      <p:cxnSp>
        <p:nvCxnSpPr>
          <p:cNvPr id="11" name="Connecteur droit avec flèche 10"/>
          <p:cNvCxnSpPr/>
          <p:nvPr/>
        </p:nvCxnSpPr>
        <p:spPr>
          <a:xfrm rot="5400000">
            <a:off x="4429918" y="271382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571868" y="2928934"/>
            <a:ext cx="2058577" cy="369332"/>
          </a:xfrm>
          <a:prstGeom prst="rect">
            <a:avLst/>
          </a:prstGeom>
          <a:ln>
            <a:solidFill>
              <a:srgbClr val="9900FF"/>
            </a:solidFill>
          </a:ln>
        </p:spPr>
        <p:txBody>
          <a:bodyPr wrap="none">
            <a:spAutoFit/>
          </a:bodyPr>
          <a:lstStyle/>
          <a:p>
            <a:r>
              <a:rPr lang="fr-FR" dirty="0" smtClean="0"/>
              <a:t>Filtration clarifiante</a:t>
            </a:r>
            <a:endParaRPr lang="fr-FR" dirty="0"/>
          </a:p>
        </p:txBody>
      </p:sp>
      <p:sp>
        <p:nvSpPr>
          <p:cNvPr id="13" name="ZoneTexte 12"/>
          <p:cNvSpPr txBox="1"/>
          <p:nvPr/>
        </p:nvSpPr>
        <p:spPr>
          <a:xfrm>
            <a:off x="2000232" y="785794"/>
            <a:ext cx="1428760" cy="646331"/>
          </a:xfrm>
          <a:prstGeom prst="rect">
            <a:avLst/>
          </a:prstGeom>
          <a:noFill/>
          <a:ln>
            <a:solidFill>
              <a:srgbClr val="9900FF"/>
            </a:solidFill>
          </a:ln>
        </p:spPr>
        <p:txBody>
          <a:bodyPr wrap="square" rtlCol="0">
            <a:spAutoFit/>
          </a:bodyPr>
          <a:lstStyle/>
          <a:p>
            <a:r>
              <a:rPr lang="fr-FR" dirty="0" smtClean="0"/>
              <a:t>EPPI + Excipients</a:t>
            </a:r>
            <a:endParaRPr lang="fr-FR" dirty="0"/>
          </a:p>
        </p:txBody>
      </p:sp>
      <p:sp>
        <p:nvSpPr>
          <p:cNvPr id="14" name="ZoneTexte 13"/>
          <p:cNvSpPr txBox="1"/>
          <p:nvPr/>
        </p:nvSpPr>
        <p:spPr>
          <a:xfrm>
            <a:off x="5786446" y="928670"/>
            <a:ext cx="1071570" cy="369332"/>
          </a:xfrm>
          <a:prstGeom prst="rect">
            <a:avLst/>
          </a:prstGeom>
          <a:noFill/>
          <a:ln>
            <a:solidFill>
              <a:srgbClr val="9900FF"/>
            </a:solidFill>
          </a:ln>
        </p:spPr>
        <p:txBody>
          <a:bodyPr wrap="square" rtlCol="0">
            <a:spAutoFit/>
          </a:bodyPr>
          <a:lstStyle/>
          <a:p>
            <a:r>
              <a:rPr lang="fr-FR" dirty="0" smtClean="0"/>
              <a:t>PA(s)</a:t>
            </a:r>
            <a:endParaRPr lang="fr-FR" dirty="0"/>
          </a:p>
        </p:txBody>
      </p:sp>
      <p:cxnSp>
        <p:nvCxnSpPr>
          <p:cNvPr id="16" name="Connecteur droit avec flèche 15"/>
          <p:cNvCxnSpPr/>
          <p:nvPr/>
        </p:nvCxnSpPr>
        <p:spPr>
          <a:xfrm rot="5400000">
            <a:off x="4215604" y="3713958"/>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929058" y="4214818"/>
            <a:ext cx="4143404" cy="923330"/>
          </a:xfrm>
          <a:prstGeom prst="rect">
            <a:avLst/>
          </a:prstGeom>
          <a:noFill/>
        </p:spPr>
        <p:txBody>
          <a:bodyPr wrap="square" rtlCol="0">
            <a:spAutoFit/>
          </a:bodyPr>
          <a:lstStyle/>
          <a:p>
            <a:r>
              <a:rPr lang="fr-FR" dirty="0" smtClean="0"/>
              <a:t>Répartition</a:t>
            </a:r>
          </a:p>
          <a:p>
            <a:r>
              <a:rPr lang="fr-FR" dirty="0" smtClean="0"/>
              <a:t>-en ampoule                    scellage</a:t>
            </a:r>
          </a:p>
          <a:p>
            <a:r>
              <a:rPr lang="fr-FR" dirty="0" smtClean="0"/>
              <a:t>- En flacons                      fermeture</a:t>
            </a:r>
            <a:endParaRPr lang="fr-FR" dirty="0"/>
          </a:p>
        </p:txBody>
      </p:sp>
      <p:cxnSp>
        <p:nvCxnSpPr>
          <p:cNvPr id="22" name="Connecteur droit avec flèche 21"/>
          <p:cNvCxnSpPr/>
          <p:nvPr/>
        </p:nvCxnSpPr>
        <p:spPr>
          <a:xfrm rot="5400000">
            <a:off x="4464843" y="5536421"/>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857224" y="3357562"/>
            <a:ext cx="7572428" cy="369332"/>
          </a:xfrm>
          <a:prstGeom prst="rect">
            <a:avLst/>
          </a:prstGeom>
          <a:noFill/>
        </p:spPr>
        <p:txBody>
          <a:bodyPr wrap="square" rtlCol="0">
            <a:spAutoFit/>
          </a:bodyPr>
          <a:lstStyle/>
          <a:p>
            <a:r>
              <a:rPr lang="fr-FR" dirty="0" smtClean="0"/>
              <a:t>_ _ _ _ _ _ _ _ _ _ _  _ _  _ _ _ _ _  __ _  _ _ _ _ _ _  _ _ _ _ _ _ _ _ _ _ _ _ _ </a:t>
            </a:r>
            <a:endParaRPr lang="fr-FR" dirty="0"/>
          </a:p>
        </p:txBody>
      </p:sp>
      <p:sp>
        <p:nvSpPr>
          <p:cNvPr id="26" name="ZoneTexte 25"/>
          <p:cNvSpPr txBox="1"/>
          <p:nvPr/>
        </p:nvSpPr>
        <p:spPr>
          <a:xfrm>
            <a:off x="4071934" y="5857892"/>
            <a:ext cx="1500198" cy="369332"/>
          </a:xfrm>
          <a:prstGeom prst="rect">
            <a:avLst/>
          </a:prstGeom>
          <a:solidFill>
            <a:srgbClr val="9900FF"/>
          </a:solidFill>
        </p:spPr>
        <p:txBody>
          <a:bodyPr wrap="square" rtlCol="0">
            <a:spAutoFit/>
          </a:bodyPr>
          <a:lstStyle/>
          <a:p>
            <a:r>
              <a:rPr lang="fr-FR" dirty="0" smtClean="0">
                <a:solidFill>
                  <a:srgbClr val="FFFF00"/>
                </a:solidFill>
              </a:rPr>
              <a:t>Autoclavage</a:t>
            </a:r>
            <a:r>
              <a:rPr lang="fr-FR" dirty="0" smtClean="0"/>
              <a:t> </a:t>
            </a:r>
            <a:endParaRPr lang="fr-FR" dirty="0"/>
          </a:p>
        </p:txBody>
      </p:sp>
      <p:cxnSp>
        <p:nvCxnSpPr>
          <p:cNvPr id="28" name="Connecteur droit 27"/>
          <p:cNvCxnSpPr/>
          <p:nvPr/>
        </p:nvCxnSpPr>
        <p:spPr>
          <a:xfrm rot="5400000">
            <a:off x="-820775" y="3749677"/>
            <a:ext cx="564360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214282" y="1928802"/>
            <a:ext cx="1500198" cy="369332"/>
          </a:xfrm>
          <a:prstGeom prst="rect">
            <a:avLst/>
          </a:prstGeom>
          <a:noFill/>
          <a:ln>
            <a:solidFill>
              <a:srgbClr val="FFFF00"/>
            </a:solidFill>
          </a:ln>
        </p:spPr>
        <p:txBody>
          <a:bodyPr wrap="square" rtlCol="0">
            <a:spAutoFit/>
          </a:bodyPr>
          <a:lstStyle/>
          <a:p>
            <a:r>
              <a:rPr lang="fr-FR" dirty="0" smtClean="0"/>
              <a:t>Classe D ou C</a:t>
            </a:r>
            <a:endParaRPr lang="fr-FR" dirty="0"/>
          </a:p>
        </p:txBody>
      </p:sp>
      <p:sp>
        <p:nvSpPr>
          <p:cNvPr id="30" name="ZoneTexte 29"/>
          <p:cNvSpPr txBox="1"/>
          <p:nvPr/>
        </p:nvSpPr>
        <p:spPr>
          <a:xfrm>
            <a:off x="214282" y="4714884"/>
            <a:ext cx="1714512" cy="369332"/>
          </a:xfrm>
          <a:prstGeom prst="rect">
            <a:avLst/>
          </a:prstGeom>
          <a:noFill/>
          <a:ln>
            <a:solidFill>
              <a:srgbClr val="FFFF00"/>
            </a:solidFill>
          </a:ln>
        </p:spPr>
        <p:txBody>
          <a:bodyPr wrap="square" rtlCol="0">
            <a:spAutoFit/>
          </a:bodyPr>
          <a:lstStyle/>
          <a:p>
            <a:r>
              <a:rPr lang="fr-FR" dirty="0" smtClean="0"/>
              <a:t>Classe C (ou A)</a:t>
            </a:r>
            <a:endParaRPr lang="fr-FR" dirty="0"/>
          </a:p>
        </p:txBody>
      </p:sp>
      <p:cxnSp>
        <p:nvCxnSpPr>
          <p:cNvPr id="32" name="Connecteur droit avec flèche 31"/>
          <p:cNvCxnSpPr/>
          <p:nvPr/>
        </p:nvCxnSpPr>
        <p:spPr>
          <a:xfrm>
            <a:off x="5357818" y="471488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5357818" y="500063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642918"/>
            <a:ext cx="8429684" cy="3539430"/>
          </a:xfrm>
          <a:prstGeom prst="rect">
            <a:avLst/>
          </a:prstGeom>
          <a:noFill/>
        </p:spPr>
        <p:txBody>
          <a:bodyPr wrap="square" rtlCol="0">
            <a:spAutoFit/>
          </a:bodyPr>
          <a:lstStyle/>
          <a:p>
            <a:pPr algn="ctr"/>
            <a:r>
              <a:rPr lang="fr-FR" sz="2800" b="1" u="sng" dirty="0" smtClean="0">
                <a:solidFill>
                  <a:schemeClr val="accent6"/>
                </a:solidFill>
              </a:rPr>
              <a:t>3- INCONVÉNIENTS</a:t>
            </a:r>
          </a:p>
          <a:p>
            <a:pPr algn="ctr"/>
            <a:endParaRPr lang="fr-FR" sz="2800" b="1" u="sng" dirty="0" smtClean="0">
              <a:solidFill>
                <a:schemeClr val="accent6">
                  <a:lumMod val="60000"/>
                  <a:lumOff val="40000"/>
                </a:schemeClr>
              </a:solidFill>
            </a:endParaRPr>
          </a:p>
          <a:p>
            <a:endParaRPr lang="fr-FR" sz="2800" dirty="0" smtClean="0"/>
          </a:p>
          <a:p>
            <a:pPr>
              <a:buFont typeface="Wingdings" pitchFamily="2" charset="2"/>
              <a:buChar char="§"/>
            </a:pPr>
            <a:r>
              <a:rPr lang="fr-FR" sz="2800" dirty="0" smtClean="0">
                <a:solidFill>
                  <a:srgbClr val="FFFF00"/>
                </a:solidFill>
              </a:rPr>
              <a:t> </a:t>
            </a:r>
            <a:r>
              <a:rPr lang="fr-FR" sz="2800" dirty="0" smtClean="0"/>
              <a:t>Douleur </a:t>
            </a:r>
            <a:r>
              <a:rPr lang="fr-FR" sz="2800" dirty="0"/>
              <a:t>à </a:t>
            </a:r>
            <a:r>
              <a:rPr lang="fr-FR" sz="2800" dirty="0" smtClean="0"/>
              <a:t>l’injection.</a:t>
            </a:r>
          </a:p>
          <a:p>
            <a:pPr>
              <a:buFont typeface="Wingdings" pitchFamily="2" charset="2"/>
              <a:buChar char="§"/>
            </a:pPr>
            <a:r>
              <a:rPr lang="fr-FR" sz="2800" dirty="0" smtClean="0">
                <a:solidFill>
                  <a:srgbClr val="FFFF00"/>
                </a:solidFill>
              </a:rPr>
              <a:t> </a:t>
            </a:r>
            <a:r>
              <a:rPr lang="fr-FR" sz="2800" dirty="0" smtClean="0"/>
              <a:t>Risque infectieux.</a:t>
            </a:r>
            <a:endParaRPr lang="fr-FR" sz="2800" dirty="0"/>
          </a:p>
          <a:p>
            <a:pPr>
              <a:buFont typeface="Wingdings" pitchFamily="2" charset="2"/>
              <a:buChar char="§"/>
            </a:pPr>
            <a:r>
              <a:rPr lang="fr-FR" sz="2800" dirty="0" smtClean="0">
                <a:solidFill>
                  <a:srgbClr val="FFFF00"/>
                </a:solidFill>
              </a:rPr>
              <a:t> </a:t>
            </a:r>
            <a:r>
              <a:rPr lang="fr-FR" sz="2800" dirty="0" smtClean="0"/>
              <a:t>Traitement </a:t>
            </a:r>
            <a:r>
              <a:rPr lang="fr-FR" sz="2800" dirty="0"/>
              <a:t>difficile en </a:t>
            </a:r>
            <a:r>
              <a:rPr lang="fr-FR" sz="2800" dirty="0" smtClean="0"/>
              <a:t>ambulatoire.</a:t>
            </a:r>
            <a:endParaRPr lang="fr-FR" sz="2800" dirty="0"/>
          </a:p>
          <a:p>
            <a:pPr>
              <a:buFont typeface="Wingdings" pitchFamily="2" charset="2"/>
              <a:buChar char="§"/>
            </a:pPr>
            <a:r>
              <a:rPr lang="fr-FR" sz="2800" dirty="0" smtClean="0">
                <a:solidFill>
                  <a:srgbClr val="FFFF00"/>
                </a:solidFill>
              </a:rPr>
              <a:t> </a:t>
            </a:r>
            <a:r>
              <a:rPr lang="fr-FR" sz="2800" dirty="0" smtClean="0"/>
              <a:t>Recours </a:t>
            </a:r>
            <a:r>
              <a:rPr lang="fr-FR" sz="2800" dirty="0"/>
              <a:t>à un personnel qualifié pour </a:t>
            </a:r>
            <a:r>
              <a:rPr lang="fr-FR" sz="2800" dirty="0" smtClean="0"/>
              <a:t>l’administration.</a:t>
            </a:r>
          </a:p>
          <a:p>
            <a:pPr>
              <a:buFont typeface="Wingdings" pitchFamily="2" charset="2"/>
              <a:buChar char="§"/>
            </a:pPr>
            <a:r>
              <a:rPr lang="fr-FR" sz="2800" dirty="0" smtClean="0">
                <a:solidFill>
                  <a:srgbClr val="FFFF00"/>
                </a:solidFill>
              </a:rPr>
              <a:t> </a:t>
            </a:r>
            <a:r>
              <a:rPr lang="fr-FR" sz="2800" dirty="0" smtClean="0"/>
              <a:t>Fabrication délicate (produits stériles et apyrogènes). </a:t>
            </a:r>
            <a:endParaRPr lang="fr-FR"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p:cNvCxnSpPr/>
          <p:nvPr/>
        </p:nvCxnSpPr>
        <p:spPr>
          <a:xfrm rot="5400000">
            <a:off x="5322099" y="1607331"/>
            <a:ext cx="428628" cy="35719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16200000" flipH="1">
            <a:off x="3393273" y="1535893"/>
            <a:ext cx="500066" cy="42862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714744" y="2143116"/>
            <a:ext cx="1857388" cy="369332"/>
          </a:xfrm>
          <a:prstGeom prst="rect">
            <a:avLst/>
          </a:prstGeom>
          <a:noFill/>
          <a:ln>
            <a:solidFill>
              <a:schemeClr val="accent1">
                <a:lumMod val="75000"/>
              </a:schemeClr>
            </a:solidFill>
          </a:ln>
        </p:spPr>
        <p:txBody>
          <a:bodyPr wrap="square" rtlCol="0">
            <a:spAutoFit/>
          </a:bodyPr>
          <a:lstStyle/>
          <a:p>
            <a:r>
              <a:rPr lang="fr-FR" dirty="0" smtClean="0"/>
              <a:t>Mise en solution</a:t>
            </a:r>
            <a:endParaRPr lang="fr-FR" dirty="0"/>
          </a:p>
        </p:txBody>
      </p:sp>
      <p:cxnSp>
        <p:nvCxnSpPr>
          <p:cNvPr id="11" name="Connecteur droit avec flèche 10"/>
          <p:cNvCxnSpPr/>
          <p:nvPr/>
        </p:nvCxnSpPr>
        <p:spPr>
          <a:xfrm rot="5400000">
            <a:off x="4429918" y="2713826"/>
            <a:ext cx="428628" cy="158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571868" y="2928934"/>
            <a:ext cx="2058577" cy="369332"/>
          </a:xfrm>
          <a:prstGeom prst="rect">
            <a:avLst/>
          </a:prstGeom>
          <a:ln>
            <a:solidFill>
              <a:schemeClr val="accent1">
                <a:lumMod val="75000"/>
              </a:schemeClr>
            </a:solidFill>
          </a:ln>
        </p:spPr>
        <p:txBody>
          <a:bodyPr wrap="none">
            <a:spAutoFit/>
          </a:bodyPr>
          <a:lstStyle/>
          <a:p>
            <a:r>
              <a:rPr lang="fr-FR" dirty="0" smtClean="0"/>
              <a:t>Filtration clarifiante</a:t>
            </a:r>
            <a:endParaRPr lang="fr-FR" dirty="0"/>
          </a:p>
        </p:txBody>
      </p:sp>
      <p:sp>
        <p:nvSpPr>
          <p:cNvPr id="13" name="ZoneTexte 12"/>
          <p:cNvSpPr txBox="1"/>
          <p:nvPr/>
        </p:nvSpPr>
        <p:spPr>
          <a:xfrm>
            <a:off x="2000232" y="785794"/>
            <a:ext cx="1428760" cy="646331"/>
          </a:xfrm>
          <a:prstGeom prst="rect">
            <a:avLst/>
          </a:prstGeom>
          <a:noFill/>
          <a:ln>
            <a:solidFill>
              <a:schemeClr val="accent1">
                <a:lumMod val="75000"/>
              </a:schemeClr>
            </a:solidFill>
          </a:ln>
        </p:spPr>
        <p:txBody>
          <a:bodyPr wrap="square" rtlCol="0">
            <a:spAutoFit/>
          </a:bodyPr>
          <a:lstStyle/>
          <a:p>
            <a:r>
              <a:rPr lang="fr-FR" dirty="0" smtClean="0"/>
              <a:t>EPPI + Excipients</a:t>
            </a:r>
            <a:endParaRPr lang="fr-FR" dirty="0"/>
          </a:p>
        </p:txBody>
      </p:sp>
      <p:sp>
        <p:nvSpPr>
          <p:cNvPr id="14" name="ZoneTexte 13"/>
          <p:cNvSpPr txBox="1"/>
          <p:nvPr/>
        </p:nvSpPr>
        <p:spPr>
          <a:xfrm>
            <a:off x="5786446" y="928670"/>
            <a:ext cx="1071570" cy="369332"/>
          </a:xfrm>
          <a:prstGeom prst="rect">
            <a:avLst/>
          </a:prstGeom>
          <a:noFill/>
          <a:ln>
            <a:solidFill>
              <a:schemeClr val="accent1">
                <a:lumMod val="75000"/>
              </a:schemeClr>
            </a:solidFill>
          </a:ln>
        </p:spPr>
        <p:txBody>
          <a:bodyPr wrap="square" rtlCol="0">
            <a:spAutoFit/>
          </a:bodyPr>
          <a:lstStyle/>
          <a:p>
            <a:r>
              <a:rPr lang="fr-FR" dirty="0" smtClean="0"/>
              <a:t>PA(s)</a:t>
            </a:r>
            <a:endParaRPr lang="fr-FR" dirty="0"/>
          </a:p>
        </p:txBody>
      </p:sp>
      <p:cxnSp>
        <p:nvCxnSpPr>
          <p:cNvPr id="16" name="Connecteur droit avec flèche 15"/>
          <p:cNvCxnSpPr/>
          <p:nvPr/>
        </p:nvCxnSpPr>
        <p:spPr>
          <a:xfrm rot="5400000">
            <a:off x="4287042" y="3642520"/>
            <a:ext cx="714380" cy="158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5400000">
            <a:off x="4215604" y="5071280"/>
            <a:ext cx="1000132" cy="158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857224" y="4214818"/>
            <a:ext cx="7929618" cy="369332"/>
          </a:xfrm>
          <a:prstGeom prst="rect">
            <a:avLst/>
          </a:prstGeom>
          <a:noFill/>
        </p:spPr>
        <p:txBody>
          <a:bodyPr wrap="square" rtlCol="0">
            <a:spAutoFit/>
          </a:bodyPr>
          <a:lstStyle/>
          <a:p>
            <a:r>
              <a:rPr lang="fr-FR" dirty="0" smtClean="0"/>
              <a:t>_ _ _ _ _ _ _ _ _ _ _  _ _  _ _ _ _ _  __ _  _ _ _ _ _ _  _ _ _ _ _ _ _ _ _ _ _ _ _ _ _ _  </a:t>
            </a:r>
            <a:endParaRPr lang="fr-FR" dirty="0"/>
          </a:p>
        </p:txBody>
      </p:sp>
      <p:sp>
        <p:nvSpPr>
          <p:cNvPr id="29" name="ZoneTexte 28"/>
          <p:cNvSpPr txBox="1"/>
          <p:nvPr/>
        </p:nvSpPr>
        <p:spPr>
          <a:xfrm>
            <a:off x="214282" y="1928802"/>
            <a:ext cx="1500198" cy="369332"/>
          </a:xfrm>
          <a:prstGeom prst="rect">
            <a:avLst/>
          </a:prstGeom>
          <a:noFill/>
        </p:spPr>
        <p:txBody>
          <a:bodyPr wrap="square" rtlCol="0">
            <a:spAutoFit/>
          </a:bodyPr>
          <a:lstStyle/>
          <a:p>
            <a:r>
              <a:rPr lang="fr-FR" dirty="0" smtClean="0">
                <a:solidFill>
                  <a:schemeClr val="accent2">
                    <a:lumMod val="75000"/>
                  </a:schemeClr>
                </a:solidFill>
              </a:rPr>
              <a:t>Classe D ou C</a:t>
            </a:r>
            <a:endParaRPr lang="fr-FR" dirty="0">
              <a:solidFill>
                <a:schemeClr val="accent2">
                  <a:lumMod val="75000"/>
                </a:schemeClr>
              </a:solidFill>
            </a:endParaRPr>
          </a:p>
        </p:txBody>
      </p:sp>
      <p:sp>
        <p:nvSpPr>
          <p:cNvPr id="30" name="ZoneTexte 29"/>
          <p:cNvSpPr txBox="1"/>
          <p:nvPr/>
        </p:nvSpPr>
        <p:spPr>
          <a:xfrm>
            <a:off x="214282" y="4714884"/>
            <a:ext cx="1785950" cy="369332"/>
          </a:xfrm>
          <a:prstGeom prst="rect">
            <a:avLst/>
          </a:prstGeom>
          <a:noFill/>
        </p:spPr>
        <p:txBody>
          <a:bodyPr wrap="square" rtlCol="0">
            <a:spAutoFit/>
          </a:bodyPr>
          <a:lstStyle/>
          <a:p>
            <a:r>
              <a:rPr lang="fr-FR" dirty="0" smtClean="0">
                <a:solidFill>
                  <a:schemeClr val="accent2">
                    <a:lumMod val="75000"/>
                  </a:schemeClr>
                </a:solidFill>
              </a:rPr>
              <a:t>Classe C (ou A)</a:t>
            </a:r>
            <a:endParaRPr lang="fr-FR" dirty="0">
              <a:solidFill>
                <a:schemeClr val="accent2">
                  <a:lumMod val="75000"/>
                </a:schemeClr>
              </a:solidFill>
            </a:endParaRPr>
          </a:p>
        </p:txBody>
      </p:sp>
      <p:sp>
        <p:nvSpPr>
          <p:cNvPr id="19" name="ZoneTexte 18"/>
          <p:cNvSpPr txBox="1"/>
          <p:nvPr/>
        </p:nvSpPr>
        <p:spPr>
          <a:xfrm>
            <a:off x="0" y="214290"/>
            <a:ext cx="4429124" cy="523220"/>
          </a:xfrm>
          <a:prstGeom prst="rect">
            <a:avLst/>
          </a:prstGeom>
          <a:noFill/>
        </p:spPr>
        <p:txBody>
          <a:bodyPr wrap="square" rtlCol="0">
            <a:spAutoFit/>
          </a:bodyPr>
          <a:lstStyle/>
          <a:p>
            <a:pPr>
              <a:buFont typeface="Wingdings" pitchFamily="2" charset="2"/>
              <a:buChar char="q"/>
            </a:pPr>
            <a:r>
              <a:rPr lang="fr-FR" sz="2800" b="1" u="sng" dirty="0" smtClean="0">
                <a:solidFill>
                  <a:schemeClr val="accent2"/>
                </a:solidFill>
              </a:rPr>
              <a:t> PA thermolabiles:</a:t>
            </a:r>
          </a:p>
        </p:txBody>
      </p:sp>
      <p:sp>
        <p:nvSpPr>
          <p:cNvPr id="20" name="ZoneTexte 19"/>
          <p:cNvSpPr txBox="1"/>
          <p:nvPr/>
        </p:nvSpPr>
        <p:spPr>
          <a:xfrm>
            <a:off x="3571868" y="4071942"/>
            <a:ext cx="2214578" cy="369332"/>
          </a:xfrm>
          <a:prstGeom prst="rect">
            <a:avLst/>
          </a:prstGeom>
          <a:noFill/>
          <a:ln>
            <a:solidFill>
              <a:srgbClr val="9900FF"/>
            </a:solidFill>
          </a:ln>
        </p:spPr>
        <p:txBody>
          <a:bodyPr wrap="square" rtlCol="0">
            <a:spAutoFit/>
          </a:bodyPr>
          <a:lstStyle/>
          <a:p>
            <a:r>
              <a:rPr lang="fr-FR" dirty="0" smtClean="0"/>
              <a:t>Filtration stérilisante</a:t>
            </a:r>
            <a:endParaRPr lang="fr-FR" dirty="0"/>
          </a:p>
        </p:txBody>
      </p:sp>
      <p:sp>
        <p:nvSpPr>
          <p:cNvPr id="21" name="ZoneTexte 20"/>
          <p:cNvSpPr txBox="1"/>
          <p:nvPr/>
        </p:nvSpPr>
        <p:spPr>
          <a:xfrm>
            <a:off x="7429520" y="1000108"/>
            <a:ext cx="1357322" cy="369332"/>
          </a:xfrm>
          <a:prstGeom prst="rect">
            <a:avLst/>
          </a:prstGeom>
          <a:noFill/>
          <a:ln>
            <a:solidFill>
              <a:srgbClr val="FFFF00"/>
            </a:solidFill>
          </a:ln>
        </p:spPr>
        <p:txBody>
          <a:bodyPr wrap="square" rtlCol="0">
            <a:spAutoFit/>
          </a:bodyPr>
          <a:lstStyle/>
          <a:p>
            <a:r>
              <a:rPr lang="fr-FR" dirty="0" smtClean="0"/>
              <a:t>Récipients</a:t>
            </a:r>
            <a:endParaRPr lang="fr-FR" dirty="0"/>
          </a:p>
        </p:txBody>
      </p:sp>
      <p:cxnSp>
        <p:nvCxnSpPr>
          <p:cNvPr id="24" name="Connecteur droit avec flèche 23"/>
          <p:cNvCxnSpPr/>
          <p:nvPr/>
        </p:nvCxnSpPr>
        <p:spPr>
          <a:xfrm rot="5400000">
            <a:off x="7750991" y="1821645"/>
            <a:ext cx="642942"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7429488" y="2214554"/>
            <a:ext cx="1357354" cy="369332"/>
          </a:xfrm>
          <a:prstGeom prst="rect">
            <a:avLst/>
          </a:prstGeom>
          <a:noFill/>
          <a:ln>
            <a:solidFill>
              <a:srgbClr val="FFFF00"/>
            </a:solidFill>
          </a:ln>
        </p:spPr>
        <p:txBody>
          <a:bodyPr wrap="square" rtlCol="0">
            <a:spAutoFit/>
          </a:bodyPr>
          <a:lstStyle/>
          <a:p>
            <a:r>
              <a:rPr lang="fr-FR" dirty="0" smtClean="0"/>
              <a:t>stérilisation</a:t>
            </a:r>
            <a:endParaRPr lang="fr-FR" dirty="0"/>
          </a:p>
        </p:txBody>
      </p:sp>
      <p:sp>
        <p:nvSpPr>
          <p:cNvPr id="35" name="ZoneTexte 34"/>
          <p:cNvSpPr txBox="1"/>
          <p:nvPr/>
        </p:nvSpPr>
        <p:spPr>
          <a:xfrm>
            <a:off x="3857620" y="5715016"/>
            <a:ext cx="1785950" cy="646331"/>
          </a:xfrm>
          <a:prstGeom prst="rect">
            <a:avLst/>
          </a:prstGeom>
          <a:noFill/>
          <a:ln>
            <a:solidFill>
              <a:srgbClr val="9900FF"/>
            </a:solidFill>
          </a:ln>
        </p:spPr>
        <p:txBody>
          <a:bodyPr wrap="square" rtlCol="0">
            <a:spAutoFit/>
          </a:bodyPr>
          <a:lstStyle/>
          <a:p>
            <a:r>
              <a:rPr lang="fr-FR" dirty="0" smtClean="0"/>
              <a:t>Remplissage et fermeture</a:t>
            </a:r>
            <a:endParaRPr lang="fr-FR" dirty="0"/>
          </a:p>
        </p:txBody>
      </p:sp>
      <p:cxnSp>
        <p:nvCxnSpPr>
          <p:cNvPr id="37" name="Connecteur droit avec flèche 36"/>
          <p:cNvCxnSpPr/>
          <p:nvPr/>
        </p:nvCxnSpPr>
        <p:spPr>
          <a:xfrm rot="10800000">
            <a:off x="4714876" y="4786322"/>
            <a:ext cx="3357586"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5400000">
            <a:off x="7001686" y="3714752"/>
            <a:ext cx="2142346" cy="79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428604"/>
            <a:ext cx="8572560" cy="1631216"/>
          </a:xfrm>
          <a:prstGeom prst="rect">
            <a:avLst/>
          </a:prstGeom>
          <a:noFill/>
        </p:spPr>
        <p:txBody>
          <a:bodyPr wrap="square" rtlCol="0">
            <a:spAutoFit/>
          </a:bodyPr>
          <a:lstStyle/>
          <a:p>
            <a:r>
              <a:rPr lang="fr-FR" sz="2800" b="1" u="sng" dirty="0" smtClean="0">
                <a:solidFill>
                  <a:schemeClr val="accent3"/>
                </a:solidFill>
              </a:rPr>
              <a:t>2-2- Suspensions:</a:t>
            </a:r>
          </a:p>
          <a:p>
            <a:r>
              <a:rPr lang="fr-FR" sz="2400" dirty="0" smtClean="0"/>
              <a:t>2 méthodes de base pour la préparation:</a:t>
            </a:r>
          </a:p>
          <a:p>
            <a:pPr>
              <a:buFont typeface="Courier New" pitchFamily="49" charset="0"/>
              <a:buChar char="o"/>
            </a:pPr>
            <a:r>
              <a:rPr lang="fr-FR" sz="2400" dirty="0" smtClean="0"/>
              <a:t> Combinaison de la poudre et le véhicule stériles  aseptiquement:</a:t>
            </a:r>
          </a:p>
          <a:p>
            <a:r>
              <a:rPr lang="fr-FR" sz="2400" dirty="0" smtClean="0"/>
              <a:t>Ex : procaïne pénicilline:</a:t>
            </a:r>
          </a:p>
        </p:txBody>
      </p:sp>
      <p:sp>
        <p:nvSpPr>
          <p:cNvPr id="3" name="ZoneTexte 2"/>
          <p:cNvSpPr txBox="1"/>
          <p:nvPr/>
        </p:nvSpPr>
        <p:spPr>
          <a:xfrm>
            <a:off x="500034" y="2786058"/>
            <a:ext cx="1285884" cy="369332"/>
          </a:xfrm>
          <a:prstGeom prst="rect">
            <a:avLst/>
          </a:prstGeom>
          <a:solidFill>
            <a:schemeClr val="bg1"/>
          </a:solidFill>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dirty="0" smtClean="0">
                <a:solidFill>
                  <a:schemeClr val="tx1"/>
                </a:solidFill>
              </a:rPr>
              <a:t>Excipients </a:t>
            </a:r>
            <a:endParaRPr lang="fr-FR" dirty="0">
              <a:solidFill>
                <a:schemeClr val="tx1"/>
              </a:solidFill>
            </a:endParaRPr>
          </a:p>
        </p:txBody>
      </p:sp>
      <p:sp>
        <p:nvSpPr>
          <p:cNvPr id="4" name="ZoneTexte 3"/>
          <p:cNvSpPr txBox="1"/>
          <p:nvPr/>
        </p:nvSpPr>
        <p:spPr>
          <a:xfrm>
            <a:off x="2285984" y="2786058"/>
            <a:ext cx="785818" cy="369332"/>
          </a:xfrm>
          <a:prstGeom prst="rect">
            <a:avLst/>
          </a:prstGeom>
          <a:solidFill>
            <a:schemeClr val="bg1"/>
          </a:solidFill>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dirty="0" smtClean="0">
                <a:solidFill>
                  <a:schemeClr val="tx1"/>
                </a:solidFill>
              </a:rPr>
              <a:t>EPPI</a:t>
            </a:r>
            <a:endParaRPr lang="fr-FR" dirty="0">
              <a:solidFill>
                <a:schemeClr val="tx1"/>
              </a:solidFill>
            </a:endParaRPr>
          </a:p>
        </p:txBody>
      </p:sp>
      <p:sp>
        <p:nvSpPr>
          <p:cNvPr id="5" name="ZoneTexte 4"/>
          <p:cNvSpPr txBox="1"/>
          <p:nvPr/>
        </p:nvSpPr>
        <p:spPr>
          <a:xfrm>
            <a:off x="1142976" y="3500438"/>
            <a:ext cx="1285884" cy="369332"/>
          </a:xfrm>
          <a:prstGeom prst="rect">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solidFill>
                  <a:schemeClr val="tx1"/>
                </a:solidFill>
              </a:rPr>
              <a:t>dissolution</a:t>
            </a:r>
            <a:endParaRPr lang="fr-FR" dirty="0">
              <a:solidFill>
                <a:schemeClr val="tx1"/>
              </a:solidFill>
            </a:endParaRPr>
          </a:p>
        </p:txBody>
      </p:sp>
      <p:sp>
        <p:nvSpPr>
          <p:cNvPr id="6" name="ZoneTexte 5"/>
          <p:cNvSpPr txBox="1"/>
          <p:nvPr/>
        </p:nvSpPr>
        <p:spPr>
          <a:xfrm>
            <a:off x="857224" y="4357694"/>
            <a:ext cx="2071702" cy="369332"/>
          </a:xfrm>
          <a:prstGeom prst="rect">
            <a:avLst/>
          </a:prstGeom>
          <a:solidFill>
            <a:schemeClr val="bg1"/>
          </a:solidFill>
          <a:ln>
            <a:solidFill>
              <a:srgbClr val="FF000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smtClean="0">
                <a:solidFill>
                  <a:schemeClr val="tx1"/>
                </a:solidFill>
              </a:rPr>
              <a:t>Filtration clarifiante</a:t>
            </a:r>
            <a:endParaRPr lang="fr-FR" dirty="0">
              <a:solidFill>
                <a:schemeClr val="tx1"/>
              </a:solidFill>
            </a:endParaRPr>
          </a:p>
        </p:txBody>
      </p:sp>
      <p:sp>
        <p:nvSpPr>
          <p:cNvPr id="7" name="ZoneTexte 6"/>
          <p:cNvSpPr txBox="1"/>
          <p:nvPr/>
        </p:nvSpPr>
        <p:spPr>
          <a:xfrm>
            <a:off x="714348" y="5143512"/>
            <a:ext cx="2286016" cy="369332"/>
          </a:xfrm>
          <a:prstGeom prst="rect">
            <a:avLst/>
          </a:prstGeom>
          <a:noFill/>
          <a:ln>
            <a:solidFill>
              <a:srgbClr val="FF0000"/>
            </a:solidFill>
          </a:ln>
        </p:spPr>
        <p:txBody>
          <a:bodyPr wrap="square" rtlCol="0">
            <a:spAutoFit/>
          </a:bodyPr>
          <a:lstStyle/>
          <a:p>
            <a:r>
              <a:rPr lang="fr-FR" dirty="0" smtClean="0"/>
              <a:t>Filtration stérilisante</a:t>
            </a:r>
            <a:endParaRPr lang="fr-FR" dirty="0"/>
          </a:p>
        </p:txBody>
      </p:sp>
      <p:sp>
        <p:nvSpPr>
          <p:cNvPr id="8" name="Rectangle 7"/>
          <p:cNvSpPr/>
          <p:nvPr/>
        </p:nvSpPr>
        <p:spPr>
          <a:xfrm>
            <a:off x="1000100" y="5929330"/>
            <a:ext cx="1785950" cy="785818"/>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rPr>
              <a:t>Solution stérile</a:t>
            </a:r>
            <a:endParaRPr lang="fr-FR" dirty="0">
              <a:solidFill>
                <a:schemeClr val="tx1"/>
              </a:solidFill>
            </a:endParaRPr>
          </a:p>
        </p:txBody>
      </p:sp>
      <p:cxnSp>
        <p:nvCxnSpPr>
          <p:cNvPr id="12" name="Connecteur droit 11"/>
          <p:cNvCxnSpPr/>
          <p:nvPr/>
        </p:nvCxnSpPr>
        <p:spPr>
          <a:xfrm rot="5400000">
            <a:off x="2714612" y="4143380"/>
            <a:ext cx="25717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000496" y="2857496"/>
            <a:ext cx="22860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5000628" y="4143380"/>
            <a:ext cx="25717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10800000">
            <a:off x="4000496" y="5429264"/>
            <a:ext cx="228601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500958" y="3500438"/>
            <a:ext cx="1285884" cy="369332"/>
          </a:xfrm>
          <a:prstGeom prst="rect">
            <a:avLst/>
          </a:prstGeom>
          <a:solidFill>
            <a:schemeClr val="tx1">
              <a:lumMod val="50000"/>
            </a:schemeClr>
          </a:solidFill>
          <a:ln>
            <a:solidFill>
              <a:srgbClr val="FFFF00"/>
            </a:solidFill>
          </a:ln>
        </p:spPr>
        <p:txBody>
          <a:bodyPr wrap="square" rtlCol="0">
            <a:spAutoFit/>
          </a:bodyPr>
          <a:lstStyle/>
          <a:p>
            <a:r>
              <a:rPr lang="fr-FR" dirty="0" smtClean="0"/>
              <a:t>PA stérile</a:t>
            </a:r>
            <a:endParaRPr lang="fr-FR" dirty="0"/>
          </a:p>
        </p:txBody>
      </p:sp>
      <p:cxnSp>
        <p:nvCxnSpPr>
          <p:cNvPr id="31" name="Connecteur droit avec flèche 30"/>
          <p:cNvCxnSpPr/>
          <p:nvPr/>
        </p:nvCxnSpPr>
        <p:spPr>
          <a:xfrm rot="5400000">
            <a:off x="2143108" y="3143248"/>
            <a:ext cx="35719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1214414" y="3214686"/>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5" idx="2"/>
          </p:cNvCxnSpPr>
          <p:nvPr/>
        </p:nvCxnSpPr>
        <p:spPr>
          <a:xfrm rot="5400000">
            <a:off x="1613394" y="4042294"/>
            <a:ext cx="345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rot="5400000">
            <a:off x="1679555" y="4892685"/>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5400000">
            <a:off x="1714480" y="5715016"/>
            <a:ext cx="28654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Forme 41"/>
          <p:cNvCxnSpPr>
            <a:endCxn id="56" idx="1"/>
          </p:cNvCxnSpPr>
          <p:nvPr/>
        </p:nvCxnSpPr>
        <p:spPr>
          <a:xfrm rot="5400000" flipH="1" flipV="1">
            <a:off x="2213204" y="4392074"/>
            <a:ext cx="2717329" cy="1285884"/>
          </a:xfrm>
          <a:prstGeom prst="curved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4" name="Connecteur droit avec flèche 43"/>
          <p:cNvCxnSpPr/>
          <p:nvPr/>
        </p:nvCxnSpPr>
        <p:spPr>
          <a:xfrm rot="10800000">
            <a:off x="6072198" y="3643314"/>
            <a:ext cx="14287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Flèche vers le bas 45"/>
          <p:cNvSpPr/>
          <p:nvPr/>
        </p:nvSpPr>
        <p:spPr>
          <a:xfrm>
            <a:off x="5072066" y="4143380"/>
            <a:ext cx="117157" cy="285752"/>
          </a:xfrm>
          <a:prstGeom prst="downArrow">
            <a:avLst/>
          </a:prstGeom>
          <a:solidFill>
            <a:srgbClr val="FF0000"/>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ZoneTexte 46"/>
          <p:cNvSpPr txBox="1"/>
          <p:nvPr/>
        </p:nvSpPr>
        <p:spPr>
          <a:xfrm>
            <a:off x="4429124" y="4429132"/>
            <a:ext cx="1428760" cy="646331"/>
          </a:xfrm>
          <a:prstGeom prst="rect">
            <a:avLst/>
          </a:prstGeom>
          <a:noFill/>
          <a:ln>
            <a:solidFill>
              <a:schemeClr val="accent3">
                <a:lumMod val="60000"/>
                <a:lumOff val="40000"/>
              </a:schemeClr>
            </a:solidFill>
          </a:ln>
        </p:spPr>
        <p:txBody>
          <a:bodyPr wrap="square" rtlCol="0">
            <a:spAutoFit/>
          </a:bodyPr>
          <a:lstStyle/>
          <a:p>
            <a:r>
              <a:rPr lang="fr-FR" dirty="0" smtClean="0"/>
              <a:t>Remplissage </a:t>
            </a:r>
          </a:p>
          <a:p>
            <a:r>
              <a:rPr lang="fr-FR" dirty="0" smtClean="0"/>
              <a:t>Fermeture </a:t>
            </a:r>
            <a:endParaRPr lang="fr-FR" dirty="0"/>
          </a:p>
        </p:txBody>
      </p:sp>
      <p:sp>
        <p:nvSpPr>
          <p:cNvPr id="55" name="ZoneTexte 54"/>
          <p:cNvSpPr txBox="1"/>
          <p:nvPr/>
        </p:nvSpPr>
        <p:spPr>
          <a:xfrm>
            <a:off x="4429124" y="5500702"/>
            <a:ext cx="1285884" cy="369332"/>
          </a:xfrm>
          <a:prstGeom prst="rect">
            <a:avLst/>
          </a:prstGeom>
          <a:noFill/>
        </p:spPr>
        <p:txBody>
          <a:bodyPr wrap="square" rtlCol="0">
            <a:spAutoFit/>
          </a:bodyPr>
          <a:lstStyle/>
          <a:p>
            <a:r>
              <a:rPr lang="fr-FR" dirty="0" smtClean="0"/>
              <a:t>Classe  A/B</a:t>
            </a:r>
            <a:endParaRPr lang="fr-FR" dirty="0"/>
          </a:p>
        </p:txBody>
      </p:sp>
      <p:sp>
        <p:nvSpPr>
          <p:cNvPr id="56" name="ZoneTexte 55"/>
          <p:cNvSpPr txBox="1"/>
          <p:nvPr/>
        </p:nvSpPr>
        <p:spPr>
          <a:xfrm>
            <a:off x="4214810" y="3214686"/>
            <a:ext cx="1928826" cy="923330"/>
          </a:xfrm>
          <a:prstGeom prst="rect">
            <a:avLst/>
          </a:prstGeom>
          <a:noFill/>
        </p:spPr>
        <p:txBody>
          <a:bodyPr wrap="square" rtlCol="0">
            <a:spAutoFit/>
          </a:bodyPr>
          <a:lstStyle/>
          <a:p>
            <a:r>
              <a:rPr lang="fr-FR" dirty="0" smtClean="0"/>
              <a:t>      Dispersion </a:t>
            </a:r>
          </a:p>
          <a:p>
            <a:r>
              <a:rPr lang="fr-FR" dirty="0" smtClean="0"/>
              <a:t>Homogénéisation </a:t>
            </a:r>
          </a:p>
          <a:p>
            <a:endParaRPr lang="fr-FR" dirty="0"/>
          </a:p>
        </p:txBody>
      </p:sp>
      <p:cxnSp>
        <p:nvCxnSpPr>
          <p:cNvPr id="58" name="Connecteur droit 57"/>
          <p:cNvCxnSpPr/>
          <p:nvPr/>
        </p:nvCxnSpPr>
        <p:spPr>
          <a:xfrm rot="5400000">
            <a:off x="5607851" y="3536157"/>
            <a:ext cx="928694" cy="285752"/>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rot="16200000" flipH="1">
            <a:off x="3750463" y="3536157"/>
            <a:ext cx="928694" cy="285752"/>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rot="10800000">
            <a:off x="4357686" y="4143380"/>
            <a:ext cx="1571636" cy="1588"/>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rot="10800000">
            <a:off x="4071934" y="3214686"/>
            <a:ext cx="2143140" cy="1588"/>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7429520" y="4500570"/>
            <a:ext cx="1428760" cy="646331"/>
          </a:xfrm>
          <a:prstGeom prst="rect">
            <a:avLst/>
          </a:prstGeom>
          <a:noFill/>
          <a:ln>
            <a:solidFill>
              <a:schemeClr val="tx2">
                <a:lumMod val="25000"/>
              </a:schemeClr>
            </a:solidFill>
          </a:ln>
        </p:spPr>
        <p:txBody>
          <a:bodyPr wrap="square" rtlCol="0">
            <a:spAutoFit/>
          </a:bodyPr>
          <a:lstStyle/>
          <a:p>
            <a:pPr algn="ctr"/>
            <a:r>
              <a:rPr lang="fr-FR" dirty="0" smtClean="0"/>
              <a:t>Récipients stériles</a:t>
            </a:r>
            <a:endParaRPr lang="fr-FR" dirty="0"/>
          </a:p>
        </p:txBody>
      </p:sp>
      <p:cxnSp>
        <p:nvCxnSpPr>
          <p:cNvPr id="69" name="Connecteur droit avec flèche 68"/>
          <p:cNvCxnSpPr/>
          <p:nvPr/>
        </p:nvCxnSpPr>
        <p:spPr>
          <a:xfrm rot="10800000">
            <a:off x="6000760" y="4929198"/>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00034" y="1428736"/>
            <a:ext cx="1285884" cy="369332"/>
          </a:xfrm>
          <a:prstGeom prst="rect">
            <a:avLst/>
          </a:prstGeom>
          <a:solidFill>
            <a:schemeClr val="bg1"/>
          </a:solidFill>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dirty="0" smtClean="0">
                <a:solidFill>
                  <a:schemeClr val="tx1"/>
                </a:solidFill>
              </a:rPr>
              <a:t>Excipients </a:t>
            </a:r>
            <a:endParaRPr lang="fr-FR" dirty="0">
              <a:solidFill>
                <a:schemeClr val="tx1"/>
              </a:solidFill>
            </a:endParaRPr>
          </a:p>
        </p:txBody>
      </p:sp>
      <p:sp>
        <p:nvSpPr>
          <p:cNvPr id="4" name="ZoneTexte 3"/>
          <p:cNvSpPr txBox="1"/>
          <p:nvPr/>
        </p:nvSpPr>
        <p:spPr>
          <a:xfrm>
            <a:off x="2143108" y="1428736"/>
            <a:ext cx="785818" cy="369332"/>
          </a:xfrm>
          <a:prstGeom prst="rect">
            <a:avLst/>
          </a:prstGeom>
          <a:solidFill>
            <a:schemeClr val="bg1"/>
          </a:solidFill>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dirty="0" smtClean="0">
                <a:solidFill>
                  <a:schemeClr val="tx1"/>
                </a:solidFill>
              </a:rPr>
              <a:t>EPPI</a:t>
            </a:r>
            <a:endParaRPr lang="fr-FR" dirty="0">
              <a:solidFill>
                <a:schemeClr val="tx1"/>
              </a:solidFill>
            </a:endParaRPr>
          </a:p>
        </p:txBody>
      </p:sp>
      <p:sp>
        <p:nvSpPr>
          <p:cNvPr id="5" name="ZoneTexte 4"/>
          <p:cNvSpPr txBox="1"/>
          <p:nvPr/>
        </p:nvSpPr>
        <p:spPr>
          <a:xfrm>
            <a:off x="1214414" y="2214554"/>
            <a:ext cx="1285884" cy="369332"/>
          </a:xfrm>
          <a:prstGeom prst="rect">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solidFill>
                  <a:schemeClr val="tx1"/>
                </a:solidFill>
              </a:rPr>
              <a:t>dissolution</a:t>
            </a:r>
            <a:endParaRPr lang="fr-FR" dirty="0">
              <a:solidFill>
                <a:schemeClr val="tx1"/>
              </a:solidFill>
            </a:endParaRPr>
          </a:p>
        </p:txBody>
      </p:sp>
      <p:sp>
        <p:nvSpPr>
          <p:cNvPr id="6" name="ZoneTexte 5"/>
          <p:cNvSpPr txBox="1"/>
          <p:nvPr/>
        </p:nvSpPr>
        <p:spPr>
          <a:xfrm>
            <a:off x="857224" y="3143248"/>
            <a:ext cx="2071702" cy="369332"/>
          </a:xfrm>
          <a:prstGeom prst="rect">
            <a:avLst/>
          </a:prstGeom>
          <a:solidFill>
            <a:schemeClr val="bg1"/>
          </a:solidFill>
          <a:ln>
            <a:solidFill>
              <a:srgbClr val="FF000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smtClean="0">
                <a:solidFill>
                  <a:schemeClr val="tx1"/>
                </a:solidFill>
              </a:rPr>
              <a:t>Filtration clarifiante</a:t>
            </a:r>
            <a:endParaRPr lang="fr-FR" dirty="0">
              <a:solidFill>
                <a:schemeClr val="tx1"/>
              </a:solidFill>
            </a:endParaRPr>
          </a:p>
        </p:txBody>
      </p:sp>
      <p:sp>
        <p:nvSpPr>
          <p:cNvPr id="7" name="ZoneTexte 6"/>
          <p:cNvSpPr txBox="1"/>
          <p:nvPr/>
        </p:nvSpPr>
        <p:spPr>
          <a:xfrm>
            <a:off x="857224" y="3929066"/>
            <a:ext cx="2286016" cy="369332"/>
          </a:xfrm>
          <a:prstGeom prst="rect">
            <a:avLst/>
          </a:prstGeom>
          <a:noFill/>
          <a:ln>
            <a:solidFill>
              <a:srgbClr val="FF0000"/>
            </a:solidFill>
          </a:ln>
        </p:spPr>
        <p:txBody>
          <a:bodyPr wrap="square" rtlCol="0">
            <a:spAutoFit/>
          </a:bodyPr>
          <a:lstStyle/>
          <a:p>
            <a:r>
              <a:rPr lang="fr-FR" dirty="0" smtClean="0"/>
              <a:t>Filtration stérilisante</a:t>
            </a:r>
            <a:endParaRPr lang="fr-FR" dirty="0"/>
          </a:p>
        </p:txBody>
      </p:sp>
      <p:sp>
        <p:nvSpPr>
          <p:cNvPr id="8" name="Rectangle 7"/>
          <p:cNvSpPr/>
          <p:nvPr/>
        </p:nvSpPr>
        <p:spPr>
          <a:xfrm>
            <a:off x="785786" y="4857760"/>
            <a:ext cx="2428892" cy="785818"/>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rPr>
              <a:t>Solution aqueuse  stérile</a:t>
            </a:r>
            <a:endParaRPr lang="fr-FR" dirty="0">
              <a:solidFill>
                <a:schemeClr val="tx1"/>
              </a:solidFill>
            </a:endParaRPr>
          </a:p>
        </p:txBody>
      </p:sp>
      <p:cxnSp>
        <p:nvCxnSpPr>
          <p:cNvPr id="12" name="Connecteur droit 11"/>
          <p:cNvCxnSpPr/>
          <p:nvPr/>
        </p:nvCxnSpPr>
        <p:spPr>
          <a:xfrm rot="5400000">
            <a:off x="2572530" y="4142586"/>
            <a:ext cx="25717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857620" y="2857496"/>
            <a:ext cx="22860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4858546" y="4142586"/>
            <a:ext cx="25717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10800000">
            <a:off x="3857620" y="5429264"/>
            <a:ext cx="228601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643702" y="2857496"/>
            <a:ext cx="2214578" cy="369332"/>
          </a:xfrm>
          <a:prstGeom prst="rect">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solidFill>
                  <a:schemeClr val="tx1"/>
                </a:solidFill>
              </a:rPr>
              <a:t>Filtration clarifiante</a:t>
            </a:r>
            <a:endParaRPr lang="fr-FR" dirty="0">
              <a:solidFill>
                <a:schemeClr val="tx1"/>
              </a:solidFill>
            </a:endParaRPr>
          </a:p>
        </p:txBody>
      </p:sp>
      <p:cxnSp>
        <p:nvCxnSpPr>
          <p:cNvPr id="31" name="Connecteur droit avec flèche 30"/>
          <p:cNvCxnSpPr/>
          <p:nvPr/>
        </p:nvCxnSpPr>
        <p:spPr>
          <a:xfrm rot="5400000">
            <a:off x="2071670" y="1785926"/>
            <a:ext cx="35719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1285852" y="1857364"/>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5" idx="2"/>
          </p:cNvCxnSpPr>
          <p:nvPr/>
        </p:nvCxnSpPr>
        <p:spPr>
          <a:xfrm rot="5400000">
            <a:off x="1684832" y="2756410"/>
            <a:ext cx="345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rot="5400000">
            <a:off x="1750993" y="367823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5400000">
            <a:off x="1785918" y="4500570"/>
            <a:ext cx="28654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Flèche vers le bas 45"/>
          <p:cNvSpPr/>
          <p:nvPr/>
        </p:nvSpPr>
        <p:spPr>
          <a:xfrm>
            <a:off x="5072066" y="4071942"/>
            <a:ext cx="117157"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ZoneTexte 46"/>
          <p:cNvSpPr txBox="1"/>
          <p:nvPr/>
        </p:nvSpPr>
        <p:spPr>
          <a:xfrm>
            <a:off x="4500562" y="4429132"/>
            <a:ext cx="1571636" cy="646331"/>
          </a:xfrm>
          <a:prstGeom prst="rect">
            <a:avLst/>
          </a:prstGeom>
          <a:noFill/>
          <a:ln>
            <a:solidFill>
              <a:schemeClr val="tx2">
                <a:lumMod val="50000"/>
              </a:schemeClr>
            </a:solidFill>
          </a:ln>
        </p:spPr>
        <p:txBody>
          <a:bodyPr wrap="square" rtlCol="0">
            <a:spAutoFit/>
          </a:bodyPr>
          <a:lstStyle/>
          <a:p>
            <a:r>
              <a:rPr lang="fr-FR" dirty="0" smtClean="0"/>
              <a:t>Remplissage </a:t>
            </a:r>
          </a:p>
          <a:p>
            <a:r>
              <a:rPr lang="fr-FR" dirty="0" smtClean="0"/>
              <a:t>Fermeture </a:t>
            </a:r>
            <a:endParaRPr lang="fr-FR" dirty="0"/>
          </a:p>
        </p:txBody>
      </p:sp>
      <p:sp>
        <p:nvSpPr>
          <p:cNvPr id="24" name="ZoneTexte 23"/>
          <p:cNvSpPr txBox="1"/>
          <p:nvPr/>
        </p:nvSpPr>
        <p:spPr>
          <a:xfrm>
            <a:off x="5572132" y="1428736"/>
            <a:ext cx="1500198" cy="369332"/>
          </a:xfrm>
          <a:prstGeom prst="rect">
            <a:avLst/>
          </a:prstGeom>
          <a:noFill/>
          <a:ln>
            <a:solidFill>
              <a:schemeClr val="tx2">
                <a:lumMod val="75000"/>
              </a:schemeClr>
            </a:solidFill>
          </a:ln>
        </p:spPr>
        <p:txBody>
          <a:bodyPr wrap="square" rtlCol="0">
            <a:spAutoFit/>
          </a:bodyPr>
          <a:lstStyle/>
          <a:p>
            <a:r>
              <a:rPr lang="fr-FR" dirty="0" smtClean="0"/>
              <a:t>testostérone</a:t>
            </a:r>
            <a:endParaRPr lang="fr-FR" dirty="0"/>
          </a:p>
        </p:txBody>
      </p:sp>
      <p:sp>
        <p:nvSpPr>
          <p:cNvPr id="25" name="ZoneTexte 24"/>
          <p:cNvSpPr txBox="1"/>
          <p:nvPr/>
        </p:nvSpPr>
        <p:spPr>
          <a:xfrm>
            <a:off x="8001024" y="1428736"/>
            <a:ext cx="1000132" cy="369332"/>
          </a:xfrm>
          <a:prstGeom prst="rect">
            <a:avLst/>
          </a:prstGeom>
          <a:noFill/>
          <a:ln>
            <a:solidFill>
              <a:schemeClr val="tx2">
                <a:lumMod val="75000"/>
              </a:schemeClr>
            </a:solidFill>
          </a:ln>
        </p:spPr>
        <p:txBody>
          <a:bodyPr wrap="square" rtlCol="0">
            <a:spAutoFit/>
          </a:bodyPr>
          <a:lstStyle/>
          <a:p>
            <a:r>
              <a:rPr lang="fr-FR" dirty="0" smtClean="0"/>
              <a:t>acétone</a:t>
            </a:r>
            <a:endParaRPr lang="fr-FR" dirty="0"/>
          </a:p>
        </p:txBody>
      </p:sp>
      <p:sp>
        <p:nvSpPr>
          <p:cNvPr id="26" name="ZoneTexte 25"/>
          <p:cNvSpPr txBox="1"/>
          <p:nvPr/>
        </p:nvSpPr>
        <p:spPr>
          <a:xfrm>
            <a:off x="6858016" y="2071678"/>
            <a:ext cx="1285884" cy="369332"/>
          </a:xfrm>
          <a:prstGeom prst="rect">
            <a:avLst/>
          </a:prstGeom>
          <a:solidFill>
            <a:schemeClr val="bg1"/>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solidFill>
                  <a:schemeClr val="tx1"/>
                </a:solidFill>
              </a:rPr>
              <a:t>dissolution</a:t>
            </a:r>
            <a:endParaRPr lang="fr-FR" dirty="0">
              <a:solidFill>
                <a:schemeClr val="tx1"/>
              </a:solidFill>
            </a:endParaRPr>
          </a:p>
        </p:txBody>
      </p:sp>
      <p:sp>
        <p:nvSpPr>
          <p:cNvPr id="27" name="ZoneTexte 26"/>
          <p:cNvSpPr txBox="1"/>
          <p:nvPr/>
        </p:nvSpPr>
        <p:spPr>
          <a:xfrm>
            <a:off x="6715140" y="3786190"/>
            <a:ext cx="2286016" cy="369332"/>
          </a:xfrm>
          <a:prstGeom prst="rect">
            <a:avLst/>
          </a:prstGeom>
          <a:noFill/>
          <a:ln>
            <a:solidFill>
              <a:schemeClr val="tx2">
                <a:lumMod val="75000"/>
              </a:schemeClr>
            </a:solidFill>
          </a:ln>
        </p:spPr>
        <p:txBody>
          <a:bodyPr wrap="square" rtlCol="0">
            <a:spAutoFit/>
          </a:bodyPr>
          <a:lstStyle/>
          <a:p>
            <a:r>
              <a:rPr lang="fr-FR" dirty="0" smtClean="0"/>
              <a:t>Filtration stérilisante</a:t>
            </a:r>
          </a:p>
        </p:txBody>
      </p:sp>
      <p:sp>
        <p:nvSpPr>
          <p:cNvPr id="29" name="ZoneTexte 28"/>
          <p:cNvSpPr txBox="1"/>
          <p:nvPr/>
        </p:nvSpPr>
        <p:spPr>
          <a:xfrm>
            <a:off x="6858016" y="4786322"/>
            <a:ext cx="2071702" cy="646331"/>
          </a:xfrm>
          <a:prstGeom prst="rect">
            <a:avLst/>
          </a:prstGeom>
          <a:noFill/>
          <a:ln>
            <a:solidFill>
              <a:schemeClr val="tx2">
                <a:lumMod val="75000"/>
              </a:schemeClr>
            </a:solidFill>
          </a:ln>
        </p:spPr>
        <p:txBody>
          <a:bodyPr wrap="square" rtlCol="0">
            <a:spAutoFit/>
          </a:bodyPr>
          <a:lstStyle/>
          <a:p>
            <a:pPr algn="ctr"/>
            <a:r>
              <a:rPr lang="fr-FR" dirty="0" smtClean="0"/>
              <a:t>Solution organique stériles</a:t>
            </a:r>
            <a:endParaRPr lang="fr-FR" dirty="0"/>
          </a:p>
        </p:txBody>
      </p:sp>
      <p:sp>
        <p:nvSpPr>
          <p:cNvPr id="30" name="Rectangle 29"/>
          <p:cNvSpPr/>
          <p:nvPr/>
        </p:nvSpPr>
        <p:spPr>
          <a:xfrm>
            <a:off x="285720" y="285728"/>
            <a:ext cx="6858048" cy="954107"/>
          </a:xfrm>
          <a:prstGeom prst="rect">
            <a:avLst/>
          </a:prstGeom>
        </p:spPr>
        <p:txBody>
          <a:bodyPr wrap="square">
            <a:spAutoFit/>
          </a:bodyPr>
          <a:lstStyle/>
          <a:p>
            <a:pPr>
              <a:buFont typeface="Courier New" pitchFamily="49" charset="0"/>
              <a:buChar char="o"/>
            </a:pPr>
            <a:r>
              <a:rPr lang="fr-FR" sz="2800" dirty="0" smtClean="0"/>
              <a:t> Cristallisation in situ:</a:t>
            </a:r>
          </a:p>
          <a:p>
            <a:r>
              <a:rPr lang="fr-FR" sz="2800" dirty="0" smtClean="0"/>
              <a:t>Ex : testostérone  suspension  inj:</a:t>
            </a:r>
            <a:endParaRPr lang="fr-FR" sz="2800" dirty="0"/>
          </a:p>
        </p:txBody>
      </p:sp>
      <p:cxnSp>
        <p:nvCxnSpPr>
          <p:cNvPr id="34" name="Connecteur droit avec flèche 33"/>
          <p:cNvCxnSpPr>
            <a:stCxn id="25" idx="2"/>
          </p:cNvCxnSpPr>
          <p:nvPr/>
        </p:nvCxnSpPr>
        <p:spPr>
          <a:xfrm rot="5400000">
            <a:off x="8185690" y="1684840"/>
            <a:ext cx="20217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24" idx="2"/>
          </p:cNvCxnSpPr>
          <p:nvPr/>
        </p:nvCxnSpPr>
        <p:spPr>
          <a:xfrm rot="16200000" flipH="1">
            <a:off x="6489037" y="1631261"/>
            <a:ext cx="202172"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26" idx="2"/>
          </p:cNvCxnSpPr>
          <p:nvPr/>
        </p:nvCxnSpPr>
        <p:spPr>
          <a:xfrm rot="5400000">
            <a:off x="7328434" y="2613534"/>
            <a:ext cx="345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rot="5400000">
            <a:off x="7323157" y="3535363"/>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rot="5400000">
            <a:off x="7430314" y="449977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Demi-tour 60"/>
          <p:cNvSpPr/>
          <p:nvPr/>
        </p:nvSpPr>
        <p:spPr>
          <a:xfrm>
            <a:off x="3428992" y="2071678"/>
            <a:ext cx="1071570" cy="3286148"/>
          </a:xfrm>
          <a:prstGeom prst="uturnArrow">
            <a:avLst>
              <a:gd name="adj1" fmla="val 4076"/>
              <a:gd name="adj2" fmla="val 13628"/>
              <a:gd name="adj3" fmla="val 18632"/>
              <a:gd name="adj4" fmla="val 43750"/>
              <a:gd name="adj5" fmla="val 3085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2" name="Demi-tour 61"/>
          <p:cNvSpPr/>
          <p:nvPr/>
        </p:nvSpPr>
        <p:spPr>
          <a:xfrm flipH="1">
            <a:off x="5500694" y="2071678"/>
            <a:ext cx="1000132" cy="3286148"/>
          </a:xfrm>
          <a:prstGeom prst="uturnArrow">
            <a:avLst>
              <a:gd name="adj1" fmla="val 4076"/>
              <a:gd name="adj2" fmla="val 13628"/>
              <a:gd name="adj3" fmla="val 25000"/>
              <a:gd name="adj4" fmla="val 44205"/>
              <a:gd name="adj5" fmla="val 32514"/>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3" name="Rectangle 62"/>
          <p:cNvSpPr/>
          <p:nvPr/>
        </p:nvSpPr>
        <p:spPr>
          <a:xfrm>
            <a:off x="4214810" y="3286124"/>
            <a:ext cx="178595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cristallisation</a:t>
            </a:r>
            <a:endParaRPr lang="fr-FR" dirty="0"/>
          </a:p>
        </p:txBody>
      </p:sp>
      <p:sp>
        <p:nvSpPr>
          <p:cNvPr id="64" name="ZoneTexte 63"/>
          <p:cNvSpPr txBox="1"/>
          <p:nvPr/>
        </p:nvSpPr>
        <p:spPr>
          <a:xfrm>
            <a:off x="3714744" y="1785926"/>
            <a:ext cx="428628" cy="369332"/>
          </a:xfrm>
          <a:prstGeom prst="rect">
            <a:avLst/>
          </a:prstGeom>
          <a:noFill/>
        </p:spPr>
        <p:txBody>
          <a:bodyPr wrap="square" rtlCol="0">
            <a:spAutoFit/>
          </a:bodyPr>
          <a:lstStyle/>
          <a:p>
            <a:r>
              <a:rPr lang="fr-FR" dirty="0" smtClean="0">
                <a:solidFill>
                  <a:srgbClr val="FFFF00"/>
                </a:solidFill>
              </a:rPr>
              <a:t>1</a:t>
            </a:r>
            <a:endParaRPr lang="fr-FR" dirty="0">
              <a:solidFill>
                <a:srgbClr val="FFFF00"/>
              </a:solidFill>
            </a:endParaRPr>
          </a:p>
        </p:txBody>
      </p:sp>
      <p:sp>
        <p:nvSpPr>
          <p:cNvPr id="65" name="ZoneTexte 64"/>
          <p:cNvSpPr txBox="1"/>
          <p:nvPr/>
        </p:nvSpPr>
        <p:spPr>
          <a:xfrm>
            <a:off x="5857884" y="1785926"/>
            <a:ext cx="428628" cy="369332"/>
          </a:xfrm>
          <a:prstGeom prst="rect">
            <a:avLst/>
          </a:prstGeom>
          <a:noFill/>
        </p:spPr>
        <p:txBody>
          <a:bodyPr wrap="square" rtlCol="0">
            <a:spAutoFit/>
          </a:bodyPr>
          <a:lstStyle/>
          <a:p>
            <a:r>
              <a:rPr lang="fr-FR" dirty="0" smtClean="0">
                <a:solidFill>
                  <a:srgbClr val="FFFF00"/>
                </a:solidFill>
              </a:rPr>
              <a:t>2</a:t>
            </a:r>
            <a:endParaRPr lang="fr-FR" dirty="0">
              <a:solidFill>
                <a:srgbClr val="FFFF00"/>
              </a:solidFill>
            </a:endParaRPr>
          </a:p>
        </p:txBody>
      </p:sp>
      <p:sp>
        <p:nvSpPr>
          <p:cNvPr id="68" name="Virage 67"/>
          <p:cNvSpPr/>
          <p:nvPr/>
        </p:nvSpPr>
        <p:spPr>
          <a:xfrm rot="10800000">
            <a:off x="4071934" y="3929066"/>
            <a:ext cx="357190" cy="2428892"/>
          </a:xfrm>
          <a:prstGeom prst="bentArrow">
            <a:avLst>
              <a:gd name="adj1" fmla="val 9717"/>
              <a:gd name="adj2" fmla="val 25000"/>
              <a:gd name="adj3" fmla="val 25000"/>
              <a:gd name="adj4" fmla="val 4375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69" name="ZoneTexte 68"/>
          <p:cNvSpPr txBox="1"/>
          <p:nvPr/>
        </p:nvSpPr>
        <p:spPr>
          <a:xfrm>
            <a:off x="2500298" y="6000768"/>
            <a:ext cx="1285884" cy="646331"/>
          </a:xfrm>
          <a:prstGeom prst="rect">
            <a:avLst/>
          </a:prstGeom>
          <a:noFill/>
          <a:ln>
            <a:solidFill>
              <a:srgbClr val="9900FF"/>
            </a:solidFill>
          </a:ln>
        </p:spPr>
        <p:txBody>
          <a:bodyPr wrap="square" rtlCol="0">
            <a:spAutoFit/>
          </a:bodyPr>
          <a:lstStyle/>
          <a:p>
            <a:r>
              <a:rPr lang="fr-FR" dirty="0" smtClean="0"/>
              <a:t>Élimination d’acétone</a:t>
            </a:r>
            <a:endParaRPr lang="fr-FR" dirty="0"/>
          </a:p>
        </p:txBody>
      </p:sp>
      <p:sp>
        <p:nvSpPr>
          <p:cNvPr id="70" name="ZoneTexte 69"/>
          <p:cNvSpPr txBox="1"/>
          <p:nvPr/>
        </p:nvSpPr>
        <p:spPr>
          <a:xfrm>
            <a:off x="4572000" y="5429264"/>
            <a:ext cx="1214446" cy="369332"/>
          </a:xfrm>
          <a:prstGeom prst="rect">
            <a:avLst/>
          </a:prstGeom>
          <a:noFill/>
        </p:spPr>
        <p:txBody>
          <a:bodyPr wrap="square" rtlCol="0">
            <a:spAutoFit/>
          </a:bodyPr>
          <a:lstStyle/>
          <a:p>
            <a:r>
              <a:rPr lang="fr-FR" dirty="0" smtClean="0"/>
              <a:t>Classe A/B</a:t>
            </a:r>
            <a:endParaRPr lang="fr-FR" dirty="0"/>
          </a:p>
        </p:txBody>
      </p:sp>
      <p:sp>
        <p:nvSpPr>
          <p:cNvPr id="71" name="ZoneTexte 70"/>
          <p:cNvSpPr txBox="1"/>
          <p:nvPr/>
        </p:nvSpPr>
        <p:spPr>
          <a:xfrm>
            <a:off x="6143636" y="6215082"/>
            <a:ext cx="1928826" cy="369332"/>
          </a:xfrm>
          <a:prstGeom prst="rect">
            <a:avLst/>
          </a:prstGeom>
          <a:noFill/>
          <a:ln>
            <a:solidFill>
              <a:schemeClr val="accent2"/>
            </a:solidFill>
          </a:ln>
        </p:spPr>
        <p:txBody>
          <a:bodyPr wrap="square" rtlCol="0">
            <a:spAutoFit/>
          </a:bodyPr>
          <a:lstStyle/>
          <a:p>
            <a:r>
              <a:rPr lang="fr-FR" dirty="0" smtClean="0"/>
              <a:t>Récipients stériles</a:t>
            </a:r>
            <a:endParaRPr lang="fr-FR" dirty="0"/>
          </a:p>
        </p:txBody>
      </p:sp>
      <p:cxnSp>
        <p:nvCxnSpPr>
          <p:cNvPr id="73" name="Connecteur droit avec flèche 72"/>
          <p:cNvCxnSpPr>
            <a:stCxn id="71" idx="0"/>
          </p:cNvCxnSpPr>
          <p:nvPr/>
        </p:nvCxnSpPr>
        <p:spPr>
          <a:xfrm rot="16200000" flipV="1">
            <a:off x="5875744" y="4982776"/>
            <a:ext cx="1071570" cy="139304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428604"/>
            <a:ext cx="7143800" cy="954107"/>
          </a:xfrm>
          <a:prstGeom prst="rect">
            <a:avLst/>
          </a:prstGeom>
          <a:noFill/>
        </p:spPr>
        <p:txBody>
          <a:bodyPr wrap="square" rtlCol="0">
            <a:spAutoFit/>
          </a:bodyPr>
          <a:lstStyle/>
          <a:p>
            <a:r>
              <a:rPr lang="fr-FR" sz="2800" b="1" u="sng" dirty="0" smtClean="0">
                <a:solidFill>
                  <a:schemeClr val="accent3"/>
                </a:solidFill>
              </a:rPr>
              <a:t>2- 3- Emulsions </a:t>
            </a:r>
            <a:r>
              <a:rPr lang="fr-FR" sz="2800" b="1" u="sng" dirty="0" smtClean="0"/>
              <a:t> </a:t>
            </a:r>
          </a:p>
          <a:p>
            <a:endParaRPr lang="fr-FR" sz="2800" dirty="0" smtClean="0"/>
          </a:p>
        </p:txBody>
      </p:sp>
      <p:sp>
        <p:nvSpPr>
          <p:cNvPr id="3" name="ZoneTexte 2"/>
          <p:cNvSpPr txBox="1"/>
          <p:nvPr/>
        </p:nvSpPr>
        <p:spPr>
          <a:xfrm>
            <a:off x="571472" y="1285860"/>
            <a:ext cx="928694" cy="369332"/>
          </a:xfrm>
          <a:prstGeom prst="rect">
            <a:avLst/>
          </a:prstGeom>
          <a:noFill/>
          <a:ln>
            <a:solidFill>
              <a:schemeClr val="accent1">
                <a:lumMod val="75000"/>
              </a:schemeClr>
            </a:solidFill>
          </a:ln>
        </p:spPr>
        <p:txBody>
          <a:bodyPr wrap="square" rtlCol="0">
            <a:spAutoFit/>
          </a:bodyPr>
          <a:lstStyle/>
          <a:p>
            <a:r>
              <a:rPr lang="fr-FR" dirty="0" smtClean="0"/>
              <a:t>EPPI</a:t>
            </a:r>
            <a:endParaRPr lang="fr-FR" dirty="0"/>
          </a:p>
        </p:txBody>
      </p:sp>
      <p:sp>
        <p:nvSpPr>
          <p:cNvPr id="4" name="ZoneTexte 3"/>
          <p:cNvSpPr txBox="1"/>
          <p:nvPr/>
        </p:nvSpPr>
        <p:spPr>
          <a:xfrm>
            <a:off x="2000232" y="1142984"/>
            <a:ext cx="1714512" cy="646331"/>
          </a:xfrm>
          <a:prstGeom prst="rect">
            <a:avLst/>
          </a:prstGeom>
          <a:solidFill>
            <a:schemeClr val="bg1"/>
          </a:solidFill>
          <a:ln>
            <a:solidFill>
              <a:schemeClr val="accent1">
                <a:lumMod val="75000"/>
              </a:schemeClr>
            </a:solidFill>
          </a:ln>
        </p:spPr>
        <p:txBody>
          <a:bodyPr wrap="square" rtlCol="0">
            <a:spAutoFit/>
          </a:bodyPr>
          <a:lstStyle/>
          <a:p>
            <a:r>
              <a:rPr lang="fr-FR" dirty="0" smtClean="0"/>
              <a:t>Excipients hydrosolubles</a:t>
            </a:r>
            <a:endParaRPr lang="fr-FR" dirty="0"/>
          </a:p>
        </p:txBody>
      </p:sp>
      <p:sp>
        <p:nvSpPr>
          <p:cNvPr id="5" name="ZoneTexte 4"/>
          <p:cNvSpPr txBox="1"/>
          <p:nvPr/>
        </p:nvSpPr>
        <p:spPr>
          <a:xfrm>
            <a:off x="1214414" y="2214554"/>
            <a:ext cx="1428760" cy="36933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solidFill>
                  <a:schemeClr val="tx1"/>
                </a:solidFill>
              </a:rPr>
              <a:t>Dissolution </a:t>
            </a:r>
            <a:endParaRPr lang="fr-FR" dirty="0">
              <a:solidFill>
                <a:schemeClr val="tx1"/>
              </a:solidFill>
            </a:endParaRPr>
          </a:p>
        </p:txBody>
      </p:sp>
      <p:sp>
        <p:nvSpPr>
          <p:cNvPr id="6" name="ZoneTexte 5"/>
          <p:cNvSpPr txBox="1"/>
          <p:nvPr/>
        </p:nvSpPr>
        <p:spPr>
          <a:xfrm>
            <a:off x="785786" y="3214686"/>
            <a:ext cx="2571768" cy="646331"/>
          </a:xfrm>
          <a:prstGeom prst="rect">
            <a:avLst/>
          </a:prstGeom>
          <a:noFill/>
          <a:ln>
            <a:solidFill>
              <a:schemeClr val="accent1">
                <a:lumMod val="75000"/>
              </a:schemeClr>
            </a:solidFill>
          </a:ln>
        </p:spPr>
        <p:txBody>
          <a:bodyPr wrap="square" rtlCol="0">
            <a:spAutoFit/>
          </a:bodyPr>
          <a:lstStyle/>
          <a:p>
            <a:r>
              <a:rPr lang="fr-FR" dirty="0" smtClean="0"/>
              <a:t>Filtration clarifiante</a:t>
            </a:r>
          </a:p>
          <a:p>
            <a:r>
              <a:rPr lang="fr-FR" dirty="0" smtClean="0"/>
              <a:t>Filtration stérilisante</a:t>
            </a:r>
            <a:endParaRPr lang="fr-FR" dirty="0"/>
          </a:p>
        </p:txBody>
      </p:sp>
      <p:sp>
        <p:nvSpPr>
          <p:cNvPr id="7" name="ZoneTexte 6"/>
          <p:cNvSpPr txBox="1"/>
          <p:nvPr/>
        </p:nvSpPr>
        <p:spPr>
          <a:xfrm>
            <a:off x="928662" y="4000504"/>
            <a:ext cx="2286016" cy="369332"/>
          </a:xfrm>
          <a:prstGeom prst="rect">
            <a:avLst/>
          </a:prstGeom>
          <a:noFill/>
          <a:ln>
            <a:solidFill>
              <a:schemeClr val="accent1">
                <a:lumMod val="75000"/>
              </a:schemeClr>
            </a:solidFill>
          </a:ln>
        </p:spPr>
        <p:txBody>
          <a:bodyPr wrap="square" rtlCol="0">
            <a:spAutoFit/>
          </a:bodyPr>
          <a:lstStyle/>
          <a:p>
            <a:r>
              <a:rPr lang="fr-FR" dirty="0" smtClean="0"/>
              <a:t>Phase aqueuse stérile</a:t>
            </a:r>
            <a:endParaRPr lang="fr-FR" dirty="0"/>
          </a:p>
        </p:txBody>
      </p:sp>
      <p:sp>
        <p:nvSpPr>
          <p:cNvPr id="8" name="ZoneTexte 7"/>
          <p:cNvSpPr txBox="1"/>
          <p:nvPr/>
        </p:nvSpPr>
        <p:spPr>
          <a:xfrm>
            <a:off x="6000760" y="1214422"/>
            <a:ext cx="785818" cy="369332"/>
          </a:xfrm>
          <a:prstGeom prst="rect">
            <a:avLst/>
          </a:prstGeom>
          <a:noFill/>
          <a:ln>
            <a:solidFill>
              <a:schemeClr val="accent6">
                <a:lumMod val="75000"/>
              </a:schemeClr>
            </a:solidFill>
          </a:ln>
        </p:spPr>
        <p:txBody>
          <a:bodyPr wrap="square" rtlCol="0">
            <a:spAutoFit/>
          </a:bodyPr>
          <a:lstStyle/>
          <a:p>
            <a:r>
              <a:rPr lang="fr-FR" dirty="0" smtClean="0"/>
              <a:t>huile</a:t>
            </a:r>
            <a:endParaRPr lang="fr-FR" dirty="0"/>
          </a:p>
        </p:txBody>
      </p:sp>
      <p:sp>
        <p:nvSpPr>
          <p:cNvPr id="9" name="ZoneTexte 8"/>
          <p:cNvSpPr txBox="1"/>
          <p:nvPr/>
        </p:nvSpPr>
        <p:spPr>
          <a:xfrm>
            <a:off x="7572364" y="928670"/>
            <a:ext cx="1571636" cy="646331"/>
          </a:xfrm>
          <a:prstGeom prst="rect">
            <a:avLst/>
          </a:prstGeom>
          <a:noFill/>
          <a:ln>
            <a:solidFill>
              <a:schemeClr val="accent6">
                <a:lumMod val="75000"/>
              </a:schemeClr>
            </a:solidFill>
          </a:ln>
        </p:spPr>
        <p:txBody>
          <a:bodyPr wrap="square" rtlCol="0">
            <a:spAutoFit/>
          </a:bodyPr>
          <a:lstStyle/>
          <a:p>
            <a:r>
              <a:rPr lang="fr-FR" dirty="0" smtClean="0"/>
              <a:t>Excipients liposolubles</a:t>
            </a:r>
            <a:endParaRPr lang="fr-FR" dirty="0"/>
          </a:p>
        </p:txBody>
      </p:sp>
      <p:sp>
        <p:nvSpPr>
          <p:cNvPr id="10" name="ZoneTexte 9"/>
          <p:cNvSpPr txBox="1"/>
          <p:nvPr/>
        </p:nvSpPr>
        <p:spPr>
          <a:xfrm>
            <a:off x="6786578" y="2214554"/>
            <a:ext cx="1428760" cy="369332"/>
          </a:xfrm>
          <a:prstGeom prst="rect">
            <a:avLst/>
          </a:prstGeom>
          <a:solidFill>
            <a:schemeClr val="bg1"/>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solidFill>
                  <a:schemeClr val="tx1"/>
                </a:solidFill>
              </a:rPr>
              <a:t>Dissolution </a:t>
            </a:r>
            <a:endParaRPr lang="fr-FR" dirty="0">
              <a:solidFill>
                <a:schemeClr val="tx1"/>
              </a:solidFill>
            </a:endParaRPr>
          </a:p>
        </p:txBody>
      </p:sp>
      <p:sp>
        <p:nvSpPr>
          <p:cNvPr id="11" name="ZoneTexte 10"/>
          <p:cNvSpPr txBox="1"/>
          <p:nvPr/>
        </p:nvSpPr>
        <p:spPr>
          <a:xfrm>
            <a:off x="6286512" y="3214686"/>
            <a:ext cx="2571768" cy="646331"/>
          </a:xfrm>
          <a:prstGeom prst="rect">
            <a:avLst/>
          </a:prstGeom>
          <a:noFill/>
          <a:ln>
            <a:solidFill>
              <a:schemeClr val="accent6">
                <a:lumMod val="75000"/>
              </a:schemeClr>
            </a:solidFill>
          </a:ln>
        </p:spPr>
        <p:txBody>
          <a:bodyPr wrap="square" rtlCol="0">
            <a:spAutoFit/>
          </a:bodyPr>
          <a:lstStyle/>
          <a:p>
            <a:r>
              <a:rPr lang="fr-FR" dirty="0" smtClean="0"/>
              <a:t>Filtration clarifiante</a:t>
            </a:r>
          </a:p>
          <a:p>
            <a:r>
              <a:rPr lang="fr-FR" dirty="0" smtClean="0"/>
              <a:t>Filtration stérilisante</a:t>
            </a:r>
            <a:endParaRPr lang="fr-FR" dirty="0"/>
          </a:p>
        </p:txBody>
      </p:sp>
      <p:sp>
        <p:nvSpPr>
          <p:cNvPr id="12" name="ZoneTexte 11"/>
          <p:cNvSpPr txBox="1"/>
          <p:nvPr/>
        </p:nvSpPr>
        <p:spPr>
          <a:xfrm>
            <a:off x="428564" y="2643182"/>
            <a:ext cx="8715436" cy="369332"/>
          </a:xfrm>
          <a:prstGeom prst="rect">
            <a:avLst/>
          </a:prstGeom>
          <a:noFill/>
        </p:spPr>
        <p:txBody>
          <a:bodyPr wrap="square" rtlCol="0">
            <a:spAutoFit/>
          </a:bodyPr>
          <a:lstStyle/>
          <a:p>
            <a:endParaRPr lang="fr-FR" dirty="0"/>
          </a:p>
        </p:txBody>
      </p:sp>
      <p:sp>
        <p:nvSpPr>
          <p:cNvPr id="13" name="ZoneTexte 12"/>
          <p:cNvSpPr txBox="1"/>
          <p:nvPr/>
        </p:nvSpPr>
        <p:spPr>
          <a:xfrm>
            <a:off x="0" y="3500438"/>
            <a:ext cx="9144000" cy="369332"/>
          </a:xfrm>
          <a:prstGeom prst="rect">
            <a:avLst/>
          </a:prstGeom>
          <a:noFill/>
        </p:spPr>
        <p:txBody>
          <a:bodyPr wrap="square" rtlCol="0">
            <a:spAutoFit/>
          </a:bodyPr>
          <a:lstStyle/>
          <a:p>
            <a:r>
              <a:rPr lang="fr-FR" dirty="0" smtClean="0"/>
              <a:t>_ _ _ _ _ _ _ _ _ _ _ _ _ _ _ _ _ _ _ _ _ _ _  _ _ __ _ _ _ _ _ _ __ _ _ _ _ _ _ _ _ __ _ _ _ _ _ _ _ _  </a:t>
            </a:r>
            <a:endParaRPr lang="fr-FR" dirty="0"/>
          </a:p>
        </p:txBody>
      </p:sp>
      <p:sp>
        <p:nvSpPr>
          <p:cNvPr id="14" name="ZoneTexte 13"/>
          <p:cNvSpPr txBox="1"/>
          <p:nvPr/>
        </p:nvSpPr>
        <p:spPr>
          <a:xfrm>
            <a:off x="6357950" y="4000504"/>
            <a:ext cx="2428892" cy="369332"/>
          </a:xfrm>
          <a:prstGeom prst="rect">
            <a:avLst/>
          </a:prstGeom>
          <a:noFill/>
          <a:ln>
            <a:solidFill>
              <a:schemeClr val="accent6">
                <a:lumMod val="75000"/>
              </a:schemeClr>
            </a:solidFill>
          </a:ln>
        </p:spPr>
        <p:txBody>
          <a:bodyPr wrap="square" rtlCol="0">
            <a:spAutoFit/>
          </a:bodyPr>
          <a:lstStyle/>
          <a:p>
            <a:r>
              <a:rPr lang="fr-FR" dirty="0" smtClean="0"/>
              <a:t>Phase huileuse stérile</a:t>
            </a:r>
            <a:endParaRPr lang="fr-FR" dirty="0"/>
          </a:p>
        </p:txBody>
      </p:sp>
      <p:sp>
        <p:nvSpPr>
          <p:cNvPr id="16" name="ZoneTexte 15"/>
          <p:cNvSpPr txBox="1"/>
          <p:nvPr/>
        </p:nvSpPr>
        <p:spPr>
          <a:xfrm>
            <a:off x="4000496" y="4643446"/>
            <a:ext cx="1928826" cy="646331"/>
          </a:xfrm>
          <a:prstGeom prst="rect">
            <a:avLst/>
          </a:prstGeom>
          <a:noFill/>
          <a:ln>
            <a:solidFill>
              <a:schemeClr val="accent2"/>
            </a:solidFill>
          </a:ln>
        </p:spPr>
        <p:txBody>
          <a:bodyPr wrap="square" rtlCol="0">
            <a:spAutoFit/>
          </a:bodyPr>
          <a:lstStyle/>
          <a:p>
            <a:r>
              <a:rPr lang="fr-FR" dirty="0" smtClean="0"/>
              <a:t>Dispersion</a:t>
            </a:r>
          </a:p>
          <a:p>
            <a:r>
              <a:rPr lang="fr-FR" dirty="0" smtClean="0"/>
              <a:t>Homogénéisation</a:t>
            </a:r>
            <a:endParaRPr lang="fr-FR" dirty="0"/>
          </a:p>
        </p:txBody>
      </p:sp>
      <p:sp>
        <p:nvSpPr>
          <p:cNvPr id="17" name="ZoneTexte 16"/>
          <p:cNvSpPr txBox="1"/>
          <p:nvPr/>
        </p:nvSpPr>
        <p:spPr>
          <a:xfrm>
            <a:off x="4429124" y="5500702"/>
            <a:ext cx="1143008" cy="369332"/>
          </a:xfrm>
          <a:prstGeom prst="rect">
            <a:avLst/>
          </a:prstGeom>
          <a:noFill/>
          <a:ln>
            <a:solidFill>
              <a:schemeClr val="accent2"/>
            </a:solidFill>
          </a:ln>
        </p:spPr>
        <p:txBody>
          <a:bodyPr wrap="square" rtlCol="0">
            <a:spAutoFit/>
          </a:bodyPr>
          <a:lstStyle/>
          <a:p>
            <a:r>
              <a:rPr lang="fr-FR" dirty="0" smtClean="0"/>
              <a:t>Emulsion </a:t>
            </a:r>
            <a:endParaRPr lang="fr-FR" dirty="0"/>
          </a:p>
        </p:txBody>
      </p:sp>
      <p:sp>
        <p:nvSpPr>
          <p:cNvPr id="18" name="ZoneTexte 17"/>
          <p:cNvSpPr txBox="1"/>
          <p:nvPr/>
        </p:nvSpPr>
        <p:spPr>
          <a:xfrm>
            <a:off x="4143372" y="1428736"/>
            <a:ext cx="1214446" cy="369332"/>
          </a:xfrm>
          <a:prstGeom prst="rect">
            <a:avLst/>
          </a:prstGeom>
          <a:noFill/>
          <a:ln>
            <a:solidFill>
              <a:srgbClr val="FFFF00"/>
            </a:solidFill>
          </a:ln>
        </p:spPr>
        <p:txBody>
          <a:bodyPr wrap="square" rtlCol="0">
            <a:spAutoFit/>
          </a:bodyPr>
          <a:lstStyle/>
          <a:p>
            <a:r>
              <a:rPr lang="fr-FR" dirty="0" smtClean="0"/>
              <a:t>récipients</a:t>
            </a:r>
            <a:endParaRPr lang="fr-FR" dirty="0"/>
          </a:p>
        </p:txBody>
      </p:sp>
      <p:sp>
        <p:nvSpPr>
          <p:cNvPr id="19" name="ZoneTexte 18"/>
          <p:cNvSpPr txBox="1"/>
          <p:nvPr/>
        </p:nvSpPr>
        <p:spPr>
          <a:xfrm>
            <a:off x="4143372" y="2428868"/>
            <a:ext cx="1357322" cy="369332"/>
          </a:xfrm>
          <a:prstGeom prst="rect">
            <a:avLst/>
          </a:prstGeom>
          <a:noFill/>
          <a:ln>
            <a:solidFill>
              <a:srgbClr val="FFFF00"/>
            </a:solidFill>
          </a:ln>
        </p:spPr>
        <p:txBody>
          <a:bodyPr wrap="square" rtlCol="0">
            <a:spAutoFit/>
          </a:bodyPr>
          <a:lstStyle/>
          <a:p>
            <a:r>
              <a:rPr lang="fr-FR" dirty="0" smtClean="0"/>
              <a:t>stérilisation</a:t>
            </a:r>
            <a:endParaRPr lang="fr-FR" dirty="0"/>
          </a:p>
        </p:txBody>
      </p:sp>
      <p:sp>
        <p:nvSpPr>
          <p:cNvPr id="20" name="ZoneTexte 19"/>
          <p:cNvSpPr txBox="1"/>
          <p:nvPr/>
        </p:nvSpPr>
        <p:spPr>
          <a:xfrm>
            <a:off x="4357686" y="6072206"/>
            <a:ext cx="1357322" cy="369332"/>
          </a:xfrm>
          <a:prstGeom prst="rect">
            <a:avLst/>
          </a:prstGeom>
          <a:noFill/>
          <a:ln>
            <a:solidFill>
              <a:schemeClr val="accent2">
                <a:lumMod val="75000"/>
              </a:schemeClr>
            </a:solidFill>
          </a:ln>
        </p:spPr>
        <p:txBody>
          <a:bodyPr wrap="square" rtlCol="0">
            <a:spAutoFit/>
          </a:bodyPr>
          <a:lstStyle/>
          <a:p>
            <a:r>
              <a:rPr lang="fr-FR" dirty="0" smtClean="0"/>
              <a:t>Répartition</a:t>
            </a:r>
            <a:endParaRPr lang="fr-FR" dirty="0"/>
          </a:p>
        </p:txBody>
      </p:sp>
      <p:sp>
        <p:nvSpPr>
          <p:cNvPr id="21" name="Rectangle 20"/>
          <p:cNvSpPr/>
          <p:nvPr/>
        </p:nvSpPr>
        <p:spPr>
          <a:xfrm>
            <a:off x="0" y="2000240"/>
            <a:ext cx="1000100" cy="500066"/>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Classe C</a:t>
            </a:r>
            <a:endParaRPr lang="fr-FR" dirty="0"/>
          </a:p>
        </p:txBody>
      </p:sp>
      <p:sp>
        <p:nvSpPr>
          <p:cNvPr id="22" name="Rectangle 21"/>
          <p:cNvSpPr/>
          <p:nvPr/>
        </p:nvSpPr>
        <p:spPr>
          <a:xfrm>
            <a:off x="0" y="4786322"/>
            <a:ext cx="1071570" cy="642942"/>
          </a:xfrm>
          <a:prstGeom prst="rect">
            <a:avLst/>
          </a:prstGeom>
          <a:solidFill>
            <a:schemeClr val="tx2">
              <a:lumMod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Classe A/B</a:t>
            </a:r>
            <a:endParaRPr lang="fr-FR" dirty="0"/>
          </a:p>
        </p:txBody>
      </p:sp>
      <p:cxnSp>
        <p:nvCxnSpPr>
          <p:cNvPr id="24" name="Connecteur droit avec flèche 23"/>
          <p:cNvCxnSpPr/>
          <p:nvPr/>
        </p:nvCxnSpPr>
        <p:spPr>
          <a:xfrm rot="10800000" flipV="1">
            <a:off x="2000232" y="1785926"/>
            <a:ext cx="57150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3" idx="2"/>
          </p:cNvCxnSpPr>
          <p:nvPr/>
        </p:nvCxnSpPr>
        <p:spPr>
          <a:xfrm rot="16200000" flipH="1">
            <a:off x="1095468" y="1595542"/>
            <a:ext cx="559362" cy="678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5400000">
            <a:off x="1678761" y="282177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5400000">
            <a:off x="1785918" y="385762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3214678" y="4357694"/>
            <a:ext cx="92869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0800000" flipV="1">
            <a:off x="5429256" y="4357694"/>
            <a:ext cx="928694" cy="285752"/>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5400000">
            <a:off x="7322363" y="3821909"/>
            <a:ext cx="214314"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rot="5400000">
            <a:off x="7286644" y="2786058"/>
            <a:ext cx="428628"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5400000">
            <a:off x="7715272" y="1643050"/>
            <a:ext cx="500066" cy="50006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8" idx="2"/>
          </p:cNvCxnSpPr>
          <p:nvPr/>
        </p:nvCxnSpPr>
        <p:spPr>
          <a:xfrm rot="16200000" flipH="1">
            <a:off x="6524756" y="1452666"/>
            <a:ext cx="559362" cy="821537"/>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rot="5400000">
            <a:off x="4464843" y="210739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rot="10800000">
            <a:off x="3643306" y="2643182"/>
            <a:ext cx="428628"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rot="5400000">
            <a:off x="1857356" y="4429132"/>
            <a:ext cx="35719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a:off x="3643306" y="6215082"/>
            <a:ext cx="571504"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5400000">
            <a:off x="4786314" y="542926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rot="5400000">
            <a:off x="4750595" y="596504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500042"/>
            <a:ext cx="8286808" cy="3108543"/>
          </a:xfrm>
          <a:prstGeom prst="rect">
            <a:avLst/>
          </a:prstGeom>
          <a:noFill/>
        </p:spPr>
        <p:txBody>
          <a:bodyPr wrap="square" rtlCol="0">
            <a:spAutoFit/>
          </a:bodyPr>
          <a:lstStyle/>
          <a:p>
            <a:r>
              <a:rPr lang="fr-FR" sz="2800" dirty="0" smtClean="0">
                <a:solidFill>
                  <a:schemeClr val="accent3"/>
                </a:solidFill>
              </a:rPr>
              <a:t>2-4- Poudres:</a:t>
            </a:r>
          </a:p>
          <a:p>
            <a:pPr>
              <a:buFont typeface="Wingdings" pitchFamily="2" charset="2"/>
              <a:buChar char="§"/>
            </a:pPr>
            <a:r>
              <a:rPr lang="fr-FR" sz="2800" dirty="0" smtClean="0"/>
              <a:t> Pour les PA instables en solutions.</a:t>
            </a:r>
          </a:p>
          <a:p>
            <a:pPr>
              <a:buFont typeface="Wingdings" pitchFamily="2" charset="2"/>
              <a:buChar char="§"/>
            </a:pPr>
            <a:r>
              <a:rPr lang="fr-FR" sz="2800" dirty="0" smtClean="0"/>
              <a:t> 03 principales méthodes de préparation des poudres:</a:t>
            </a:r>
          </a:p>
          <a:p>
            <a:pPr lvl="1">
              <a:buFont typeface="Wingdings" pitchFamily="2" charset="2"/>
              <a:buChar char="Ø"/>
            </a:pPr>
            <a:r>
              <a:rPr lang="fr-FR" sz="2800" dirty="0" smtClean="0"/>
              <a:t>Lyophilisation</a:t>
            </a:r>
          </a:p>
          <a:p>
            <a:pPr lvl="1">
              <a:buFont typeface="Wingdings" pitchFamily="2" charset="2"/>
              <a:buChar char="Ø"/>
            </a:pPr>
            <a:r>
              <a:rPr lang="fr-FR" sz="2800" dirty="0" smtClean="0"/>
              <a:t>Cristallisation </a:t>
            </a:r>
          </a:p>
          <a:p>
            <a:pPr lvl="1">
              <a:buFont typeface="Wingdings" pitchFamily="2" charset="2"/>
              <a:buChar char="Ø"/>
            </a:pPr>
            <a:r>
              <a:rPr lang="fr-FR" sz="2800" dirty="0" smtClean="0"/>
              <a:t>Nébulisation ( spray </a:t>
            </a:r>
            <a:r>
              <a:rPr lang="fr-FR" sz="2800" dirty="0" err="1" smtClean="0"/>
              <a:t>drying</a:t>
            </a:r>
            <a:r>
              <a:rPr lang="fr-FR" sz="2800" dirty="0" smtClean="0"/>
              <a:t>)</a:t>
            </a:r>
          </a:p>
          <a:p>
            <a:endParaRPr lang="fr-FR"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p:cNvCxnSpPr/>
          <p:nvPr/>
        </p:nvCxnSpPr>
        <p:spPr>
          <a:xfrm rot="5400000">
            <a:off x="5715008" y="1500174"/>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16200000" flipH="1">
            <a:off x="4036215" y="1535893"/>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071934" y="2000240"/>
            <a:ext cx="1857388" cy="369332"/>
          </a:xfrm>
          <a:prstGeom prst="rect">
            <a:avLst/>
          </a:prstGeom>
          <a:noFill/>
          <a:ln>
            <a:solidFill>
              <a:schemeClr val="accent6">
                <a:lumMod val="50000"/>
              </a:schemeClr>
            </a:solidFill>
          </a:ln>
        </p:spPr>
        <p:txBody>
          <a:bodyPr wrap="square" rtlCol="0">
            <a:spAutoFit/>
          </a:bodyPr>
          <a:lstStyle/>
          <a:p>
            <a:r>
              <a:rPr lang="fr-FR" dirty="0" smtClean="0"/>
              <a:t>Mise en solution</a:t>
            </a:r>
            <a:endParaRPr lang="fr-FR" dirty="0"/>
          </a:p>
        </p:txBody>
      </p:sp>
      <p:cxnSp>
        <p:nvCxnSpPr>
          <p:cNvPr id="11" name="Connecteur droit avec flèche 10"/>
          <p:cNvCxnSpPr/>
          <p:nvPr/>
        </p:nvCxnSpPr>
        <p:spPr>
          <a:xfrm rot="5400000">
            <a:off x="4715670" y="264238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0496" y="2857496"/>
            <a:ext cx="2071702" cy="369332"/>
          </a:xfrm>
          <a:prstGeom prst="rect">
            <a:avLst/>
          </a:prstGeom>
          <a:ln>
            <a:solidFill>
              <a:schemeClr val="accent6">
                <a:lumMod val="50000"/>
              </a:schemeClr>
            </a:solidFill>
          </a:ln>
        </p:spPr>
        <p:txBody>
          <a:bodyPr wrap="square">
            <a:spAutoFit/>
          </a:bodyPr>
          <a:lstStyle/>
          <a:p>
            <a:r>
              <a:rPr lang="fr-FR" dirty="0" smtClean="0"/>
              <a:t>Filtration clarifiante</a:t>
            </a:r>
            <a:endParaRPr lang="fr-FR" dirty="0"/>
          </a:p>
        </p:txBody>
      </p:sp>
      <p:sp>
        <p:nvSpPr>
          <p:cNvPr id="13" name="ZoneTexte 12"/>
          <p:cNvSpPr txBox="1"/>
          <p:nvPr/>
        </p:nvSpPr>
        <p:spPr>
          <a:xfrm>
            <a:off x="2857488" y="857232"/>
            <a:ext cx="1428760" cy="646331"/>
          </a:xfrm>
          <a:prstGeom prst="rect">
            <a:avLst/>
          </a:prstGeom>
          <a:noFill/>
          <a:ln>
            <a:solidFill>
              <a:schemeClr val="accent6">
                <a:lumMod val="50000"/>
              </a:schemeClr>
            </a:solidFill>
          </a:ln>
        </p:spPr>
        <p:txBody>
          <a:bodyPr wrap="square" rtlCol="0">
            <a:spAutoFit/>
          </a:bodyPr>
          <a:lstStyle/>
          <a:p>
            <a:r>
              <a:rPr lang="fr-FR" dirty="0" smtClean="0"/>
              <a:t>EPPI + Excipients</a:t>
            </a:r>
            <a:endParaRPr lang="fr-FR" dirty="0"/>
          </a:p>
        </p:txBody>
      </p:sp>
      <p:sp>
        <p:nvSpPr>
          <p:cNvPr id="14" name="ZoneTexte 13"/>
          <p:cNvSpPr txBox="1"/>
          <p:nvPr/>
        </p:nvSpPr>
        <p:spPr>
          <a:xfrm>
            <a:off x="5857884" y="1071546"/>
            <a:ext cx="1071570" cy="369332"/>
          </a:xfrm>
          <a:prstGeom prst="rect">
            <a:avLst/>
          </a:prstGeom>
          <a:noFill/>
          <a:ln>
            <a:solidFill>
              <a:schemeClr val="accent6">
                <a:lumMod val="50000"/>
              </a:schemeClr>
            </a:solidFill>
          </a:ln>
        </p:spPr>
        <p:txBody>
          <a:bodyPr wrap="square" rtlCol="0">
            <a:spAutoFit/>
          </a:bodyPr>
          <a:lstStyle/>
          <a:p>
            <a:r>
              <a:rPr lang="fr-FR" dirty="0" smtClean="0"/>
              <a:t>PA(s)</a:t>
            </a:r>
            <a:endParaRPr lang="fr-FR" dirty="0"/>
          </a:p>
        </p:txBody>
      </p:sp>
      <p:cxnSp>
        <p:nvCxnSpPr>
          <p:cNvPr id="16" name="Connecteur droit avec flèche 15"/>
          <p:cNvCxnSpPr/>
          <p:nvPr/>
        </p:nvCxnSpPr>
        <p:spPr>
          <a:xfrm rot="5400000">
            <a:off x="4751389" y="339248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286248" y="4286256"/>
            <a:ext cx="1643074" cy="646331"/>
          </a:xfrm>
          <a:prstGeom prst="rect">
            <a:avLst/>
          </a:prstGeom>
          <a:noFill/>
          <a:ln>
            <a:solidFill>
              <a:schemeClr val="accent6">
                <a:lumMod val="50000"/>
              </a:schemeClr>
            </a:solidFill>
          </a:ln>
        </p:spPr>
        <p:txBody>
          <a:bodyPr wrap="square" rtlCol="0">
            <a:spAutoFit/>
          </a:bodyPr>
          <a:lstStyle/>
          <a:p>
            <a:r>
              <a:rPr lang="fr-FR" dirty="0" smtClean="0"/>
              <a:t>Répartition</a:t>
            </a:r>
          </a:p>
          <a:p>
            <a:r>
              <a:rPr lang="fr-FR" dirty="0" smtClean="0"/>
              <a:t>En flacons</a:t>
            </a:r>
            <a:endParaRPr lang="fr-FR" dirty="0"/>
          </a:p>
        </p:txBody>
      </p:sp>
      <p:cxnSp>
        <p:nvCxnSpPr>
          <p:cNvPr id="22" name="Connecteur droit avec flèche 21"/>
          <p:cNvCxnSpPr/>
          <p:nvPr/>
        </p:nvCxnSpPr>
        <p:spPr>
          <a:xfrm rot="5400000">
            <a:off x="4679951" y="517843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57158" y="3714752"/>
            <a:ext cx="7643866" cy="369332"/>
          </a:xfrm>
          <a:prstGeom prst="rect">
            <a:avLst/>
          </a:prstGeom>
          <a:noFill/>
        </p:spPr>
        <p:txBody>
          <a:bodyPr wrap="square" rtlCol="0">
            <a:spAutoFit/>
          </a:bodyPr>
          <a:lstStyle/>
          <a:p>
            <a:r>
              <a:rPr lang="fr-FR" dirty="0" smtClean="0"/>
              <a:t>_ _ _ _ _ _ _ _ _ _ _  _ _  _ _ _ _ _  __ _  _ _ _ _ _ _  _ _ _ _ _ _ _ _ _ _ _ _ _ </a:t>
            </a:r>
            <a:endParaRPr lang="fr-FR" dirty="0"/>
          </a:p>
        </p:txBody>
      </p:sp>
      <p:sp>
        <p:nvSpPr>
          <p:cNvPr id="26" name="ZoneTexte 25"/>
          <p:cNvSpPr txBox="1"/>
          <p:nvPr/>
        </p:nvSpPr>
        <p:spPr>
          <a:xfrm>
            <a:off x="4357686" y="6215082"/>
            <a:ext cx="1214446" cy="369332"/>
          </a:xfrm>
          <a:prstGeom prst="rect">
            <a:avLst/>
          </a:prstGeom>
          <a:noFill/>
          <a:ln>
            <a:solidFill>
              <a:schemeClr val="accent6">
                <a:lumMod val="50000"/>
              </a:schemeClr>
            </a:solidFill>
          </a:ln>
        </p:spPr>
        <p:txBody>
          <a:bodyPr wrap="square" rtlCol="0">
            <a:spAutoFit/>
          </a:bodyPr>
          <a:lstStyle/>
          <a:p>
            <a:r>
              <a:rPr lang="fr-FR" dirty="0" smtClean="0"/>
              <a:t>Bouchage </a:t>
            </a:r>
            <a:endParaRPr lang="fr-FR" dirty="0"/>
          </a:p>
        </p:txBody>
      </p:sp>
      <p:cxnSp>
        <p:nvCxnSpPr>
          <p:cNvPr id="28" name="Connecteur droit 27"/>
          <p:cNvCxnSpPr/>
          <p:nvPr/>
        </p:nvCxnSpPr>
        <p:spPr>
          <a:xfrm rot="5400000">
            <a:off x="-820775" y="3749677"/>
            <a:ext cx="564360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214282" y="1928802"/>
            <a:ext cx="1500198" cy="369332"/>
          </a:xfrm>
          <a:prstGeom prst="rect">
            <a:avLst/>
          </a:prstGeom>
          <a:noFill/>
        </p:spPr>
        <p:txBody>
          <a:bodyPr wrap="square" rtlCol="0">
            <a:spAutoFit/>
          </a:bodyPr>
          <a:lstStyle/>
          <a:p>
            <a:r>
              <a:rPr lang="fr-FR" dirty="0" smtClean="0"/>
              <a:t>Classe  C</a:t>
            </a:r>
            <a:endParaRPr lang="fr-FR" dirty="0"/>
          </a:p>
        </p:txBody>
      </p:sp>
      <p:sp>
        <p:nvSpPr>
          <p:cNvPr id="30" name="ZoneTexte 29"/>
          <p:cNvSpPr txBox="1"/>
          <p:nvPr/>
        </p:nvSpPr>
        <p:spPr>
          <a:xfrm>
            <a:off x="214282" y="4714884"/>
            <a:ext cx="1571636" cy="369332"/>
          </a:xfrm>
          <a:prstGeom prst="rect">
            <a:avLst/>
          </a:prstGeom>
          <a:noFill/>
        </p:spPr>
        <p:txBody>
          <a:bodyPr wrap="square" rtlCol="0">
            <a:spAutoFit/>
          </a:bodyPr>
          <a:lstStyle/>
          <a:p>
            <a:r>
              <a:rPr lang="fr-FR" dirty="0" smtClean="0"/>
              <a:t>Classe A/B</a:t>
            </a:r>
            <a:endParaRPr lang="fr-FR" dirty="0"/>
          </a:p>
        </p:txBody>
      </p:sp>
      <p:sp>
        <p:nvSpPr>
          <p:cNvPr id="19" name="ZoneTexte 18"/>
          <p:cNvSpPr txBox="1"/>
          <p:nvPr/>
        </p:nvSpPr>
        <p:spPr>
          <a:xfrm>
            <a:off x="4000496" y="3571876"/>
            <a:ext cx="2143140" cy="369332"/>
          </a:xfrm>
          <a:prstGeom prst="rect">
            <a:avLst/>
          </a:prstGeom>
          <a:noFill/>
          <a:ln>
            <a:solidFill>
              <a:schemeClr val="accent6">
                <a:lumMod val="50000"/>
              </a:schemeClr>
            </a:solidFill>
          </a:ln>
        </p:spPr>
        <p:txBody>
          <a:bodyPr wrap="square" rtlCol="0">
            <a:spAutoFit/>
          </a:bodyPr>
          <a:lstStyle/>
          <a:p>
            <a:r>
              <a:rPr lang="fr-FR" dirty="0" smtClean="0"/>
              <a:t>Filtration stérilisante</a:t>
            </a:r>
            <a:endParaRPr lang="fr-FR" dirty="0"/>
          </a:p>
        </p:txBody>
      </p:sp>
      <p:cxnSp>
        <p:nvCxnSpPr>
          <p:cNvPr id="23" name="Connecteur droit avec flèche 22"/>
          <p:cNvCxnSpPr/>
          <p:nvPr/>
        </p:nvCxnSpPr>
        <p:spPr>
          <a:xfrm rot="5400000">
            <a:off x="4786314" y="4143380"/>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214810" y="5357826"/>
            <a:ext cx="1643074" cy="369332"/>
          </a:xfrm>
          <a:prstGeom prst="rect">
            <a:avLst/>
          </a:prstGeom>
          <a:noFill/>
          <a:ln>
            <a:solidFill>
              <a:schemeClr val="accent6">
                <a:lumMod val="50000"/>
              </a:schemeClr>
            </a:solidFill>
          </a:ln>
        </p:spPr>
        <p:txBody>
          <a:bodyPr wrap="square" rtlCol="0">
            <a:spAutoFit/>
          </a:bodyPr>
          <a:lstStyle/>
          <a:p>
            <a:r>
              <a:rPr lang="fr-FR" dirty="0" smtClean="0"/>
              <a:t>Lyophilisation </a:t>
            </a:r>
            <a:endParaRPr lang="fr-FR" dirty="0"/>
          </a:p>
        </p:txBody>
      </p:sp>
      <p:cxnSp>
        <p:nvCxnSpPr>
          <p:cNvPr id="31" name="Connecteur droit avec flèche 30"/>
          <p:cNvCxnSpPr/>
          <p:nvPr/>
        </p:nvCxnSpPr>
        <p:spPr>
          <a:xfrm rot="5400000">
            <a:off x="4792385" y="5994697"/>
            <a:ext cx="41648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85720" y="214290"/>
            <a:ext cx="6072230" cy="461665"/>
          </a:xfrm>
          <a:prstGeom prst="rect">
            <a:avLst/>
          </a:prstGeom>
          <a:noFill/>
        </p:spPr>
        <p:txBody>
          <a:bodyPr wrap="square" rtlCol="0">
            <a:spAutoFit/>
          </a:bodyPr>
          <a:lstStyle/>
          <a:p>
            <a:pPr>
              <a:buFont typeface="Courier New" pitchFamily="49" charset="0"/>
              <a:buChar char="o"/>
            </a:pPr>
            <a:r>
              <a:rPr lang="fr-FR" sz="2400" b="1" u="sng" dirty="0" smtClean="0">
                <a:solidFill>
                  <a:schemeClr val="accent1"/>
                </a:solidFill>
              </a:rPr>
              <a:t> Cas des poudres obtenue par lyophilisation</a:t>
            </a:r>
            <a:endParaRPr lang="fr-FR" sz="2400" b="1" u="sng" dirty="0">
              <a:solidFill>
                <a:schemeClr val="accent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2428868"/>
            <a:ext cx="7715304" cy="769441"/>
          </a:xfrm>
          <a:prstGeom prst="rect">
            <a:avLst/>
          </a:prstGeom>
          <a:noFill/>
        </p:spPr>
        <p:txBody>
          <a:bodyPr wrap="square" rtlCol="0">
            <a:spAutoFit/>
          </a:bodyPr>
          <a:lstStyle/>
          <a:p>
            <a:pPr algn="ctr"/>
            <a:r>
              <a:rPr lang="fr-FR" sz="4400" dirty="0" smtClean="0">
                <a:solidFill>
                  <a:srgbClr val="FFFF00"/>
                </a:solidFill>
              </a:rPr>
              <a:t>V- Essais </a:t>
            </a:r>
            <a:endParaRPr lang="fr-FR" sz="4400" dirty="0">
              <a:solidFill>
                <a:srgbClr val="FFFF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500042"/>
            <a:ext cx="8358246" cy="5693866"/>
          </a:xfrm>
          <a:prstGeom prst="rect">
            <a:avLst/>
          </a:prstGeom>
          <a:noFill/>
        </p:spPr>
        <p:txBody>
          <a:bodyPr wrap="square" rtlCol="0">
            <a:spAutoFit/>
          </a:bodyPr>
          <a:lstStyle/>
          <a:p>
            <a:r>
              <a:rPr lang="fr-FR" sz="2800" b="1" u="sng" dirty="0" smtClean="0">
                <a:solidFill>
                  <a:schemeClr val="accent6"/>
                </a:solidFill>
              </a:rPr>
              <a:t>1- Essais des P inj et P pour perfusion:</a:t>
            </a:r>
          </a:p>
          <a:p>
            <a:pPr lvl="1">
              <a:buFont typeface="Wingdings" pitchFamily="2" charset="2"/>
              <a:buChar char="§"/>
            </a:pPr>
            <a:r>
              <a:rPr lang="fr-FR" sz="2800" dirty="0" smtClean="0"/>
              <a:t>Uniformité de teneur</a:t>
            </a:r>
          </a:p>
          <a:p>
            <a:pPr lvl="1">
              <a:buFont typeface="Wingdings" pitchFamily="2" charset="2"/>
              <a:buChar char="§"/>
            </a:pPr>
            <a:r>
              <a:rPr lang="fr-FR" sz="2800" dirty="0" smtClean="0"/>
              <a:t>V</a:t>
            </a:r>
            <a:r>
              <a:rPr lang="fr-FR" sz="2800" smtClean="0"/>
              <a:t>olume </a:t>
            </a:r>
            <a:r>
              <a:rPr lang="fr-FR" sz="2800" dirty="0" smtClean="0"/>
              <a:t>extractible </a:t>
            </a:r>
          </a:p>
          <a:p>
            <a:pPr lvl="1">
              <a:buFont typeface="Wingdings" pitchFamily="2" charset="2"/>
              <a:buChar char="§"/>
            </a:pPr>
            <a:r>
              <a:rPr lang="fr-FR" sz="2800" dirty="0" smtClean="0"/>
              <a:t>Etanchéité</a:t>
            </a:r>
          </a:p>
          <a:p>
            <a:pPr lvl="1">
              <a:buFont typeface="Wingdings" pitchFamily="2" charset="2"/>
              <a:buChar char="§"/>
            </a:pPr>
            <a:r>
              <a:rPr lang="fr-FR" sz="2800" dirty="0" smtClean="0"/>
              <a:t>Stérilité</a:t>
            </a:r>
          </a:p>
          <a:p>
            <a:pPr lvl="1">
              <a:buFont typeface="Wingdings" pitchFamily="2" charset="2"/>
              <a:buChar char="§"/>
            </a:pPr>
            <a:r>
              <a:rPr lang="fr-FR" sz="2800" dirty="0" smtClean="0"/>
              <a:t>Limpidité</a:t>
            </a:r>
          </a:p>
          <a:p>
            <a:pPr lvl="1">
              <a:buFont typeface="Wingdings" pitchFamily="2" charset="2"/>
              <a:buChar char="§"/>
            </a:pPr>
            <a:r>
              <a:rPr lang="fr-FR" sz="2800" dirty="0" smtClean="0"/>
              <a:t>Apyrogénicité</a:t>
            </a:r>
          </a:p>
          <a:p>
            <a:pPr lvl="1">
              <a:buFont typeface="Wingdings" pitchFamily="2" charset="2"/>
              <a:buChar char="§"/>
            </a:pPr>
            <a:r>
              <a:rPr lang="fr-FR" sz="2800" dirty="0" smtClean="0"/>
              <a:t>pH</a:t>
            </a:r>
          </a:p>
          <a:p>
            <a:r>
              <a:rPr lang="fr-FR" sz="2800" b="1" u="sng" dirty="0" smtClean="0">
                <a:solidFill>
                  <a:schemeClr val="accent6"/>
                </a:solidFill>
              </a:rPr>
              <a:t>2- Essais des Poudres :</a:t>
            </a:r>
          </a:p>
          <a:p>
            <a:pPr lvl="1">
              <a:buFont typeface="Wingdings" pitchFamily="2" charset="2"/>
              <a:buChar char="§"/>
            </a:pPr>
            <a:r>
              <a:rPr lang="fr-FR" sz="2800" dirty="0" smtClean="0"/>
              <a:t>Uniformité de teneur</a:t>
            </a:r>
          </a:p>
          <a:p>
            <a:pPr lvl="1">
              <a:buFont typeface="Wingdings" pitchFamily="2" charset="2"/>
              <a:buChar char="§"/>
            </a:pPr>
            <a:r>
              <a:rPr lang="fr-FR" sz="2800" dirty="0" smtClean="0"/>
              <a:t>Uniformité de poids</a:t>
            </a:r>
          </a:p>
          <a:p>
            <a:pPr lvl="1">
              <a:buFont typeface="Wingdings" pitchFamily="2" charset="2"/>
              <a:buChar char="§"/>
            </a:pPr>
            <a:r>
              <a:rPr lang="fr-FR" sz="2800" dirty="0" smtClean="0"/>
              <a:t>Stérilité</a:t>
            </a:r>
          </a:p>
          <a:p>
            <a:pPr lvl="1">
              <a:buFont typeface="Wingdings" pitchFamily="2" charset="2"/>
              <a:buChar char="§"/>
            </a:pPr>
            <a:r>
              <a:rPr lang="fr-FR" sz="2800" dirty="0" smtClean="0"/>
              <a:t>Perte à la dessiccation.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357298"/>
            <a:ext cx="8786874" cy="1569660"/>
          </a:xfrm>
          <a:prstGeom prst="rect">
            <a:avLst/>
          </a:prstGeom>
          <a:noFill/>
        </p:spPr>
        <p:txBody>
          <a:bodyPr wrap="square" rtlCol="0">
            <a:spAutoFit/>
          </a:bodyPr>
          <a:lstStyle/>
          <a:p>
            <a:pPr algn="ctr"/>
            <a:r>
              <a:rPr lang="fr-FR" sz="4800" dirty="0" smtClean="0">
                <a:solidFill>
                  <a:schemeClr val="accent2">
                    <a:lumMod val="20000"/>
                    <a:lumOff val="80000"/>
                  </a:schemeClr>
                </a:solidFill>
              </a:rPr>
              <a:t>MERCI POUR VOTRE ATTENTION </a:t>
            </a:r>
            <a:endParaRPr lang="fr-FR" sz="4800" dirty="0">
              <a:solidFill>
                <a:schemeClr val="accent2">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357166"/>
            <a:ext cx="8715436" cy="3108543"/>
          </a:xfrm>
          <a:prstGeom prst="rect">
            <a:avLst/>
          </a:prstGeom>
          <a:noFill/>
        </p:spPr>
        <p:txBody>
          <a:bodyPr wrap="square" rtlCol="0">
            <a:spAutoFit/>
          </a:bodyPr>
          <a:lstStyle/>
          <a:p>
            <a:pPr algn="ctr"/>
            <a:r>
              <a:rPr lang="fr-FR" sz="2800" b="1" u="sng" dirty="0" smtClean="0">
                <a:solidFill>
                  <a:schemeClr val="accent6"/>
                </a:solidFill>
              </a:rPr>
              <a:t>4- VOIES D’ADMINISTRATIONS</a:t>
            </a:r>
          </a:p>
          <a:p>
            <a:pPr algn="ctr"/>
            <a:endParaRPr lang="fr-FR" sz="2800" b="1" u="sng" dirty="0" smtClean="0">
              <a:solidFill>
                <a:schemeClr val="accent6"/>
              </a:solidFill>
            </a:endParaRPr>
          </a:p>
          <a:p>
            <a:pPr>
              <a:buFont typeface="Wingdings" pitchFamily="2" charset="2"/>
              <a:buChar char="v"/>
            </a:pPr>
            <a:r>
              <a:rPr lang="fr-FR" sz="2800" b="1" u="sng" dirty="0" smtClean="0">
                <a:solidFill>
                  <a:schemeClr val="accent2">
                    <a:lumMod val="40000"/>
                    <a:lumOff val="60000"/>
                  </a:schemeClr>
                </a:solidFill>
              </a:rPr>
              <a:t>Voies courantes:</a:t>
            </a:r>
          </a:p>
          <a:p>
            <a:r>
              <a:rPr lang="fr-FR" sz="2800" b="1" u="sng" dirty="0" smtClean="0">
                <a:solidFill>
                  <a:schemeClr val="tx2">
                    <a:lumMod val="50000"/>
                  </a:schemeClr>
                </a:solidFill>
              </a:rPr>
              <a:t>a) Voie sous cutanée (SC) :</a:t>
            </a:r>
          </a:p>
          <a:p>
            <a:pPr>
              <a:buFont typeface="Courier New" pitchFamily="49" charset="0"/>
              <a:buChar char="o"/>
            </a:pPr>
            <a:r>
              <a:rPr lang="fr-FR" sz="2800" dirty="0" smtClean="0"/>
              <a:t> Administration de faibles volumes ( 1à 2 ml) en bolus.</a:t>
            </a:r>
          </a:p>
          <a:p>
            <a:pPr>
              <a:buFont typeface="Courier New" pitchFamily="49" charset="0"/>
              <a:buChar char="o"/>
            </a:pPr>
            <a:r>
              <a:rPr lang="fr-FR" sz="2800" dirty="0" smtClean="0"/>
              <a:t> À l’aide d’aiguilles courtes (1Cm) et fines .</a:t>
            </a:r>
          </a:p>
          <a:p>
            <a:pPr>
              <a:buFont typeface="Courier New" pitchFamily="49" charset="0"/>
              <a:buChar char="o"/>
            </a:pPr>
            <a:r>
              <a:rPr lang="fr-FR" sz="2800" dirty="0" smtClean="0"/>
              <a:t> Ex: insuline , vaccins</a:t>
            </a:r>
          </a:p>
        </p:txBody>
      </p:sp>
      <p:pic>
        <p:nvPicPr>
          <p:cNvPr id="4098" name="Picture 2"/>
          <p:cNvPicPr>
            <a:picLocks noChangeAspect="1" noChangeArrowheads="1"/>
          </p:cNvPicPr>
          <p:nvPr/>
        </p:nvPicPr>
        <p:blipFill>
          <a:blip r:embed="rId2"/>
          <a:srcRect/>
          <a:stretch>
            <a:fillRect/>
          </a:stretch>
        </p:blipFill>
        <p:spPr bwMode="auto">
          <a:xfrm rot="5400000">
            <a:off x="3571868" y="3857628"/>
            <a:ext cx="2500330"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71546"/>
            <a:ext cx="8786842" cy="2246769"/>
          </a:xfrm>
          <a:prstGeom prst="rect">
            <a:avLst/>
          </a:prstGeom>
        </p:spPr>
        <p:txBody>
          <a:bodyPr wrap="square">
            <a:spAutoFit/>
          </a:bodyPr>
          <a:lstStyle/>
          <a:p>
            <a:r>
              <a:rPr lang="fr-FR" sz="2800" b="1" u="sng" dirty="0" smtClean="0">
                <a:solidFill>
                  <a:schemeClr val="tx2">
                    <a:lumMod val="50000"/>
                  </a:schemeClr>
                </a:solidFill>
              </a:rPr>
              <a:t>b) Voie intramusculaire: (IM)</a:t>
            </a:r>
          </a:p>
          <a:p>
            <a:endParaRPr lang="fr-FR" sz="2800" b="1" u="sng" dirty="0" smtClean="0">
              <a:solidFill>
                <a:schemeClr val="tx2">
                  <a:lumMod val="50000"/>
                </a:schemeClr>
              </a:solidFill>
            </a:endParaRPr>
          </a:p>
          <a:p>
            <a:pPr>
              <a:buFont typeface="Courier New" pitchFamily="49" charset="0"/>
              <a:buChar char="o"/>
            </a:pPr>
            <a:r>
              <a:rPr lang="fr-FR" sz="2800" dirty="0" smtClean="0"/>
              <a:t> Administration de volume plus ou moins important (souvent de  5 à 10 ml  mais jusqu’à 20 ml)</a:t>
            </a:r>
          </a:p>
          <a:p>
            <a:pPr>
              <a:buFont typeface="Courier New" pitchFamily="49" charset="0"/>
              <a:buChar char="o"/>
            </a:pPr>
            <a:r>
              <a:rPr lang="fr-FR" sz="2800" dirty="0" smtClean="0"/>
              <a:t>Aiguilles de plusieurs Cm à biseau court et  large lumière.</a:t>
            </a:r>
          </a:p>
        </p:txBody>
      </p:sp>
      <p:pic>
        <p:nvPicPr>
          <p:cNvPr id="3074" name="Picture 2"/>
          <p:cNvPicPr>
            <a:picLocks noChangeAspect="1" noChangeArrowheads="1"/>
          </p:cNvPicPr>
          <p:nvPr/>
        </p:nvPicPr>
        <p:blipFill>
          <a:blip r:embed="rId2"/>
          <a:srcRect/>
          <a:stretch>
            <a:fillRect/>
          </a:stretch>
        </p:blipFill>
        <p:spPr bwMode="auto">
          <a:xfrm rot="5400000">
            <a:off x="6711246" y="4425247"/>
            <a:ext cx="2365177"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18170</TotalTime>
  <Words>3718</Words>
  <Application>Microsoft Office PowerPoint</Application>
  <PresentationFormat>Affichage à l'écran (4:3)</PresentationFormat>
  <Paragraphs>734</Paragraphs>
  <Slides>78</Slides>
  <Notes>4</Notes>
  <HiddenSlides>0</HiddenSlides>
  <MMClips>0</MMClips>
  <ScaleCrop>false</ScaleCrop>
  <HeadingPairs>
    <vt:vector size="4" baseType="variant">
      <vt:variant>
        <vt:lpstr>Thème</vt:lpstr>
      </vt:variant>
      <vt:variant>
        <vt:i4>1</vt:i4>
      </vt:variant>
      <vt:variant>
        <vt:lpstr>Titres des diapositives</vt:lpstr>
      </vt:variant>
      <vt:variant>
        <vt:i4>78</vt:i4>
      </vt:variant>
    </vt:vector>
  </HeadingPairs>
  <TitlesOfParts>
    <vt:vector size="79" baseType="lpstr">
      <vt:lpstr>Métro</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hamid</dc:creator>
  <cp:lastModifiedBy>hamid</cp:lastModifiedBy>
  <cp:revision>313</cp:revision>
  <dcterms:created xsi:type="dcterms:W3CDTF">2013-02-10T09:40:31Z</dcterms:created>
  <dcterms:modified xsi:type="dcterms:W3CDTF">2014-01-20T10:39:02Z</dcterms:modified>
</cp:coreProperties>
</file>