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57"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4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BB007E5-1A13-480A-BB66-4E15941C8346}" type="datetimeFigureOut">
              <a:rPr lang="fr-FR" smtClean="0"/>
              <a:pPr/>
              <a:t>10/02/2015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8F430E9-F57C-412B-9BE3-E3FE60689C4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007E5-1A13-480A-BB66-4E15941C8346}" type="datetimeFigureOut">
              <a:rPr lang="fr-FR" smtClean="0"/>
              <a:pPr/>
              <a:t>10/02/2015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430E9-F57C-412B-9BE3-E3FE60689C4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892480" cy="6336704"/>
          </a:xfrm>
        </p:spPr>
        <p:txBody>
          <a:bodyPr/>
          <a:lstStyle/>
          <a:p>
            <a:pPr algn="l"/>
            <a:r>
              <a:rPr lang="fr-FR" sz="2400" b="1" dirty="0" smtClean="0">
                <a:solidFill>
                  <a:srgbClr val="00B0F0"/>
                </a:solidFill>
              </a:rPr>
              <a:t>Faculté de Médecine</a:t>
            </a:r>
          </a:p>
          <a:p>
            <a:pPr algn="l"/>
            <a:r>
              <a:rPr lang="fr-FR" sz="2400" b="1" dirty="0" smtClean="0">
                <a:solidFill>
                  <a:srgbClr val="00B0F0"/>
                </a:solidFill>
              </a:rPr>
              <a:t>Département de Pharmacie</a:t>
            </a:r>
          </a:p>
          <a:p>
            <a:pPr algn="l"/>
            <a:r>
              <a:rPr lang="fr-FR" sz="2400" b="1" dirty="0" smtClean="0">
                <a:solidFill>
                  <a:srgbClr val="00B0F0"/>
                </a:solidFill>
              </a:rPr>
              <a:t>Dr. Guergouri FZ</a:t>
            </a:r>
            <a:endParaRPr lang="fr-FR" sz="2400" dirty="0"/>
          </a:p>
          <a:p>
            <a:pPr algn="l"/>
            <a:endParaRPr lang="fr-FR" dirty="0" smtClean="0"/>
          </a:p>
          <a:p>
            <a:endParaRPr lang="fr-FR" sz="6000" b="1" dirty="0" smtClean="0">
              <a:solidFill>
                <a:srgbClr val="7030A0"/>
              </a:solidFill>
            </a:endParaRPr>
          </a:p>
          <a:p>
            <a:r>
              <a:rPr lang="fr-FR" sz="6000" b="1" dirty="0" smtClean="0">
                <a:solidFill>
                  <a:srgbClr val="7030A0"/>
                </a:solidFill>
              </a:rPr>
              <a:t>ANTIHYPERTENSEURS</a:t>
            </a:r>
            <a:endParaRPr lang="fr-FR" sz="6000" b="1"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r>
              <a:rPr lang="fr-FR" sz="3600" b="1" dirty="0" smtClean="0">
                <a:solidFill>
                  <a:srgbClr val="7030A0"/>
                </a:solidFill>
              </a:rPr>
              <a:t>Diurétiques de l’anse  </a:t>
            </a:r>
          </a:p>
          <a:p>
            <a:endParaRPr lang="fr-FR" sz="3600" b="1" dirty="0" smtClean="0">
              <a:solidFill>
                <a:srgbClr val="7030A0"/>
              </a:solidFill>
            </a:endParaRPr>
          </a:p>
          <a:p>
            <a:pPr algn="l">
              <a:buFont typeface="Arial" pitchFamily="34" charset="0"/>
              <a:buChar char="•"/>
            </a:pPr>
            <a:r>
              <a:rPr lang="fr-FR" sz="2400" b="1" dirty="0" smtClean="0">
                <a:solidFill>
                  <a:schemeClr val="tx1"/>
                </a:solidFill>
              </a:rPr>
              <a:t>furosémide,  bumétanide,  pirétanide</a:t>
            </a:r>
          </a:p>
          <a:p>
            <a:pPr algn="l"/>
            <a:endParaRPr lang="fr-FR" sz="2400" b="1" dirty="0" smtClean="0">
              <a:solidFill>
                <a:schemeClr val="tx1"/>
              </a:solidFill>
            </a:endParaRPr>
          </a:p>
          <a:p>
            <a:pPr algn="l">
              <a:buFont typeface="Arial" pitchFamily="34" charset="0"/>
              <a:buChar char="•"/>
            </a:pPr>
            <a:r>
              <a:rPr lang="fr-FR" sz="2400" dirty="0" smtClean="0">
                <a:solidFill>
                  <a:schemeClr val="tx1"/>
                </a:solidFill>
              </a:rPr>
              <a:t>Ils bloquent le cotransport Na+/K+/2 Cl-. Ils agissent au niveau de la branche ascendante de Henlé en altérant le pouvoir de concentration urinaire.</a:t>
            </a:r>
          </a:p>
          <a:p>
            <a:pPr algn="l"/>
            <a:endParaRPr lang="fr-FR" sz="2400" dirty="0" smtClean="0">
              <a:solidFill>
                <a:schemeClr val="tx1"/>
              </a:solidFill>
            </a:endParaRPr>
          </a:p>
          <a:p>
            <a:pPr algn="l"/>
            <a:endParaRPr lang="fr-FR" sz="2400" dirty="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r>
              <a:rPr lang="fr-FR" sz="3600" b="1" dirty="0" smtClean="0">
                <a:solidFill>
                  <a:srgbClr val="7030A0"/>
                </a:solidFill>
              </a:rPr>
              <a:t>Diurétiques thiazidiques </a:t>
            </a:r>
          </a:p>
          <a:p>
            <a:endParaRPr lang="fr-FR" sz="3600" b="1" dirty="0" smtClean="0">
              <a:solidFill>
                <a:srgbClr val="7030A0"/>
              </a:solidFill>
            </a:endParaRPr>
          </a:p>
          <a:p>
            <a:pPr algn="l">
              <a:buFont typeface="Arial" pitchFamily="34" charset="0"/>
              <a:buChar char="•"/>
            </a:pPr>
            <a:r>
              <a:rPr lang="fr-FR" sz="2400" dirty="0" smtClean="0">
                <a:solidFill>
                  <a:schemeClr val="tx1"/>
                </a:solidFill>
              </a:rPr>
              <a:t>Les principaux diurétiques thiazidiques </a:t>
            </a:r>
            <a:r>
              <a:rPr lang="fr-FR" sz="2400" b="1" dirty="0" smtClean="0">
                <a:solidFill>
                  <a:schemeClr val="tx1"/>
                </a:solidFill>
              </a:rPr>
              <a:t>sont l'</a:t>
            </a:r>
            <a:r>
              <a:rPr lang="fr-FR" sz="2400" b="1" dirty="0" err="1" smtClean="0">
                <a:solidFill>
                  <a:schemeClr val="tx1"/>
                </a:solidFill>
              </a:rPr>
              <a:t>hydrochlorothiazide</a:t>
            </a:r>
            <a:r>
              <a:rPr lang="fr-FR" sz="2400" b="1" dirty="0" smtClean="0">
                <a:solidFill>
                  <a:schemeClr val="tx1"/>
                </a:solidFill>
              </a:rPr>
              <a:t>, la </a:t>
            </a:r>
            <a:r>
              <a:rPr lang="fr-FR" sz="2400" b="1" dirty="0" err="1" smtClean="0">
                <a:solidFill>
                  <a:schemeClr val="tx1"/>
                </a:solidFill>
              </a:rPr>
              <a:t>chlortalidone</a:t>
            </a:r>
            <a:r>
              <a:rPr lang="fr-FR" sz="2400" b="1" dirty="0" smtClean="0">
                <a:solidFill>
                  <a:schemeClr val="tx1"/>
                </a:solidFill>
              </a:rPr>
              <a:t>, le </a:t>
            </a:r>
            <a:r>
              <a:rPr lang="fr-FR" sz="2400" b="1" dirty="0" err="1" smtClean="0">
                <a:solidFill>
                  <a:schemeClr val="tx1"/>
                </a:solidFill>
              </a:rPr>
              <a:t>clopamide</a:t>
            </a:r>
            <a:r>
              <a:rPr lang="fr-FR" sz="2400" b="1" dirty="0" smtClean="0">
                <a:solidFill>
                  <a:schemeClr val="tx1"/>
                </a:solidFill>
              </a:rPr>
              <a:t>, le </a:t>
            </a:r>
            <a:r>
              <a:rPr lang="fr-FR" sz="2400" b="1" dirty="0" err="1" smtClean="0">
                <a:solidFill>
                  <a:schemeClr val="tx1"/>
                </a:solidFill>
              </a:rPr>
              <a:t>bendrofluméthiazide</a:t>
            </a:r>
            <a:r>
              <a:rPr lang="fr-FR" sz="2400" b="1" dirty="0" smtClean="0">
                <a:solidFill>
                  <a:schemeClr val="tx1"/>
                </a:solidFill>
              </a:rPr>
              <a:t>, le </a:t>
            </a:r>
            <a:r>
              <a:rPr lang="fr-FR" sz="2400" b="1" dirty="0" err="1" smtClean="0">
                <a:solidFill>
                  <a:schemeClr val="tx1"/>
                </a:solidFill>
              </a:rPr>
              <a:t>xipamide</a:t>
            </a:r>
            <a:r>
              <a:rPr lang="fr-FR" sz="2400" b="1" dirty="0" smtClean="0">
                <a:solidFill>
                  <a:schemeClr val="tx1"/>
                </a:solidFill>
              </a:rPr>
              <a:t> et l'</a:t>
            </a:r>
            <a:r>
              <a:rPr lang="fr-FR" sz="2400" b="1" dirty="0" err="1" smtClean="0">
                <a:solidFill>
                  <a:schemeClr val="tx1"/>
                </a:solidFill>
              </a:rPr>
              <a:t>altizide</a:t>
            </a:r>
            <a:r>
              <a:rPr lang="fr-FR" sz="2400" b="1" dirty="0" smtClean="0">
                <a:solidFill>
                  <a:schemeClr val="tx1"/>
                </a:solidFill>
              </a:rPr>
              <a:t>. Le plus utilisé actuellement est l'</a:t>
            </a:r>
            <a:r>
              <a:rPr lang="fr-FR" sz="2400" b="1" dirty="0" err="1" smtClean="0">
                <a:solidFill>
                  <a:schemeClr val="tx1"/>
                </a:solidFill>
              </a:rPr>
              <a:t>hydrochlorothiazide</a:t>
            </a:r>
            <a:endParaRPr lang="fr-FR" sz="2400" b="1" dirty="0" smtClean="0">
              <a:solidFill>
                <a:schemeClr val="tx1"/>
              </a:solidFill>
            </a:endParaRPr>
          </a:p>
          <a:p>
            <a:pPr algn="l"/>
            <a:endParaRPr lang="fr-FR" sz="2400" b="1" dirty="0" smtClean="0">
              <a:solidFill>
                <a:schemeClr val="tx1"/>
              </a:solidFill>
            </a:endParaRPr>
          </a:p>
          <a:p>
            <a:pPr algn="l">
              <a:buFont typeface="Arial" pitchFamily="34" charset="0"/>
              <a:buChar char="•"/>
            </a:pPr>
            <a:r>
              <a:rPr lang="fr-FR" sz="2400" dirty="0" smtClean="0">
                <a:solidFill>
                  <a:schemeClr val="tx1"/>
                </a:solidFill>
              </a:rPr>
              <a:t>Agissent par blocage du cotransport Na+/Cl- au niveau du tube contourné distal. </a:t>
            </a:r>
          </a:p>
          <a:p>
            <a:pPr algn="l"/>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r>
              <a:rPr lang="fr-FR" sz="3600" b="1" dirty="0" smtClean="0">
                <a:solidFill>
                  <a:srgbClr val="7030A0"/>
                </a:solidFill>
              </a:rPr>
              <a:t>Epargneurs potassiques </a:t>
            </a:r>
          </a:p>
          <a:p>
            <a:endParaRPr lang="fr-FR" sz="3600" b="1" dirty="0" smtClean="0">
              <a:solidFill>
                <a:srgbClr val="7030A0"/>
              </a:solidFill>
            </a:endParaRPr>
          </a:p>
          <a:p>
            <a:pPr algn="l">
              <a:buFont typeface="Arial" pitchFamily="34" charset="0"/>
              <a:buChar char="•"/>
            </a:pPr>
            <a:r>
              <a:rPr lang="fr-FR" sz="2400" dirty="0" smtClean="0">
                <a:solidFill>
                  <a:schemeClr val="tx1"/>
                </a:solidFill>
              </a:rPr>
              <a:t>L'aldostérone favorise la conservation du sodium dans l'organisme et l'élimination du potassium</a:t>
            </a:r>
          </a:p>
          <a:p>
            <a:pPr algn="l"/>
            <a:endParaRPr lang="fr-FR" sz="2400" dirty="0" smtClean="0">
              <a:solidFill>
                <a:schemeClr val="tx1"/>
              </a:solidFill>
            </a:endParaRPr>
          </a:p>
          <a:p>
            <a:pPr algn="l">
              <a:buFont typeface="Arial" pitchFamily="34" charset="0"/>
              <a:buChar char="•"/>
            </a:pPr>
            <a:r>
              <a:rPr lang="fr-FR" sz="2400" dirty="0" smtClean="0">
                <a:solidFill>
                  <a:schemeClr val="tx1"/>
                </a:solidFill>
              </a:rPr>
              <a:t>Les antialdostérones actuellement utilisés sont </a:t>
            </a:r>
            <a:r>
              <a:rPr lang="fr-FR" sz="2400" b="1" dirty="0" smtClean="0">
                <a:solidFill>
                  <a:schemeClr val="tx1"/>
                </a:solidFill>
              </a:rPr>
              <a:t>la spironolactone, le canrénoate de potassium et l'</a:t>
            </a:r>
            <a:r>
              <a:rPr lang="fr-FR" sz="2400" b="1" dirty="0" err="1" smtClean="0">
                <a:solidFill>
                  <a:schemeClr val="tx1"/>
                </a:solidFill>
              </a:rPr>
              <a:t>éplérénone</a:t>
            </a:r>
            <a:r>
              <a:rPr lang="fr-FR" sz="2400" b="1" dirty="0" smtClean="0">
                <a:solidFill>
                  <a:schemeClr val="tx1"/>
                </a:solidFill>
              </a:rPr>
              <a:t>. </a:t>
            </a:r>
            <a:r>
              <a:rPr lang="fr-FR" sz="2400" dirty="0" smtClean="0">
                <a:solidFill>
                  <a:schemeClr val="tx1"/>
                </a:solidFill>
              </a:rPr>
              <a:t>Ils s'opposent aux effets de l'aldostérone, augmentent l'élimination du sodium et diminuent celle du potassium et du magnésium dont la concentration plasmatique tend à s'élever               diurétiques hyperkaliémiants</a:t>
            </a:r>
            <a:endParaRPr lang="fr-FR" sz="2400" dirty="0">
              <a:solidFill>
                <a:schemeClr val="tx1"/>
              </a:solidFill>
            </a:endParaRPr>
          </a:p>
        </p:txBody>
      </p:sp>
      <p:cxnSp>
        <p:nvCxnSpPr>
          <p:cNvPr id="5" name="Connecteur droit avec flèche 4"/>
          <p:cNvCxnSpPr/>
          <p:nvPr/>
        </p:nvCxnSpPr>
        <p:spPr>
          <a:xfrm>
            <a:off x="5580112" y="4509120"/>
            <a:ext cx="714380"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r>
              <a:rPr lang="fr-FR" sz="3600" b="1" dirty="0" smtClean="0">
                <a:solidFill>
                  <a:srgbClr val="7030A0"/>
                </a:solidFill>
              </a:rPr>
              <a:t>Inhibiteurs de l’anhydrase carbonique </a:t>
            </a:r>
          </a:p>
          <a:p>
            <a:endParaRPr lang="fr-FR" sz="3600" b="1" dirty="0" smtClean="0">
              <a:solidFill>
                <a:srgbClr val="7030A0"/>
              </a:solidFill>
            </a:endParaRPr>
          </a:p>
          <a:p>
            <a:pPr algn="l"/>
            <a:endParaRPr lang="fr-FR" sz="2800" dirty="0" smtClean="0">
              <a:solidFill>
                <a:schemeClr val="tx1"/>
              </a:solidFill>
            </a:endParaRPr>
          </a:p>
          <a:p>
            <a:pPr algn="l">
              <a:buFont typeface="Arial" pitchFamily="34" charset="0"/>
              <a:buChar char="•"/>
            </a:pPr>
            <a:r>
              <a:rPr lang="fr-FR" sz="2800" dirty="0" smtClean="0">
                <a:solidFill>
                  <a:schemeClr val="tx1"/>
                </a:solidFill>
              </a:rPr>
              <a:t>Diurétiques les plus anciens</a:t>
            </a:r>
          </a:p>
          <a:p>
            <a:pPr algn="l">
              <a:buFont typeface="Arial" pitchFamily="34" charset="0"/>
              <a:buChar char="•"/>
            </a:pPr>
            <a:r>
              <a:rPr lang="fr-FR" sz="2800" dirty="0" smtClean="0">
                <a:solidFill>
                  <a:schemeClr val="tx1"/>
                </a:solidFill>
              </a:rPr>
              <a:t>encore utilisé: </a:t>
            </a:r>
            <a:r>
              <a:rPr lang="fr-FR" sz="2800" b="1" dirty="0" smtClean="0">
                <a:solidFill>
                  <a:schemeClr val="tx1"/>
                </a:solidFill>
              </a:rPr>
              <a:t>acétazolamide (Diamox</a:t>
            </a:r>
            <a:r>
              <a:rPr lang="en-US" sz="2800" b="1" baseline="30000" dirty="0" smtClean="0">
                <a:solidFill>
                  <a:schemeClr val="tx1"/>
                </a:solidFill>
                <a:cs typeface="Arial" charset="0"/>
              </a:rPr>
              <a:t>®</a:t>
            </a:r>
            <a:r>
              <a:rPr lang="fr-FR" sz="2800" b="1" dirty="0" smtClean="0">
                <a:solidFill>
                  <a:schemeClr val="tx1"/>
                </a:solidFill>
              </a:rPr>
              <a:t>)</a:t>
            </a:r>
          </a:p>
          <a:p>
            <a:pPr algn="l">
              <a:buFont typeface="Arial" pitchFamily="34" charset="0"/>
              <a:buChar char="•"/>
            </a:pPr>
            <a:r>
              <a:rPr lang="fr-FR" sz="2800" dirty="0" smtClean="0">
                <a:solidFill>
                  <a:schemeClr val="tx1"/>
                </a:solidFill>
              </a:rPr>
              <a:t>Tube contourné proximal</a:t>
            </a:r>
          </a:p>
          <a:p>
            <a:pPr algn="l">
              <a:buFont typeface="Arial" pitchFamily="34" charset="0"/>
              <a:buChar char="•"/>
            </a:pPr>
            <a:r>
              <a:rPr lang="fr-FR" sz="2800" dirty="0" smtClean="0">
                <a:solidFill>
                  <a:schemeClr val="tx1"/>
                </a:solidFill>
              </a:rPr>
              <a:t>Inhibent l’anhydrase carbonique </a:t>
            </a:r>
          </a:p>
          <a:p>
            <a:pPr algn="l"/>
            <a:r>
              <a:rPr lang="fr-FR" sz="2800" dirty="0" smtClean="0">
                <a:solidFill>
                  <a:schemeClr val="tx1"/>
                </a:solidFill>
              </a:rPr>
              <a:t>	H</a:t>
            </a:r>
            <a:r>
              <a:rPr lang="fr-FR" sz="2800" baseline="-25000" dirty="0" smtClean="0">
                <a:solidFill>
                  <a:schemeClr val="tx1"/>
                </a:solidFill>
              </a:rPr>
              <a:t>2</a:t>
            </a:r>
            <a:r>
              <a:rPr lang="fr-FR" sz="2800" dirty="0" smtClean="0">
                <a:solidFill>
                  <a:schemeClr val="tx1"/>
                </a:solidFill>
              </a:rPr>
              <a:t>CO</a:t>
            </a:r>
            <a:r>
              <a:rPr lang="fr-FR" sz="2800" baseline="-25000" dirty="0" smtClean="0">
                <a:solidFill>
                  <a:schemeClr val="tx1"/>
                </a:solidFill>
              </a:rPr>
              <a:t>3</a:t>
            </a:r>
            <a:r>
              <a:rPr lang="fr-FR" sz="2800" dirty="0" smtClean="0">
                <a:solidFill>
                  <a:schemeClr val="tx1"/>
                </a:solidFill>
              </a:rPr>
              <a:t> </a:t>
            </a:r>
            <a:r>
              <a:rPr lang="fr-FR" sz="2800" dirty="0" smtClean="0">
                <a:solidFill>
                  <a:schemeClr val="tx1"/>
                </a:solidFill>
                <a:latin typeface="Times New Roman" pitchFamily="18" charset="0"/>
                <a:cs typeface="Times New Roman" pitchFamily="18" charset="0"/>
              </a:rPr>
              <a:t>→</a:t>
            </a:r>
            <a:r>
              <a:rPr lang="fr-FR" sz="2800" dirty="0" smtClean="0">
                <a:solidFill>
                  <a:schemeClr val="tx1"/>
                </a:solidFill>
              </a:rPr>
              <a:t> H</a:t>
            </a:r>
            <a:r>
              <a:rPr lang="fr-FR" sz="2800" baseline="-25000" dirty="0" smtClean="0">
                <a:solidFill>
                  <a:schemeClr val="tx1"/>
                </a:solidFill>
              </a:rPr>
              <a:t>2</a:t>
            </a:r>
            <a:r>
              <a:rPr lang="fr-FR" sz="2800" dirty="0" smtClean="0">
                <a:solidFill>
                  <a:schemeClr val="tx1"/>
                </a:solidFill>
              </a:rPr>
              <a:t>O + CO</a:t>
            </a:r>
            <a:r>
              <a:rPr lang="fr-FR" sz="2800" baseline="-25000" dirty="0" smtClean="0">
                <a:solidFill>
                  <a:schemeClr val="tx1"/>
                </a:solidFill>
              </a:rPr>
              <a:t>2            </a:t>
            </a:r>
            <a:r>
              <a:rPr lang="fr-FR" sz="2800" dirty="0" smtClean="0">
                <a:solidFill>
                  <a:schemeClr val="tx1"/>
                </a:solidFill>
              </a:rPr>
              <a:t>CO3H- + H+</a:t>
            </a:r>
          </a:p>
          <a:p>
            <a:pPr algn="l"/>
            <a:endParaRPr lang="fr-FR" sz="2800" baseline="-25000" dirty="0" smtClean="0">
              <a:solidFill>
                <a:schemeClr val="tx1"/>
              </a:solidFill>
            </a:endParaRPr>
          </a:p>
          <a:p>
            <a:pPr algn="l"/>
            <a:endParaRPr lang="fr-FR" sz="2600" b="1" dirty="0">
              <a:solidFill>
                <a:schemeClr val="tx1"/>
              </a:solidFill>
            </a:endParaRPr>
          </a:p>
        </p:txBody>
      </p:sp>
      <p:cxnSp>
        <p:nvCxnSpPr>
          <p:cNvPr id="7" name="Connecteur droit avec flèche 6"/>
          <p:cNvCxnSpPr/>
          <p:nvPr/>
        </p:nvCxnSpPr>
        <p:spPr>
          <a:xfrm>
            <a:off x="4139952" y="4365104"/>
            <a:ext cx="500066" cy="1588"/>
          </a:xfrm>
          <a:prstGeom prst="straightConnector1">
            <a:avLst/>
          </a:prstGeom>
          <a:ln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r>
              <a:rPr lang="fr-FR" sz="3600" b="1" dirty="0" smtClean="0">
                <a:solidFill>
                  <a:srgbClr val="7030A0"/>
                </a:solidFill>
              </a:rPr>
              <a:t>Diurétiques osmotiques </a:t>
            </a:r>
          </a:p>
          <a:p>
            <a:pPr algn="l">
              <a:lnSpc>
                <a:spcPct val="90000"/>
              </a:lnSpc>
              <a:buFont typeface="Arial" pitchFamily="34" charset="0"/>
              <a:buChar char="•"/>
            </a:pPr>
            <a:endParaRPr lang="fr-FR" sz="2400" dirty="0" smtClean="0">
              <a:solidFill>
                <a:schemeClr val="tx1"/>
              </a:solidFill>
            </a:endParaRPr>
          </a:p>
          <a:p>
            <a:pPr algn="l">
              <a:lnSpc>
                <a:spcPct val="90000"/>
              </a:lnSpc>
              <a:buFont typeface="Arial" pitchFamily="34" charset="0"/>
              <a:buChar char="•"/>
            </a:pPr>
            <a:endParaRPr lang="fr-FR" sz="2400" dirty="0" smtClean="0">
              <a:solidFill>
                <a:schemeClr val="tx1"/>
              </a:solidFill>
            </a:endParaRPr>
          </a:p>
          <a:p>
            <a:pPr algn="l">
              <a:lnSpc>
                <a:spcPct val="90000"/>
              </a:lnSpc>
              <a:buFont typeface="Arial" pitchFamily="34" charset="0"/>
              <a:buChar char="•"/>
            </a:pPr>
            <a:r>
              <a:rPr lang="fr-FR" sz="2400" dirty="0" smtClean="0">
                <a:solidFill>
                  <a:schemeClr val="tx1"/>
                </a:solidFill>
              </a:rPr>
              <a:t>Administrés par voie IV</a:t>
            </a:r>
          </a:p>
          <a:p>
            <a:pPr algn="l">
              <a:lnSpc>
                <a:spcPct val="90000"/>
              </a:lnSpc>
            </a:pPr>
            <a:endParaRPr lang="fr-FR" sz="2400" dirty="0" smtClean="0">
              <a:solidFill>
                <a:schemeClr val="tx1"/>
              </a:solidFill>
            </a:endParaRPr>
          </a:p>
          <a:p>
            <a:pPr algn="l">
              <a:lnSpc>
                <a:spcPct val="90000"/>
              </a:lnSpc>
              <a:buFont typeface="Arial" pitchFamily="34" charset="0"/>
              <a:buChar char="•"/>
            </a:pPr>
            <a:r>
              <a:rPr lang="fr-FR" sz="2400" dirty="0" smtClean="0">
                <a:solidFill>
                  <a:schemeClr val="tx1"/>
                </a:solidFill>
              </a:rPr>
              <a:t>Le + utilisé : mannitol </a:t>
            </a:r>
          </a:p>
          <a:p>
            <a:pPr algn="l">
              <a:lnSpc>
                <a:spcPct val="90000"/>
              </a:lnSpc>
            </a:pPr>
            <a:endParaRPr lang="fr-FR" sz="2400" dirty="0" smtClean="0">
              <a:solidFill>
                <a:schemeClr val="tx1"/>
              </a:solidFill>
            </a:endParaRPr>
          </a:p>
          <a:p>
            <a:pPr algn="l">
              <a:lnSpc>
                <a:spcPct val="90000"/>
              </a:lnSpc>
              <a:buFont typeface="Arial" pitchFamily="34" charset="0"/>
              <a:buChar char="•"/>
            </a:pPr>
            <a:r>
              <a:rPr lang="fr-FR" sz="2400" dirty="0" smtClean="0">
                <a:solidFill>
                  <a:schemeClr val="tx1"/>
                </a:solidFill>
              </a:rPr>
              <a:t>La présence d'une concentration importante d'un diurétique osmotique dans la lumière du néphron  diminue la réabsorption de l'eau et des électrolytes </a:t>
            </a:r>
          </a:p>
          <a:p>
            <a:pPr algn="l">
              <a:lnSpc>
                <a:spcPct val="90000"/>
              </a:lnSpc>
              <a:buFont typeface="Arial" pitchFamily="34" charset="0"/>
              <a:buChar char="•"/>
            </a:pPr>
            <a:endParaRPr lang="fr-FR" sz="2400" dirty="0" smtClean="0">
              <a:solidFill>
                <a:schemeClr val="tx1"/>
              </a:solidFill>
            </a:endParaRPr>
          </a:p>
          <a:p>
            <a:pPr algn="l">
              <a:lnSpc>
                <a:spcPct val="90000"/>
              </a:lnSpc>
              <a:buFont typeface="Arial" pitchFamily="34" charset="0"/>
              <a:buChar char="•"/>
            </a:pPr>
            <a:r>
              <a:rPr lang="fr-FR" sz="2400" dirty="0" smtClean="0">
                <a:solidFill>
                  <a:schemeClr val="tx1"/>
                </a:solidFill>
              </a:rPr>
              <a:t>Augmentation du volume urinaire </a:t>
            </a:r>
          </a:p>
          <a:p>
            <a:pPr algn="l">
              <a:lnSpc>
                <a:spcPct val="90000"/>
              </a:lnSpc>
            </a:pPr>
            <a:endParaRPr lang="fr-FR" sz="2400"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endParaRPr lang="fr-FR" sz="4400" b="1" dirty="0" smtClean="0">
              <a:solidFill>
                <a:srgbClr val="7030A0"/>
              </a:solidFill>
            </a:endParaRPr>
          </a:p>
          <a:p>
            <a:endParaRPr lang="fr-FR" sz="4400" b="1" dirty="0">
              <a:solidFill>
                <a:srgbClr val="7030A0"/>
              </a:solidFill>
            </a:endParaRPr>
          </a:p>
          <a:p>
            <a:endParaRPr lang="fr-FR" sz="4400" b="1" dirty="0" smtClean="0">
              <a:solidFill>
                <a:srgbClr val="7030A0"/>
              </a:solidFill>
            </a:endParaRPr>
          </a:p>
          <a:p>
            <a:r>
              <a:rPr lang="fr-FR" sz="4400" b="1" dirty="0" smtClean="0">
                <a:solidFill>
                  <a:srgbClr val="7030A0"/>
                </a:solidFill>
              </a:rPr>
              <a:t>IV- Inhibiteurs de l’enzyme de conversion</a:t>
            </a:r>
            <a:endParaRPr lang="fr-FR" sz="4400" b="1" dirty="0">
              <a:solidFill>
                <a:srgbClr val="7030A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pPr algn="l">
              <a:buFont typeface="Arial" pitchFamily="34" charset="0"/>
              <a:buChar char="•"/>
            </a:pPr>
            <a:endParaRPr lang="fr-FR" sz="2400" dirty="0" smtClean="0">
              <a:solidFill>
                <a:schemeClr val="tx1"/>
              </a:solidFill>
            </a:endParaRPr>
          </a:p>
          <a:p>
            <a:pPr algn="l">
              <a:buFont typeface="Arial" pitchFamily="34" charset="0"/>
              <a:buChar char="•"/>
            </a:pPr>
            <a:r>
              <a:rPr lang="fr-FR" sz="2400" dirty="0" smtClean="0">
                <a:solidFill>
                  <a:schemeClr val="tx1"/>
                </a:solidFill>
              </a:rPr>
              <a:t>Molécules issues de la synthèse chimique</a:t>
            </a:r>
          </a:p>
          <a:p>
            <a:pPr algn="l">
              <a:buFont typeface="Arial" pitchFamily="34" charset="0"/>
              <a:buChar char="•"/>
            </a:pPr>
            <a:r>
              <a:rPr lang="fr-FR" sz="2400" dirty="0" smtClean="0">
                <a:solidFill>
                  <a:schemeClr val="tx1"/>
                </a:solidFill>
              </a:rPr>
              <a:t>Médicaments de l’hypertension artérielle et de l’insuffisance cardiaque congestive</a:t>
            </a:r>
          </a:p>
          <a:p>
            <a:pPr algn="l">
              <a:buFont typeface="Arial" pitchFamily="34" charset="0"/>
              <a:buChar char="•"/>
            </a:pPr>
            <a:r>
              <a:rPr lang="fr-FR" sz="2400" dirty="0" smtClean="0">
                <a:solidFill>
                  <a:schemeClr val="tx1"/>
                </a:solidFill>
              </a:rPr>
              <a:t>Agissent en modulant l’activité du système rénine-angiotensine, parallèlement, ils bloquent la dégradation de la bradykinine</a:t>
            </a:r>
          </a:p>
          <a:p>
            <a:pPr algn="l">
              <a:buFont typeface="Arial" pitchFamily="34" charset="0"/>
              <a:buChar char="•"/>
            </a:pPr>
            <a:r>
              <a:rPr lang="fr-FR" sz="2400" b="1" dirty="0" smtClean="0">
                <a:solidFill>
                  <a:schemeClr val="tx1"/>
                </a:solidFill>
              </a:rPr>
              <a:t>Nature  chimique: </a:t>
            </a:r>
          </a:p>
          <a:p>
            <a:pPr algn="l"/>
            <a:r>
              <a:rPr lang="fr-FR" sz="2400" dirty="0" smtClean="0">
                <a:solidFill>
                  <a:schemeClr val="tx1"/>
                </a:solidFill>
              </a:rPr>
              <a:t>-IEC comportant une fonction thiol (-SH) = captopril</a:t>
            </a:r>
          </a:p>
          <a:p>
            <a:pPr algn="l"/>
            <a:r>
              <a:rPr lang="fr-FR" sz="2400" dirty="0" smtClean="0">
                <a:solidFill>
                  <a:schemeClr val="tx1"/>
                </a:solidFill>
              </a:rPr>
              <a:t>-IEC non soufrés comportant une fonction acide et une fonction ester = pro-médicaments in-vivo, l’hydrolyse de leur fonction ester entraine l’apparition de diacides qui correspondent aux métabolites actifs </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pPr algn="l"/>
            <a:endParaRPr lang="fr-FR" sz="2400" b="1" dirty="0" smtClean="0">
              <a:solidFill>
                <a:schemeClr val="tx1"/>
              </a:solidFill>
            </a:endParaRPr>
          </a:p>
          <a:p>
            <a:pPr algn="l"/>
            <a:r>
              <a:rPr lang="fr-FR" sz="2400" b="1" dirty="0" smtClean="0">
                <a:solidFill>
                  <a:schemeClr val="tx1"/>
                </a:solidFill>
              </a:rPr>
              <a:t>Effets pharmacologiques: </a:t>
            </a:r>
          </a:p>
          <a:p>
            <a:pPr algn="l"/>
            <a:r>
              <a:rPr lang="fr-FR" sz="2400" dirty="0" smtClean="0">
                <a:solidFill>
                  <a:schemeClr val="tx1"/>
                </a:solidFill>
              </a:rPr>
              <a:t>-Ils réduisent la pression artérielle tant systolique que diastolique de l’hypertendu, sans baisse du débit cardiaque. </a:t>
            </a:r>
          </a:p>
          <a:p>
            <a:pPr algn="l"/>
            <a:r>
              <a:rPr lang="fr-FR" sz="2400" dirty="0" smtClean="0">
                <a:solidFill>
                  <a:schemeClr val="tx1"/>
                </a:solidFill>
              </a:rPr>
              <a:t>-Ils améliorent la relaxation myocardique, ont un effet natriurétique</a:t>
            </a:r>
          </a:p>
          <a:p>
            <a:pPr algn="l"/>
            <a:r>
              <a:rPr lang="fr-FR" sz="2400" dirty="0" smtClean="0">
                <a:solidFill>
                  <a:schemeClr val="tx1"/>
                </a:solidFill>
              </a:rPr>
              <a:t>-Leur mécanisme d’action passe par l’inhibition de l’enzyme de conversion qui entraine:</a:t>
            </a:r>
          </a:p>
          <a:p>
            <a:pPr algn="l"/>
            <a:r>
              <a:rPr lang="fr-FR" sz="2400" dirty="0" smtClean="0">
                <a:solidFill>
                  <a:schemeClr val="tx1"/>
                </a:solidFill>
              </a:rPr>
              <a:t>-une baisse de la transformation d’angiotensine I en angiotensine II (accumulation d’angiotensine I avec augmentation de l’activité rénine plasmatique). </a:t>
            </a:r>
          </a:p>
          <a:p>
            <a:pPr algn="l"/>
            <a:r>
              <a:rPr lang="fr-FR" sz="2400" dirty="0" smtClean="0">
                <a:solidFill>
                  <a:schemeClr val="tx1"/>
                </a:solidFill>
              </a:rPr>
              <a:t>-accumulation simultanée de bradykinine qui contribue à l’effet antihypertenseur. </a:t>
            </a:r>
          </a:p>
          <a:p>
            <a:pPr algn="l"/>
            <a:endParaRPr lang="fr-F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pPr algn="l"/>
            <a:r>
              <a:rPr lang="fr-FR" sz="2400" b="1" dirty="0" smtClean="0">
                <a:solidFill>
                  <a:schemeClr val="tx1"/>
                </a:solidFill>
              </a:rPr>
              <a:t>Indications:</a:t>
            </a:r>
          </a:p>
          <a:p>
            <a:pPr algn="l">
              <a:buFont typeface="Arial" pitchFamily="34" charset="0"/>
              <a:buChar char="•"/>
            </a:pPr>
            <a:r>
              <a:rPr lang="fr-FR" sz="2400" dirty="0" smtClean="0">
                <a:solidFill>
                  <a:schemeClr val="tx1"/>
                </a:solidFill>
              </a:rPr>
              <a:t>Hypertension artérielle</a:t>
            </a:r>
          </a:p>
          <a:p>
            <a:pPr algn="l">
              <a:buFont typeface="Arial" pitchFamily="34" charset="0"/>
              <a:buChar char="•"/>
            </a:pPr>
            <a:r>
              <a:rPr lang="fr-FR" sz="2400" dirty="0" smtClean="0">
                <a:solidFill>
                  <a:schemeClr val="tx1"/>
                </a:solidFill>
              </a:rPr>
              <a:t>Insuffisance cardiaque congestive</a:t>
            </a:r>
          </a:p>
          <a:p>
            <a:pPr algn="l">
              <a:buFont typeface="Arial" pitchFamily="34" charset="0"/>
              <a:buChar char="•"/>
            </a:pPr>
            <a:r>
              <a:rPr lang="fr-FR" sz="2400" dirty="0" smtClean="0">
                <a:solidFill>
                  <a:schemeClr val="tx1"/>
                </a:solidFill>
              </a:rPr>
              <a:t>Néphropathie diabétique macroprotéinurique du diabète insulino-dépendant</a:t>
            </a:r>
          </a:p>
          <a:p>
            <a:pPr algn="l"/>
            <a:r>
              <a:rPr lang="fr-FR" sz="2400" b="1" dirty="0" smtClean="0">
                <a:solidFill>
                  <a:schemeClr val="tx1"/>
                </a:solidFill>
              </a:rPr>
              <a:t>Contre-indications: </a:t>
            </a:r>
          </a:p>
          <a:p>
            <a:pPr algn="l">
              <a:buFont typeface="Arial" pitchFamily="34" charset="0"/>
              <a:buChar char="•"/>
            </a:pPr>
            <a:r>
              <a:rPr lang="fr-FR" sz="2400" dirty="0" smtClean="0">
                <a:solidFill>
                  <a:schemeClr val="tx1"/>
                </a:solidFill>
              </a:rPr>
              <a:t>Sténose de l’artère rénale</a:t>
            </a:r>
          </a:p>
          <a:p>
            <a:pPr algn="l">
              <a:buFont typeface="Arial" pitchFamily="34" charset="0"/>
              <a:buChar char="•"/>
            </a:pPr>
            <a:r>
              <a:rPr lang="fr-FR" sz="2400" dirty="0" smtClean="0">
                <a:solidFill>
                  <a:schemeClr val="tx1"/>
                </a:solidFill>
              </a:rPr>
              <a:t>Grossesse (passage placentaire)</a:t>
            </a:r>
          </a:p>
          <a:p>
            <a:pPr algn="l">
              <a:buFont typeface="Arial" pitchFamily="34" charset="0"/>
              <a:buChar char="•"/>
            </a:pPr>
            <a:r>
              <a:rPr lang="fr-FR" sz="2400" dirty="0" smtClean="0">
                <a:solidFill>
                  <a:schemeClr val="tx1"/>
                </a:solidFill>
              </a:rPr>
              <a:t>Allaitement (passage)</a:t>
            </a:r>
          </a:p>
          <a:p>
            <a:pPr algn="l"/>
            <a:r>
              <a:rPr lang="fr-FR" sz="2400" b="1" dirty="0" smtClean="0">
                <a:solidFill>
                  <a:schemeClr val="tx1"/>
                </a:solidFill>
              </a:rPr>
              <a:t>Effets indésirables: </a:t>
            </a:r>
          </a:p>
          <a:p>
            <a:pPr algn="l">
              <a:buFont typeface="Arial" pitchFamily="34" charset="0"/>
              <a:buChar char="•"/>
            </a:pPr>
            <a:r>
              <a:rPr lang="fr-FR" sz="2400" dirty="0" smtClean="0">
                <a:solidFill>
                  <a:schemeClr val="tx1"/>
                </a:solidFill>
              </a:rPr>
              <a:t>Toux sèche et isolée  par accumulation de bradykinine qui activerait les récepteurs de fibres sensibles des bronches</a:t>
            </a:r>
          </a:p>
          <a:p>
            <a:pPr algn="l">
              <a:buFont typeface="Arial" pitchFamily="34" charset="0"/>
              <a:buChar char="•"/>
            </a:pPr>
            <a:r>
              <a:rPr lang="fr-FR" sz="2400" dirty="0" smtClean="0">
                <a:solidFill>
                  <a:schemeClr val="tx1"/>
                </a:solidFill>
              </a:rPr>
              <a:t>Captopril: troubles du goût voire agueusie, en rapport avec la présence du groupement thiol, à posologie élevée. </a:t>
            </a:r>
          </a:p>
          <a:p>
            <a:pPr algn="l">
              <a:buFont typeface="Arial" pitchFamily="34" charset="0"/>
              <a:buChar char="•"/>
            </a:pP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lstStyle/>
          <a:p>
            <a:endParaRPr lang="fr-FR" dirty="0" smtClean="0"/>
          </a:p>
          <a:p>
            <a:endParaRPr lang="fr-FR" dirty="0"/>
          </a:p>
          <a:p>
            <a:endParaRPr lang="fr-FR" dirty="0" smtClean="0"/>
          </a:p>
          <a:p>
            <a:endParaRPr lang="fr-FR" dirty="0"/>
          </a:p>
          <a:p>
            <a:r>
              <a:rPr lang="fr-FR" sz="5400" b="1" dirty="0" smtClean="0">
                <a:solidFill>
                  <a:srgbClr val="7030A0"/>
                </a:solidFill>
              </a:rPr>
              <a:t>IV- Inhibiteurs des canaux calciques</a:t>
            </a:r>
            <a:endParaRPr lang="fr-FR" sz="5400" b="1" dirty="0">
              <a:solidFill>
                <a:srgbClr val="7030A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endParaRPr lang="fr-FR" sz="6600" b="1" dirty="0" smtClean="0">
              <a:solidFill>
                <a:srgbClr val="7030A0"/>
              </a:solidFill>
            </a:endParaRPr>
          </a:p>
          <a:p>
            <a:endParaRPr lang="fr-FR" sz="6600" b="1" dirty="0" smtClean="0">
              <a:solidFill>
                <a:srgbClr val="7030A0"/>
              </a:solidFill>
            </a:endParaRPr>
          </a:p>
          <a:p>
            <a:r>
              <a:rPr lang="fr-FR" sz="6600" b="1" dirty="0" smtClean="0">
                <a:solidFill>
                  <a:srgbClr val="7030A0"/>
                </a:solidFill>
              </a:rPr>
              <a:t>I- Antihypertenseurs centraux </a:t>
            </a:r>
            <a:endParaRPr lang="fr-FR" sz="6600" b="1" dirty="0">
              <a:solidFill>
                <a:srgbClr val="7030A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pPr algn="l">
              <a:buFont typeface="Arial" pitchFamily="34" charset="0"/>
              <a:buChar char="•"/>
            </a:pPr>
            <a:r>
              <a:rPr lang="fr-FR" sz="2400" dirty="0" smtClean="0">
                <a:solidFill>
                  <a:schemeClr val="tx1"/>
                </a:solidFill>
              </a:rPr>
              <a:t>Classe thérapeutique regroupant de nombreuses molécules de structure et de propriétés pharmacologiques différant selon leur action cardiaque ou vasculaire.</a:t>
            </a:r>
          </a:p>
          <a:p>
            <a:pPr algn="l">
              <a:buFont typeface="Arial" pitchFamily="34" charset="0"/>
              <a:buChar char="•"/>
            </a:pPr>
            <a:r>
              <a:rPr lang="fr-FR" sz="2400" dirty="0" smtClean="0">
                <a:solidFill>
                  <a:schemeClr val="tx1"/>
                </a:solidFill>
              </a:rPr>
              <a:t>Principalement employés dans le TRT de </a:t>
            </a:r>
            <a:r>
              <a:rPr lang="fr-FR" sz="2400" b="1" dirty="0" smtClean="0">
                <a:solidFill>
                  <a:schemeClr val="tx1"/>
                </a:solidFill>
              </a:rPr>
              <a:t>l’hypertension artérielle.</a:t>
            </a:r>
          </a:p>
          <a:p>
            <a:pPr algn="l">
              <a:buFont typeface="Arial" pitchFamily="34" charset="0"/>
              <a:buChar char="•"/>
            </a:pPr>
            <a:r>
              <a:rPr lang="fr-FR" sz="2400" b="1" dirty="0" smtClean="0">
                <a:solidFill>
                  <a:schemeClr val="tx1"/>
                </a:solidFill>
              </a:rPr>
              <a:t>Vérapamil, Diltiazem, Nifédipine, Amlodipine, Nicardipine</a:t>
            </a:r>
          </a:p>
          <a:p>
            <a:pPr algn="l">
              <a:buFont typeface="Arial" pitchFamily="34" charset="0"/>
              <a:buChar char="•"/>
            </a:pPr>
            <a:r>
              <a:rPr lang="fr-FR" sz="2400" b="1" u="sng" dirty="0" smtClean="0">
                <a:solidFill>
                  <a:schemeClr val="tx1"/>
                </a:solidFill>
              </a:rPr>
              <a:t>Effets pharmacologiques: </a:t>
            </a:r>
            <a:r>
              <a:rPr lang="fr-FR" sz="2400" dirty="0" smtClean="0">
                <a:solidFill>
                  <a:schemeClr val="tx1"/>
                </a:solidFill>
              </a:rPr>
              <a:t>ils résultent d’une inhibition du courant entrant lent calcique.</a:t>
            </a:r>
          </a:p>
          <a:p>
            <a:pPr algn="l"/>
            <a:r>
              <a:rPr lang="fr-FR" sz="2400" dirty="0" smtClean="0">
                <a:solidFill>
                  <a:schemeClr val="tx1"/>
                </a:solidFill>
              </a:rPr>
              <a:t>-Effets vasculaires: vasodilatation (essentiellement artérielle), vasodilatation et diminution du spasme des artères coronaires, vasodilatation des artères rénales. </a:t>
            </a:r>
          </a:p>
          <a:p>
            <a:pPr algn="l"/>
            <a:r>
              <a:rPr lang="fr-FR" sz="2400" dirty="0" smtClean="0">
                <a:solidFill>
                  <a:schemeClr val="tx1"/>
                </a:solidFill>
              </a:rPr>
              <a:t>-Effets cardiaques (Vérapamil, Diltiazem, Bépridil): effet inotrope négatif, bradycardie sinusale. </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pPr algn="l"/>
            <a:r>
              <a:rPr lang="fr-FR" sz="2400" b="1" u="sng" dirty="0" smtClean="0">
                <a:solidFill>
                  <a:schemeClr val="tx1"/>
                </a:solidFill>
              </a:rPr>
              <a:t>Indications:</a:t>
            </a:r>
          </a:p>
          <a:p>
            <a:pPr algn="l"/>
            <a:r>
              <a:rPr lang="fr-FR" sz="2400" dirty="0" smtClean="0">
                <a:solidFill>
                  <a:schemeClr val="tx1"/>
                </a:solidFill>
              </a:rPr>
              <a:t>hypertension artérielle chronique, hypertension artérielle aigue: Nicardipine (Loxen) par voie veineuse, angor stable et angor spastique, syndrome de Raynaud.</a:t>
            </a:r>
          </a:p>
          <a:p>
            <a:pPr algn="l"/>
            <a:r>
              <a:rPr lang="fr-FR" sz="2400" b="1" u="sng" dirty="0" smtClean="0">
                <a:solidFill>
                  <a:schemeClr val="tx1"/>
                </a:solidFill>
              </a:rPr>
              <a:t>Contre-indication: </a:t>
            </a:r>
          </a:p>
          <a:p>
            <a:pPr algn="l"/>
            <a:r>
              <a:rPr lang="fr-FR" sz="2400" u="sng" dirty="0" smtClean="0">
                <a:solidFill>
                  <a:schemeClr val="tx1"/>
                </a:solidFill>
              </a:rPr>
              <a:t>Communes: </a:t>
            </a:r>
            <a:r>
              <a:rPr lang="fr-FR" sz="2400" dirty="0" smtClean="0">
                <a:solidFill>
                  <a:schemeClr val="tx1"/>
                </a:solidFill>
              </a:rPr>
              <a:t>grossesse, insuffisance cardiaque non contrôlée, hypotension artérielle sévère.</a:t>
            </a:r>
          </a:p>
          <a:p>
            <a:pPr algn="l"/>
            <a:r>
              <a:rPr lang="fr-FR" sz="2400" u="sng" dirty="0" smtClean="0">
                <a:solidFill>
                  <a:schemeClr val="tx1"/>
                </a:solidFill>
              </a:rPr>
              <a:t>Vérapamil et Diltiazem: </a:t>
            </a:r>
            <a:r>
              <a:rPr lang="fr-FR" sz="2400" dirty="0" smtClean="0">
                <a:solidFill>
                  <a:schemeClr val="tx1"/>
                </a:solidFill>
              </a:rPr>
              <a:t>bloc auriculo-ventriculaire, dysfonction sinusale</a:t>
            </a:r>
          </a:p>
          <a:p>
            <a:pPr algn="l"/>
            <a:r>
              <a:rPr lang="fr-FR" sz="2400" u="sng" dirty="0" smtClean="0">
                <a:solidFill>
                  <a:schemeClr val="tx1"/>
                </a:solidFill>
              </a:rPr>
              <a:t>Bépridil: </a:t>
            </a:r>
            <a:r>
              <a:rPr lang="fr-FR" sz="2400" dirty="0" smtClean="0">
                <a:solidFill>
                  <a:schemeClr val="tx1"/>
                </a:solidFill>
              </a:rPr>
              <a:t>bloc auriculo-ventriculaire, dysfonction sinusale, syndrome du QT long congénital, tout TRT allongeant l’intervalle QT et l’hypokaliémie du fait du risque de survenue de torsades de pointes. </a:t>
            </a:r>
          </a:p>
          <a:p>
            <a:pPr algn="l"/>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endParaRPr lang="fr-FR" b="1" dirty="0" smtClean="0">
              <a:solidFill>
                <a:srgbClr val="FF0000"/>
              </a:solidFill>
              <a:latin typeface="Times New Roman" pitchFamily="18" charset="0"/>
              <a:cs typeface="Times New Roman" pitchFamily="18" charset="0"/>
            </a:endParaRPr>
          </a:p>
          <a:p>
            <a:pPr>
              <a:buNone/>
            </a:pPr>
            <a:endParaRPr lang="fr-FR" b="1" dirty="0">
              <a:solidFill>
                <a:srgbClr val="FF0000"/>
              </a:solidFill>
              <a:latin typeface="Times New Roman" pitchFamily="18" charset="0"/>
              <a:cs typeface="Times New Roman" pitchFamily="18" charset="0"/>
            </a:endParaRPr>
          </a:p>
          <a:p>
            <a:pPr>
              <a:buNone/>
            </a:pPr>
            <a:endParaRPr lang="fr-FR" b="1" dirty="0" smtClean="0">
              <a:solidFill>
                <a:srgbClr val="FF0000"/>
              </a:solidFill>
              <a:latin typeface="Times New Roman" pitchFamily="18" charset="0"/>
              <a:cs typeface="Times New Roman" pitchFamily="18" charset="0"/>
            </a:endParaRPr>
          </a:p>
          <a:p>
            <a:pPr>
              <a:buNone/>
            </a:pPr>
            <a:endParaRPr lang="fr-FR" b="1" dirty="0">
              <a:solidFill>
                <a:srgbClr val="FF0000"/>
              </a:solidFill>
              <a:latin typeface="Times New Roman" pitchFamily="18" charset="0"/>
              <a:cs typeface="Times New Roman" pitchFamily="18" charset="0"/>
            </a:endParaRPr>
          </a:p>
          <a:p>
            <a:pPr algn="ctr">
              <a:buNone/>
            </a:pPr>
            <a:r>
              <a:rPr lang="fr-FR" sz="4400" b="1" dirty="0">
                <a:solidFill>
                  <a:srgbClr val="7030A0"/>
                </a:solidFill>
                <a:latin typeface="Times New Roman" pitchFamily="18" charset="0"/>
                <a:cs typeface="Times New Roman" pitchFamily="18" charset="0"/>
              </a:rPr>
              <a:t>V</a:t>
            </a:r>
            <a:r>
              <a:rPr lang="fr-FR" sz="4400" b="1" dirty="0" smtClean="0">
                <a:solidFill>
                  <a:srgbClr val="7030A0"/>
                </a:solidFill>
                <a:latin typeface="Times New Roman" pitchFamily="18" charset="0"/>
                <a:cs typeface="Times New Roman" pitchFamily="18" charset="0"/>
              </a:rPr>
              <a:t>- Antagonistes des récepteurs bêta ou bêta- bloquants</a:t>
            </a:r>
          </a:p>
          <a:p>
            <a:pPr>
              <a:buNone/>
            </a:pP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lstStyle/>
          <a:p>
            <a:pPr>
              <a:buNone/>
            </a:pPr>
            <a:r>
              <a:rPr lang="fr-FR" sz="2400" b="1" dirty="0" smtClean="0">
                <a:latin typeface="Times New Roman" pitchFamily="18" charset="0"/>
                <a:cs typeface="Times New Roman" pitchFamily="18" charset="0"/>
              </a:rPr>
              <a:t>On appelle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-bloquants ou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-bloqueurs ou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les médicaments qui inhibent les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a:t>
            </a:r>
          </a:p>
          <a:p>
            <a:pPr>
              <a:buNone/>
            </a:pPr>
            <a:r>
              <a:rPr lang="fr-FR" sz="2400" b="1" dirty="0" smtClean="0">
                <a:latin typeface="Times New Roman" pitchFamily="18" charset="0"/>
                <a:cs typeface="Times New Roman" pitchFamily="18" charset="0"/>
              </a:rPr>
              <a:t>Pour comprendre les conséquences de l’inhibition des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il faut avoir présents  à l’esprit  les effets de la stimulation</a:t>
            </a:r>
            <a:r>
              <a:rPr lang="el-GR" sz="2400" b="1" dirty="0" smtClean="0">
                <a:latin typeface="Times New Roman" pitchFamily="18" charset="0"/>
                <a:cs typeface="Times New Roman" pitchFamily="18" charset="0"/>
              </a:rPr>
              <a:t> β</a:t>
            </a:r>
            <a:endParaRPr lang="fr-FR" sz="2400" b="1" dirty="0" smtClean="0">
              <a:latin typeface="Times New Roman" pitchFamily="18" charset="0"/>
              <a:cs typeface="Times New Roman" pitchFamily="18" charset="0"/>
            </a:endParaRPr>
          </a:p>
          <a:p>
            <a:pPr marL="457200" indent="-457200">
              <a:buFont typeface="+mj-lt"/>
              <a:buAutoNum type="alphaLcPeriod"/>
            </a:pPr>
            <a:r>
              <a:rPr lang="fr-FR" sz="2400" b="1" dirty="0" smtClean="0">
                <a:latin typeface="Times New Roman" pitchFamily="18" charset="0"/>
                <a:cs typeface="Times New Roman" pitchFamily="18" charset="0"/>
              </a:rPr>
              <a:t>La stimulation des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1 entraine: des effets cardiaques inotrope, chronotrope, dromotrope et bathmotrope positifs avec augmentation du débit cardiaque et des besoins en oxygène, une augmentation de la sécrétion de rénine.</a:t>
            </a:r>
          </a:p>
          <a:p>
            <a:pPr marL="457200" indent="-457200">
              <a:buFont typeface="+mj-lt"/>
              <a:buAutoNum type="alphaLcPeriod"/>
            </a:pPr>
            <a:r>
              <a:rPr lang="fr-FR" sz="2400" b="1" dirty="0" smtClean="0">
                <a:latin typeface="Times New Roman" pitchFamily="18" charset="0"/>
                <a:cs typeface="Times New Roman" pitchFamily="18" charset="0"/>
              </a:rPr>
              <a:t>La stimulation des récepteurs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2 entraine: une vasodilatation, une bronchodilatation, un relâchement utérin</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286544"/>
          </a:xfrm>
        </p:spPr>
        <p:txBody>
          <a:bodyPr>
            <a:normAutofit/>
          </a:bodyPr>
          <a:lstStyle/>
          <a:p>
            <a:pPr>
              <a:buNone/>
            </a:pPr>
            <a:r>
              <a:rPr lang="fr-FR" sz="2800" b="1" dirty="0" smtClean="0">
                <a:solidFill>
                  <a:srgbClr val="7030A0"/>
                </a:solidFill>
                <a:latin typeface="Times New Roman" pitchFamily="18" charset="0"/>
                <a:cs typeface="Times New Roman" pitchFamily="18" charset="0"/>
              </a:rPr>
              <a:t>Effets:</a:t>
            </a:r>
          </a:p>
          <a:p>
            <a:pPr>
              <a:buNone/>
            </a:pPr>
            <a:r>
              <a:rPr lang="fr-FR" sz="2400" b="1" dirty="0" smtClean="0">
                <a:latin typeface="Times New Roman" pitchFamily="18" charset="0"/>
                <a:cs typeface="Times New Roman" pitchFamily="18" charset="0"/>
              </a:rPr>
              <a:t>Les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-bloqueurs ont des effets communs et des effets particuliers à un certain nombre d’entre eux.</a:t>
            </a:r>
          </a:p>
          <a:p>
            <a:pPr>
              <a:buNone/>
            </a:pPr>
            <a:endParaRPr lang="fr-FR" sz="2400" b="1" dirty="0" smtClean="0">
              <a:latin typeface="Times New Roman" pitchFamily="18" charset="0"/>
              <a:cs typeface="Times New Roman" pitchFamily="18" charset="0"/>
            </a:endParaRPr>
          </a:p>
          <a:p>
            <a:pPr>
              <a:buNone/>
            </a:pPr>
            <a:r>
              <a:rPr lang="fr-FR" sz="2400" b="1" u="sng" dirty="0" smtClean="0">
                <a:latin typeface="Times New Roman" pitchFamily="18" charset="0"/>
                <a:cs typeface="Times New Roman" pitchFamily="18" charset="0"/>
              </a:rPr>
              <a:t>Effets communs: </a:t>
            </a:r>
            <a:r>
              <a:rPr lang="fr-FR" sz="2400" b="1" dirty="0" smtClean="0">
                <a:latin typeface="Times New Roman" pitchFamily="18" charset="0"/>
                <a:cs typeface="Times New Roman" pitchFamily="18" charset="0"/>
              </a:rPr>
              <a:t>essentiellement cardiovasculaires </a:t>
            </a:r>
          </a:p>
          <a:p>
            <a:pPr>
              <a:buFont typeface="Wingdings" pitchFamily="2" charset="2"/>
              <a:buChar char="ü"/>
            </a:pPr>
            <a:r>
              <a:rPr lang="fr-FR" sz="2400" b="1" dirty="0" smtClean="0">
                <a:latin typeface="Times New Roman" pitchFamily="18" charset="0"/>
                <a:cs typeface="Times New Roman" pitchFamily="18" charset="0"/>
              </a:rPr>
              <a:t>Ils ralentissent le cœur, ils diminuent le travail du cœur et réduisent ses besoins en oxygène, ce qui permet de les utiliser dans le TRT préventif de l’angor </a:t>
            </a:r>
          </a:p>
          <a:p>
            <a:pPr>
              <a:buFont typeface="Wingdings" pitchFamily="2" charset="2"/>
              <a:buChar char="ü"/>
            </a:pPr>
            <a:r>
              <a:rPr lang="fr-FR" sz="2400" b="1" dirty="0" smtClean="0">
                <a:latin typeface="Times New Roman" pitchFamily="18" charset="0"/>
                <a:cs typeface="Times New Roman" pitchFamily="18" charset="0"/>
              </a:rPr>
              <a:t>Ils diminuent, après une période de latence, l’HTA pathologique. Mais ce ne sont pas de véritables hypotenseurs car ils n’abaissent pas, à doses thérapeutiques, la PA normale </a:t>
            </a:r>
          </a:p>
          <a:p>
            <a:pPr>
              <a:buFont typeface="Wingdings" pitchFamily="2" charset="2"/>
              <a:buChar char="ü"/>
            </a:pPr>
            <a:r>
              <a:rPr lang="fr-FR" sz="2400" b="1" dirty="0" smtClean="0">
                <a:latin typeface="Times New Roman" pitchFamily="18" charset="0"/>
                <a:cs typeface="Times New Roman" pitchFamily="18" charset="0"/>
              </a:rPr>
              <a:t>Ils abaissent la pression intra-oculaire en diminuant la sécrétion de l’humeur aqueuse </a:t>
            </a: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500858"/>
          </a:xfrm>
        </p:spPr>
        <p:txBody>
          <a:bodyPr>
            <a:normAutofit/>
          </a:bodyPr>
          <a:lstStyle/>
          <a:p>
            <a:pPr>
              <a:buNone/>
            </a:pPr>
            <a:r>
              <a:rPr lang="fr-FR" b="1" dirty="0" smtClean="0">
                <a:solidFill>
                  <a:srgbClr val="7030A0"/>
                </a:solidFill>
                <a:latin typeface="Times New Roman" pitchFamily="18" charset="0"/>
                <a:cs typeface="Times New Roman" pitchFamily="18" charset="0"/>
              </a:rPr>
              <a:t>Indications: </a:t>
            </a:r>
          </a:p>
          <a:p>
            <a:pPr marL="457200" indent="-457200">
              <a:buFont typeface="+mj-lt"/>
              <a:buAutoNum type="arabicPeriod"/>
            </a:pPr>
            <a:r>
              <a:rPr lang="fr-FR" sz="2400" b="1" dirty="0" smtClean="0">
                <a:latin typeface="Times New Roman" pitchFamily="18" charset="0"/>
                <a:cs typeface="Times New Roman" pitchFamily="18" charset="0"/>
              </a:rPr>
              <a:t>Indications cardiovasculaires:</a:t>
            </a:r>
          </a:p>
          <a:p>
            <a:pPr marL="457200" indent="-457200">
              <a:buFont typeface="Wingdings" pitchFamily="2" charset="2"/>
              <a:buChar char="ü"/>
            </a:pPr>
            <a:r>
              <a:rPr lang="fr-FR" sz="2400" b="1" dirty="0" smtClean="0">
                <a:latin typeface="Times New Roman" pitchFamily="18" charset="0"/>
                <a:cs typeface="Times New Roman" pitchFamily="18" charset="0"/>
              </a:rPr>
              <a:t>TRT de l’angor: en prévention des crises </a:t>
            </a:r>
          </a:p>
          <a:p>
            <a:pPr marL="457200" indent="-457200">
              <a:buFont typeface="Wingdings" pitchFamily="2" charset="2"/>
              <a:buChar char="ü"/>
            </a:pPr>
            <a:r>
              <a:rPr lang="fr-FR" sz="2400" b="1" dirty="0" smtClean="0">
                <a:latin typeface="Times New Roman" pitchFamily="18" charset="0"/>
                <a:cs typeface="Times New Roman" pitchFamily="18" charset="0"/>
              </a:rPr>
              <a:t>TRT de tachycardies de diverses origines dont celles de l’hyperthyroïdie, notamment la maladie de Basedow </a:t>
            </a:r>
          </a:p>
          <a:p>
            <a:pPr marL="457200" indent="-457200">
              <a:buFont typeface="Wingdings" pitchFamily="2" charset="2"/>
              <a:buChar char="ü"/>
            </a:pPr>
            <a:r>
              <a:rPr lang="fr-FR" sz="2400" b="1" dirty="0" smtClean="0">
                <a:latin typeface="Times New Roman" pitchFamily="18" charset="0"/>
                <a:cs typeface="Times New Roman" pitchFamily="18" charset="0"/>
              </a:rPr>
              <a:t>TRT de l’HTA </a:t>
            </a:r>
          </a:p>
          <a:p>
            <a:pPr marL="457200" indent="-457200">
              <a:buFont typeface="Wingdings" pitchFamily="2" charset="2"/>
              <a:buChar char="ü"/>
            </a:pPr>
            <a:r>
              <a:rPr lang="fr-FR" sz="2400" b="1" dirty="0" smtClean="0">
                <a:latin typeface="Times New Roman" pitchFamily="18" charset="0"/>
                <a:cs typeface="Times New Roman" pitchFamily="18" charset="0"/>
              </a:rPr>
              <a:t>TRT de l’infarctus du myocarde</a:t>
            </a:r>
          </a:p>
          <a:p>
            <a:pPr marL="457200" indent="-457200">
              <a:buFont typeface="Wingdings" pitchFamily="2" charset="2"/>
              <a:buChar char="ü"/>
            </a:pPr>
            <a:r>
              <a:rPr lang="fr-FR" sz="2400" b="1" dirty="0" smtClean="0">
                <a:latin typeface="Times New Roman" pitchFamily="18" charset="0"/>
                <a:cs typeface="Times New Roman" pitchFamily="18" charset="0"/>
              </a:rPr>
              <a:t>Indication en apparence paradoxale: l’insuffisance cardiaque.</a:t>
            </a:r>
          </a:p>
          <a:p>
            <a:pPr marL="457200" indent="-457200">
              <a:buAutoNum type="arabicPeriod" startAt="2"/>
            </a:pPr>
            <a:endParaRPr lang="fr-FR" sz="2400" b="1" dirty="0" smtClean="0">
              <a:latin typeface="Times New Roman" pitchFamily="18" charset="0"/>
              <a:cs typeface="Times New Roman" pitchFamily="18" charset="0"/>
            </a:endParaRPr>
          </a:p>
          <a:p>
            <a:pPr marL="457200" indent="-457200">
              <a:buAutoNum type="arabicPeriod" startAt="2"/>
            </a:pPr>
            <a:r>
              <a:rPr lang="fr-FR" sz="2400" b="1" dirty="0" smtClean="0">
                <a:latin typeface="Times New Roman" pitchFamily="18" charset="0"/>
                <a:cs typeface="Times New Roman" pitchFamily="18" charset="0"/>
              </a:rPr>
              <a:t>Autres indications:</a:t>
            </a:r>
          </a:p>
          <a:p>
            <a:pPr marL="457200" indent="-457200">
              <a:buFont typeface="Wingdings" pitchFamily="2" charset="2"/>
              <a:buChar char="ü"/>
            </a:pPr>
            <a:r>
              <a:rPr lang="fr-FR" sz="2400" b="1" dirty="0" smtClean="0">
                <a:latin typeface="Times New Roman" pitchFamily="18" charset="0"/>
                <a:cs typeface="Times New Roman" pitchFamily="18" charset="0"/>
              </a:rPr>
              <a:t>Prévention primaire et secondaire des hémorragies digestives par hypertension portale et de la rupture de varices oesophagiennes, c’est le Propranolol qui est habituellement utilisé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normAutofit/>
          </a:bodyPr>
          <a:lstStyle/>
          <a:p>
            <a:pPr>
              <a:buFont typeface="Wingdings" pitchFamily="2" charset="2"/>
              <a:buChar char="ü"/>
            </a:pPr>
            <a:endParaRPr lang="fr-FR" sz="2400" b="1" dirty="0" smtClean="0">
              <a:latin typeface="Times New Roman" pitchFamily="18" charset="0"/>
              <a:cs typeface="Times New Roman" pitchFamily="18" charset="0"/>
            </a:endParaRPr>
          </a:p>
          <a:p>
            <a:pPr>
              <a:buFont typeface="Wingdings" pitchFamily="2" charset="2"/>
              <a:buChar char="ü"/>
            </a:pPr>
            <a:r>
              <a:rPr lang="fr-FR" sz="2400" b="1" dirty="0" smtClean="0">
                <a:latin typeface="Times New Roman" pitchFamily="18" charset="0"/>
                <a:cs typeface="Times New Roman" pitchFamily="18" charset="0"/>
              </a:rPr>
              <a:t>TRT des migraines, des tremblements, des manifestations somatiques transitoires de l’anxiété, de la dépendance alcoolique  </a:t>
            </a:r>
          </a:p>
          <a:p>
            <a:pPr>
              <a:buFont typeface="Wingdings" pitchFamily="2" charset="2"/>
              <a:buChar char="ü"/>
            </a:pPr>
            <a:r>
              <a:rPr lang="fr-FR" sz="2400" b="1" dirty="0" smtClean="0">
                <a:latin typeface="Times New Roman" pitchFamily="18" charset="0"/>
                <a:cs typeface="Times New Roman" pitchFamily="18" charset="0"/>
              </a:rPr>
              <a:t>TRT du glaucome, en administration locale, s/f de collyres, mais ils peuvent diffuser dans la circulation générale et donner des effets indésirables.</a:t>
            </a:r>
          </a:p>
          <a:p>
            <a:pPr>
              <a:buFont typeface="Wingdings" pitchFamily="2" charset="2"/>
              <a:buChar char="ü"/>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D’une manière générale la posologie des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 bloqueurs doit être progressivement croissante au début du TRT, décroissante à l’arrêt aves surveillance et repos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800" b="1" dirty="0" smtClean="0">
                <a:solidFill>
                  <a:srgbClr val="7030A0"/>
                </a:solidFill>
                <a:latin typeface="Times New Roman" pitchFamily="18" charset="0"/>
                <a:cs typeface="Times New Roman" pitchFamily="18" charset="0"/>
              </a:rPr>
              <a:t>Effets indésirables: </a:t>
            </a:r>
          </a:p>
          <a:p>
            <a:pPr marL="514350" indent="-514350">
              <a:buFont typeface="+mj-lt"/>
              <a:buAutoNum type="arabicPeriod"/>
            </a:pPr>
            <a:r>
              <a:rPr lang="fr-FR" sz="2400" b="1" dirty="0" smtClean="0">
                <a:latin typeface="Times New Roman" pitchFamily="18" charset="0"/>
                <a:cs typeface="Times New Roman" pitchFamily="18" charset="0"/>
              </a:rPr>
              <a:t>Aggravation d’une insuffisance cardiaque </a:t>
            </a:r>
          </a:p>
          <a:p>
            <a:pPr marL="514350" indent="-514350">
              <a:buFont typeface="+mj-lt"/>
              <a:buAutoNum type="arabicPeriod"/>
            </a:pPr>
            <a:r>
              <a:rPr lang="fr-FR" sz="2400" b="1" dirty="0" smtClean="0">
                <a:latin typeface="Times New Roman" pitchFamily="18" charset="0"/>
                <a:cs typeface="Times New Roman" pitchFamily="18" charset="0"/>
              </a:rPr>
              <a:t>Aggravation possible d’un trouble du rythme </a:t>
            </a:r>
          </a:p>
          <a:p>
            <a:pPr marL="514350" indent="-514350">
              <a:buFont typeface="+mj-lt"/>
              <a:buAutoNum type="arabicPeriod"/>
            </a:pPr>
            <a:r>
              <a:rPr lang="fr-FR" sz="2800" b="1" dirty="0" smtClean="0">
                <a:latin typeface="Times New Roman" pitchFamily="18" charset="0"/>
                <a:cs typeface="Times New Roman" pitchFamily="18" charset="0"/>
              </a:rPr>
              <a:t>Refroidissement des extrémités, aggarvation possible d’une artérite</a:t>
            </a:r>
          </a:p>
          <a:p>
            <a:pPr marL="514350" indent="-514350">
              <a:buFont typeface="+mj-lt"/>
              <a:buAutoNum type="arabicPeriod"/>
            </a:pPr>
            <a:r>
              <a:rPr lang="fr-FR" sz="2800" b="1" dirty="0" smtClean="0">
                <a:latin typeface="Times New Roman" pitchFamily="18" charset="0"/>
                <a:cs typeface="Times New Roman" pitchFamily="18" charset="0"/>
              </a:rPr>
              <a:t>Aggravation possible de la maladie asthmatique</a:t>
            </a:r>
          </a:p>
          <a:p>
            <a:pPr marL="514350" indent="-514350">
              <a:buFont typeface="+mj-lt"/>
              <a:buAutoNum type="arabicPeriod"/>
            </a:pPr>
            <a:r>
              <a:rPr lang="fr-FR" sz="2800" b="1" dirty="0" smtClean="0">
                <a:latin typeface="Times New Roman" pitchFamily="18" charset="0"/>
                <a:cs typeface="Times New Roman" pitchFamily="18" charset="0"/>
              </a:rPr>
              <a:t>Risque aggravé de choc anaphylactique par inhibition partielle des mécanismes qui s’y opposent  </a:t>
            </a:r>
          </a:p>
          <a:p>
            <a:pPr marL="514350" indent="-514350">
              <a:buFont typeface="+mj-lt"/>
              <a:buAutoNum type="arabicPeriod"/>
            </a:pPr>
            <a:r>
              <a:rPr lang="fr-FR" sz="2800" b="1" dirty="0" smtClean="0">
                <a:latin typeface="Times New Roman" pitchFamily="18" charset="0"/>
                <a:cs typeface="Times New Roman" pitchFamily="18" charset="0"/>
              </a:rPr>
              <a:t> Troubles métaboliques:</a:t>
            </a:r>
          </a:p>
          <a:p>
            <a:pPr marL="514350" indent="-514350">
              <a:buFont typeface="Courier New" pitchFamily="49" charset="0"/>
              <a:buChar char="o"/>
            </a:pPr>
            <a:r>
              <a:rPr lang="fr-FR" sz="2400" b="1" dirty="0" smtClean="0">
                <a:latin typeface="Times New Roman" pitchFamily="18" charset="0"/>
                <a:cs typeface="Times New Roman" pitchFamily="18" charset="0"/>
              </a:rPr>
              <a:t>Augmentation des TG</a:t>
            </a:r>
          </a:p>
          <a:p>
            <a:pPr marL="514350" indent="-514350">
              <a:buFont typeface="Courier New" pitchFamily="49" charset="0"/>
              <a:buChar char="o"/>
            </a:pPr>
            <a:r>
              <a:rPr lang="fr-FR" sz="2400" b="1" dirty="0" smtClean="0">
                <a:latin typeface="Times New Roman" pitchFamily="18" charset="0"/>
                <a:cs typeface="Times New Roman" pitchFamily="18" charset="0"/>
              </a:rPr>
              <a:t>Augmentation du cholestérol et des VLDL, majoration de l’hypoglycémie chez les diabétiques </a:t>
            </a:r>
          </a:p>
          <a:p>
            <a:pPr marL="514350" indent="-514350">
              <a:buFont typeface="Courier New" pitchFamily="49" charset="0"/>
              <a:buChar char="o"/>
            </a:pPr>
            <a:r>
              <a:rPr lang="fr-FR" sz="2400" b="1" dirty="0" smtClean="0">
                <a:latin typeface="Times New Roman" pitchFamily="18" charset="0"/>
                <a:cs typeface="Times New Roman" pitchFamily="18" charset="0"/>
              </a:rPr>
              <a:t>Risque majoré de développer un diabète de type II chez les hypertendus traités durant plusieurs années par </a:t>
            </a:r>
            <a:r>
              <a:rPr lang="el-GR" sz="2400" b="1" dirty="0" smtClean="0">
                <a:latin typeface="Times New Roman" pitchFamily="18" charset="0"/>
                <a:cs typeface="Times New Roman" pitchFamily="18" charset="0"/>
              </a:rPr>
              <a:t>β</a:t>
            </a:r>
            <a:r>
              <a:rPr lang="fr-FR" sz="2400" b="1" dirty="0" smtClean="0">
                <a:latin typeface="Times New Roman" pitchFamily="18" charset="0"/>
                <a:cs typeface="Times New Roman" pitchFamily="18" charset="0"/>
              </a:rPr>
              <a:t>-bloqueurs </a:t>
            </a:r>
          </a:p>
          <a:p>
            <a:pPr marL="514350" indent="-514350">
              <a:buFont typeface="Courier New" pitchFamily="49" charset="0"/>
              <a:buChar char="o"/>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892480" cy="6336704"/>
          </a:xfrm>
        </p:spPr>
        <p:txBody>
          <a:bodyPr>
            <a:normAutofit/>
          </a:bodyPr>
          <a:lstStyle/>
          <a:p>
            <a:endParaRPr lang="fr-FR" sz="5400" b="1" dirty="0" smtClean="0">
              <a:solidFill>
                <a:srgbClr val="7030A0"/>
              </a:solidFill>
            </a:endParaRPr>
          </a:p>
          <a:p>
            <a:endParaRPr lang="fr-FR" sz="5400" b="1" dirty="0">
              <a:solidFill>
                <a:srgbClr val="7030A0"/>
              </a:solidFill>
            </a:endParaRPr>
          </a:p>
          <a:p>
            <a:endParaRPr lang="fr-FR" sz="5400" b="1" dirty="0" smtClean="0">
              <a:solidFill>
                <a:srgbClr val="7030A0"/>
              </a:solidFill>
            </a:endParaRPr>
          </a:p>
          <a:p>
            <a:r>
              <a:rPr lang="fr-FR" sz="5400" b="1" dirty="0" smtClean="0">
                <a:solidFill>
                  <a:srgbClr val="7030A0"/>
                </a:solidFill>
              </a:rPr>
              <a:t>MERCI DE VOTRE ATTENTION </a:t>
            </a:r>
            <a:endParaRPr lang="fr-FR" sz="5400" b="1"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pPr algn="l"/>
            <a:r>
              <a:rPr lang="fr-FR" sz="3600" b="1" dirty="0" smtClean="0">
                <a:solidFill>
                  <a:srgbClr val="7030A0"/>
                </a:solidFill>
                <a:latin typeface="Times New Roman" pitchFamily="18" charset="0"/>
                <a:cs typeface="Times New Roman" pitchFamily="18" charset="0"/>
              </a:rPr>
              <a:t>L’</a:t>
            </a:r>
            <a:r>
              <a:rPr lang="el-GR" sz="3600" b="1" dirty="0" smtClean="0">
                <a:solidFill>
                  <a:srgbClr val="7030A0"/>
                </a:solidFill>
                <a:latin typeface="Times New Roman" pitchFamily="18" charset="0"/>
                <a:cs typeface="Times New Roman" pitchFamily="18" charset="0"/>
              </a:rPr>
              <a:t> α</a:t>
            </a:r>
            <a:r>
              <a:rPr lang="fr-FR" sz="3600" b="1" dirty="0" smtClean="0">
                <a:solidFill>
                  <a:srgbClr val="7030A0"/>
                </a:solidFill>
                <a:latin typeface="Times New Roman" pitchFamily="18" charset="0"/>
                <a:cs typeface="Times New Roman" pitchFamily="18" charset="0"/>
              </a:rPr>
              <a:t>-méthyldopa: </a:t>
            </a:r>
          </a:p>
          <a:p>
            <a:pPr algn="l"/>
            <a:r>
              <a:rPr lang="fr-FR" sz="2400" dirty="0" smtClean="0">
                <a:solidFill>
                  <a:schemeClr val="tx1"/>
                </a:solidFill>
                <a:latin typeface="Times New Roman" pitchFamily="18" charset="0"/>
                <a:cs typeface="Times New Roman" pitchFamily="18" charset="0"/>
              </a:rPr>
              <a:t>Les </a:t>
            </a:r>
            <a:r>
              <a:rPr lang="el-GR" sz="2400" dirty="0" smtClean="0">
                <a:solidFill>
                  <a:schemeClr val="tx1"/>
                </a:solidFill>
                <a:latin typeface="Times New Roman" pitchFamily="18" charset="0"/>
                <a:cs typeface="Times New Roman" pitchFamily="18" charset="0"/>
              </a:rPr>
              <a:t>α</a:t>
            </a:r>
            <a:r>
              <a:rPr lang="fr-FR" sz="2400" dirty="0" smtClean="0">
                <a:solidFill>
                  <a:schemeClr val="tx1"/>
                </a:solidFill>
                <a:latin typeface="Times New Roman" pitchFamily="18" charset="0"/>
                <a:cs typeface="Times New Roman" pitchFamily="18" charset="0"/>
              </a:rPr>
              <a:t>2 adrénergiques qui traversent facilement la BHE diminuent la libération des catécholamines au niveau des centres de régulation de la PA, et diminuent ainsi le tonus sympathique et la libération de catécholamines à la périphérie. </a:t>
            </a:r>
            <a:r>
              <a:rPr lang="fr-FR" sz="2400" u="sng" dirty="0" smtClean="0">
                <a:solidFill>
                  <a:schemeClr val="tx1"/>
                </a:solidFill>
                <a:latin typeface="Times New Roman" pitchFamily="18" charset="0"/>
                <a:cs typeface="Times New Roman" pitchFamily="18" charset="0"/>
              </a:rPr>
              <a:t>Hypotenseurs Centraux ou Sympatholytiques. </a:t>
            </a:r>
          </a:p>
          <a:p>
            <a:pPr algn="l"/>
            <a:endParaRPr lang="fr-FR" sz="2400" b="1" dirty="0" smtClean="0">
              <a:solidFill>
                <a:schemeClr val="tx1"/>
              </a:solidFill>
              <a:latin typeface="Times New Roman" pitchFamily="18" charset="0"/>
              <a:cs typeface="Times New Roman" pitchFamily="18" charset="0"/>
            </a:endParaRPr>
          </a:p>
          <a:p>
            <a:pPr algn="l"/>
            <a:r>
              <a:rPr lang="fr-FR" sz="2400" b="1" dirty="0" smtClean="0">
                <a:solidFill>
                  <a:schemeClr val="tx1"/>
                </a:solidFill>
                <a:latin typeface="Times New Roman" pitchFamily="18" charset="0"/>
                <a:cs typeface="Times New Roman" pitchFamily="18" charset="0"/>
              </a:rPr>
              <a:t>Effets indésirables: </a:t>
            </a:r>
            <a:r>
              <a:rPr lang="fr-FR" sz="2400" dirty="0" smtClean="0">
                <a:solidFill>
                  <a:schemeClr val="tx1"/>
                </a:solidFill>
                <a:latin typeface="Times New Roman" pitchFamily="18" charset="0"/>
                <a:cs typeface="Times New Roman" pitchFamily="18" charset="0"/>
              </a:rPr>
              <a:t>anémie hémolytique, granulopénie, fièvre, atteinte hépatique</a:t>
            </a:r>
          </a:p>
          <a:p>
            <a:pPr algn="l"/>
            <a:r>
              <a:rPr lang="fr-FR" sz="2400" u="sng" dirty="0" smtClean="0">
                <a:solidFill>
                  <a:schemeClr val="tx1"/>
                </a:solidFill>
                <a:latin typeface="Times New Roman" pitchFamily="18" charset="0"/>
                <a:cs typeface="Times New Roman" pitchFamily="18" charset="0"/>
              </a:rPr>
              <a:t> </a:t>
            </a:r>
          </a:p>
          <a:p>
            <a:pPr algn="l"/>
            <a:endParaRPr lang="fr-FR" sz="2400" dirty="0" smtClean="0">
              <a:solidFill>
                <a:schemeClr val="tx1"/>
              </a:solidFill>
              <a:latin typeface="Times New Roman" pitchFamily="18" charset="0"/>
              <a:cs typeface="Times New Roman" pitchFamily="18" charset="0"/>
            </a:endParaRPr>
          </a:p>
          <a:p>
            <a:pPr algn="l"/>
            <a:endParaRPr lang="fr-FR" sz="3600" dirty="0">
              <a:solidFill>
                <a:srgbClr val="7030A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pPr algn="l"/>
            <a:endParaRPr lang="fr-FR" sz="2400" dirty="0" smtClean="0">
              <a:solidFill>
                <a:schemeClr val="tx1"/>
              </a:solidFill>
              <a:latin typeface="Times New Roman" pitchFamily="18" charset="0"/>
              <a:cs typeface="Times New Roman" pitchFamily="18" charset="0"/>
            </a:endParaRPr>
          </a:p>
          <a:p>
            <a:pPr algn="l"/>
            <a:r>
              <a:rPr lang="fr-FR" sz="2400" dirty="0" smtClean="0">
                <a:solidFill>
                  <a:schemeClr val="tx1"/>
                </a:solidFill>
                <a:latin typeface="Times New Roman" pitchFamily="18" charset="0"/>
                <a:cs typeface="Times New Roman" pitchFamily="18" charset="0"/>
              </a:rPr>
              <a:t>La</a:t>
            </a:r>
            <a:r>
              <a:rPr lang="fr-FR" dirty="0" smtClean="0">
                <a:solidFill>
                  <a:schemeClr val="tx1"/>
                </a:solidFill>
                <a:latin typeface="Times New Roman" pitchFamily="18" charset="0"/>
                <a:cs typeface="Times New Roman" pitchFamily="18" charset="0"/>
              </a:rPr>
              <a:t> </a:t>
            </a:r>
            <a:r>
              <a:rPr lang="fr-FR" sz="3600" b="1" dirty="0" smtClean="0">
                <a:solidFill>
                  <a:srgbClr val="7030A0"/>
                </a:solidFill>
                <a:latin typeface="Times New Roman" pitchFamily="18" charset="0"/>
                <a:cs typeface="Times New Roman" pitchFamily="18" charset="0"/>
              </a:rPr>
              <a:t>Clonidine</a:t>
            </a:r>
            <a:r>
              <a:rPr lang="fr-FR" dirty="0" smtClean="0">
                <a:solidFill>
                  <a:schemeClr val="tx1"/>
                </a:solidFill>
                <a:latin typeface="Times New Roman" pitchFamily="18" charset="0"/>
                <a:cs typeface="Times New Roman" pitchFamily="18" charset="0"/>
              </a:rPr>
              <a:t> et la </a:t>
            </a:r>
            <a:r>
              <a:rPr lang="fr-FR" sz="3600" b="1" dirty="0" smtClean="0">
                <a:solidFill>
                  <a:srgbClr val="7030A0"/>
                </a:solidFill>
                <a:latin typeface="Times New Roman" pitchFamily="18" charset="0"/>
                <a:cs typeface="Times New Roman" pitchFamily="18" charset="0"/>
              </a:rPr>
              <a:t>Rilménidine</a:t>
            </a:r>
            <a:r>
              <a:rPr lang="fr-FR" dirty="0" smtClean="0">
                <a:solidFill>
                  <a:schemeClr val="tx1"/>
                </a:solidFill>
                <a:latin typeface="Times New Roman" pitchFamily="18" charset="0"/>
                <a:cs typeface="Times New Roman" pitchFamily="18" charset="0"/>
              </a:rPr>
              <a:t> </a:t>
            </a:r>
            <a:r>
              <a:rPr lang="fr-FR" sz="2400" dirty="0" smtClean="0">
                <a:solidFill>
                  <a:schemeClr val="tx1"/>
                </a:solidFill>
                <a:latin typeface="Times New Roman" pitchFamily="18" charset="0"/>
                <a:cs typeface="Times New Roman" pitchFamily="18" charset="0"/>
              </a:rPr>
              <a:t>stimulent les récepteurs aux imidazolines ayant la même fonction que les récepteurs </a:t>
            </a:r>
            <a:r>
              <a:rPr lang="el-GR" sz="2400" dirty="0" smtClean="0">
                <a:solidFill>
                  <a:schemeClr val="tx1"/>
                </a:solidFill>
                <a:latin typeface="Times New Roman" pitchFamily="18" charset="0"/>
                <a:cs typeface="Times New Roman" pitchFamily="18" charset="0"/>
              </a:rPr>
              <a:t>α</a:t>
            </a:r>
            <a:r>
              <a:rPr lang="fr-FR" sz="2400" dirty="0" smtClean="0">
                <a:solidFill>
                  <a:schemeClr val="tx1"/>
                </a:solidFill>
                <a:latin typeface="Times New Roman" pitchFamily="18" charset="0"/>
                <a:cs typeface="Times New Roman" pitchFamily="18" charset="0"/>
              </a:rPr>
              <a:t>2 adrénergiques au niveau des zones de régulation de la PA. </a:t>
            </a:r>
          </a:p>
          <a:p>
            <a:pPr algn="l"/>
            <a:r>
              <a:rPr lang="fr-FR" sz="2400" dirty="0" smtClean="0">
                <a:solidFill>
                  <a:schemeClr val="tx1"/>
                </a:solidFill>
                <a:latin typeface="Times New Roman" pitchFamily="18" charset="0"/>
                <a:cs typeface="Times New Roman" pitchFamily="18" charset="0"/>
              </a:rPr>
              <a:t>La clonidine diminue la PA, elle a de plus une action sédative et anxiolytique et renforce l’effet analgésique de la morphine et l’effet des anesthésiques généraux.</a:t>
            </a:r>
          </a:p>
          <a:p>
            <a:pPr algn="l"/>
            <a:r>
              <a:rPr lang="fr-FR" sz="2400" dirty="0" smtClean="0">
                <a:solidFill>
                  <a:schemeClr val="tx1"/>
                </a:solidFill>
                <a:latin typeface="Times New Roman" pitchFamily="18" charset="0"/>
                <a:cs typeface="Times New Roman" pitchFamily="18" charset="0"/>
              </a:rPr>
              <a:t>Ces médicaments qu’ils agissent sur les récepteurs </a:t>
            </a:r>
            <a:r>
              <a:rPr lang="el-GR" sz="2400" dirty="0" smtClean="0">
                <a:solidFill>
                  <a:schemeClr val="tx1"/>
                </a:solidFill>
                <a:latin typeface="Times New Roman" pitchFamily="18" charset="0"/>
                <a:cs typeface="Times New Roman" pitchFamily="18" charset="0"/>
              </a:rPr>
              <a:t>α</a:t>
            </a:r>
            <a:r>
              <a:rPr lang="fr-FR" sz="2400" dirty="0" smtClean="0">
                <a:solidFill>
                  <a:schemeClr val="tx1"/>
                </a:solidFill>
                <a:latin typeface="Times New Roman" pitchFamily="18" charset="0"/>
                <a:cs typeface="Times New Roman" pitchFamily="18" charset="0"/>
              </a:rPr>
              <a:t>2 adrénergiques ou sur les récepteurs aux imidazolines, sont susceptibles de majorer un état  dépressif ou de faire apparaitre un état dépressif latent.  </a:t>
            </a:r>
          </a:p>
          <a:p>
            <a:pPr algn="l"/>
            <a:endParaRPr lang="fr-FR" dirty="0" smtClean="0">
              <a:solidFill>
                <a:schemeClr val="tx1"/>
              </a:solidFill>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lstStyle/>
          <a:p>
            <a:endParaRPr lang="fr-FR" i="1" dirty="0" smtClean="0"/>
          </a:p>
          <a:p>
            <a:endParaRPr lang="fr-FR" i="1" dirty="0" smtClean="0"/>
          </a:p>
          <a:p>
            <a:endParaRPr lang="fr-FR" i="1" dirty="0" smtClean="0"/>
          </a:p>
          <a:p>
            <a:r>
              <a:rPr lang="fr-FR" sz="6600" b="1" dirty="0" smtClean="0">
                <a:solidFill>
                  <a:srgbClr val="7030A0"/>
                </a:solidFill>
              </a:rPr>
              <a:t>II- Les alpha-bloquants</a:t>
            </a:r>
          </a:p>
          <a:p>
            <a:r>
              <a:rPr lang="fr-FR" sz="6600" b="1" dirty="0" smtClean="0">
                <a:solidFill>
                  <a:srgbClr val="7030A0"/>
                </a:solidFill>
              </a:rPr>
              <a:t>périphériques</a:t>
            </a:r>
            <a:endParaRPr lang="fr-FR" sz="6600" b="1" dirty="0">
              <a:solidFill>
                <a:srgbClr val="7030A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lstStyle/>
          <a:p>
            <a:pPr algn="l"/>
            <a:endParaRPr lang="fr-FR" sz="3600" b="1" dirty="0" smtClean="0">
              <a:solidFill>
                <a:srgbClr val="7030A0"/>
              </a:solidFill>
              <a:latin typeface="Times New Roman" pitchFamily="18" charset="0"/>
              <a:cs typeface="Times New Roman" pitchFamily="18" charset="0"/>
            </a:endParaRPr>
          </a:p>
          <a:p>
            <a:pPr algn="l"/>
            <a:r>
              <a:rPr lang="fr-FR" sz="3600" b="1" dirty="0" smtClean="0">
                <a:solidFill>
                  <a:srgbClr val="7030A0"/>
                </a:solidFill>
                <a:latin typeface="Times New Roman" pitchFamily="18" charset="0"/>
                <a:cs typeface="Times New Roman" pitchFamily="18" charset="0"/>
              </a:rPr>
              <a:t>Prazocine: </a:t>
            </a:r>
            <a:r>
              <a:rPr lang="fr-FR" sz="2400" dirty="0" smtClean="0">
                <a:solidFill>
                  <a:schemeClr val="tx1"/>
                </a:solidFill>
                <a:latin typeface="Times New Roman" pitchFamily="18" charset="0"/>
                <a:cs typeface="Times New Roman" pitchFamily="18" charset="0"/>
              </a:rPr>
              <a:t>l’effet principal est la vasodilatation  par antagonisme alpha 1, indiquée dans le TRT de l’HTA, l’insuffisance cardiaque et les phénomènes de Reynaud qui se manifestent par une vasoconstriction au niveau des extrémités des membres.</a:t>
            </a:r>
          </a:p>
          <a:p>
            <a:pPr algn="l"/>
            <a:endParaRPr lang="fr-FR" sz="3600" b="1" dirty="0" smtClean="0">
              <a:solidFill>
                <a:srgbClr val="7030A0"/>
              </a:solidFill>
              <a:latin typeface="Times New Roman" pitchFamily="18" charset="0"/>
              <a:cs typeface="Times New Roman" pitchFamily="18" charset="0"/>
            </a:endParaRPr>
          </a:p>
          <a:p>
            <a:pPr algn="l"/>
            <a:r>
              <a:rPr lang="fr-FR" sz="3600" b="1" dirty="0" smtClean="0">
                <a:solidFill>
                  <a:srgbClr val="7030A0"/>
                </a:solidFill>
                <a:latin typeface="Times New Roman" pitchFamily="18" charset="0"/>
                <a:cs typeface="Times New Roman" pitchFamily="18" charset="0"/>
              </a:rPr>
              <a:t>Urapidil: </a:t>
            </a:r>
            <a:r>
              <a:rPr lang="fr-FR" sz="2400" dirty="0" smtClean="0">
                <a:solidFill>
                  <a:schemeClr val="tx1"/>
                </a:solidFill>
                <a:latin typeface="Times New Roman" pitchFamily="18" charset="0"/>
                <a:cs typeface="Times New Roman" pitchFamily="18" charset="0"/>
              </a:rPr>
              <a:t>antihypertenseur</a:t>
            </a:r>
            <a:r>
              <a:rPr lang="fr-FR" sz="3600" b="1" dirty="0" smtClean="0">
                <a:solidFill>
                  <a:srgbClr val="7030A0"/>
                </a:solidFill>
                <a:latin typeface="Times New Roman" pitchFamily="18" charset="0"/>
                <a:cs typeface="Times New Roman" pitchFamily="18" charset="0"/>
              </a:rPr>
              <a:t> </a:t>
            </a:r>
            <a:r>
              <a:rPr lang="fr-FR" sz="2400" dirty="0" smtClean="0">
                <a:solidFill>
                  <a:schemeClr val="tx1"/>
                </a:solidFill>
              </a:rPr>
              <a:t>qui appartient à la famille des vasodilatateurs alpha-bloquants.</a:t>
            </a:r>
          </a:p>
          <a:p>
            <a:pPr algn="l"/>
            <a:r>
              <a:rPr lang="fr-FR" sz="2400" dirty="0" smtClean="0">
                <a:solidFill>
                  <a:schemeClr val="tx1"/>
                </a:solidFill>
              </a:rPr>
              <a:t>Il est utilisé dans le traitement de l’hypertension artérielle. </a:t>
            </a:r>
          </a:p>
          <a:p>
            <a:pPr algn="l"/>
            <a:endParaRPr lang="fr-FR" sz="3600" b="1" dirty="0" smtClean="0">
              <a:solidFill>
                <a:srgbClr val="7030A0"/>
              </a:solidFill>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lstStyle/>
          <a:p>
            <a:endParaRPr lang="fr-FR" dirty="0" smtClean="0"/>
          </a:p>
          <a:p>
            <a:endParaRPr lang="fr-FR" dirty="0" smtClean="0"/>
          </a:p>
          <a:p>
            <a:endParaRPr lang="fr-FR" dirty="0" smtClean="0"/>
          </a:p>
          <a:p>
            <a:endParaRPr lang="fr-FR" dirty="0" smtClean="0"/>
          </a:p>
          <a:p>
            <a:r>
              <a:rPr lang="fr-FR" sz="6600" b="1" dirty="0" smtClean="0">
                <a:solidFill>
                  <a:srgbClr val="7030A0"/>
                </a:solidFill>
              </a:rPr>
              <a:t>III- Diurétiques</a:t>
            </a:r>
            <a:endParaRPr lang="fr-FR" sz="6600" b="1" dirty="0">
              <a:solidFill>
                <a:srgbClr val="7030A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pPr algn="l">
              <a:buFont typeface="Arial" pitchFamily="34" charset="0"/>
              <a:buChar char="•"/>
            </a:pPr>
            <a:endParaRPr lang="fr-FR" sz="2400" dirty="0" smtClean="0">
              <a:solidFill>
                <a:schemeClr val="tx1"/>
              </a:solidFill>
            </a:endParaRPr>
          </a:p>
          <a:p>
            <a:pPr algn="l">
              <a:buFont typeface="Arial" pitchFamily="34" charset="0"/>
              <a:buChar char="•"/>
            </a:pPr>
            <a:endParaRPr lang="fr-FR" sz="2400" dirty="0" smtClean="0">
              <a:solidFill>
                <a:schemeClr val="tx1"/>
              </a:solidFill>
            </a:endParaRPr>
          </a:p>
          <a:p>
            <a:pPr algn="l">
              <a:buFont typeface="Arial" pitchFamily="34" charset="0"/>
              <a:buChar char="•"/>
            </a:pPr>
            <a:r>
              <a:rPr lang="fr-FR" sz="2400" dirty="0" smtClean="0">
                <a:solidFill>
                  <a:schemeClr val="tx1"/>
                </a:solidFill>
              </a:rPr>
              <a:t>Augmentent le volume de la diurèse, ils visent à réduire les œdèmes, notamment l’œdème cérébral</a:t>
            </a:r>
          </a:p>
          <a:p>
            <a:pPr algn="l">
              <a:buFont typeface="Arial" pitchFamily="34" charset="0"/>
              <a:buChar char="•"/>
            </a:pPr>
            <a:r>
              <a:rPr lang="fr-FR" sz="2400" dirty="0" smtClean="0">
                <a:solidFill>
                  <a:schemeClr val="tx1"/>
                </a:solidFill>
              </a:rPr>
              <a:t>Agissent en augmentant la perte sodée, ils sont natriurétiques </a:t>
            </a:r>
          </a:p>
          <a:p>
            <a:pPr algn="l">
              <a:buFont typeface="Arial" pitchFamily="34" charset="0"/>
              <a:buChar char="•"/>
            </a:pPr>
            <a:r>
              <a:rPr lang="fr-FR" sz="2400" dirty="0" smtClean="0">
                <a:solidFill>
                  <a:schemeClr val="tx1"/>
                </a:solidFill>
              </a:rPr>
              <a:t>Indication majeure: l’hypertension artérielle , également employés dans l’insuffisance cardiaque</a:t>
            </a:r>
          </a:p>
          <a:p>
            <a:pPr algn="l">
              <a:buFont typeface="Arial" pitchFamily="34" charset="0"/>
              <a:buChar char="•"/>
            </a:pPr>
            <a:r>
              <a:rPr lang="fr-FR" sz="2400" dirty="0" smtClean="0">
                <a:solidFill>
                  <a:schemeClr val="tx1"/>
                </a:solidFill>
              </a:rPr>
              <a:t>Différentes classes: diurétiques osmotiques, inhibiteurs de l’anhydrase carbonique, diurétiques thiazidiques, diurétiques de l’anse (de Henlé), épargneurs potassiques </a:t>
            </a:r>
          </a:p>
          <a:p>
            <a:pPr algn="l"/>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429420"/>
          </a:xfrm>
        </p:spPr>
        <p:txBody>
          <a:bodyPr>
            <a:normAutofit/>
          </a:bodyPr>
          <a:lstStyle/>
          <a:p>
            <a:pPr algn="l"/>
            <a:r>
              <a:rPr lang="fr-FR" sz="2400" b="1" dirty="0" smtClean="0">
                <a:solidFill>
                  <a:schemeClr val="tx1"/>
                </a:solidFill>
              </a:rPr>
              <a:t>Indications:</a:t>
            </a:r>
          </a:p>
          <a:p>
            <a:pPr algn="l"/>
            <a:r>
              <a:rPr lang="fr-FR" sz="2400" dirty="0" smtClean="0">
                <a:solidFill>
                  <a:schemeClr val="tx1"/>
                </a:solidFill>
              </a:rPr>
              <a:t>-</a:t>
            </a:r>
            <a:r>
              <a:rPr lang="fr-FR" sz="2400" u="sng" dirty="0" smtClean="0">
                <a:solidFill>
                  <a:schemeClr val="tx1"/>
                </a:solidFill>
              </a:rPr>
              <a:t>cardiovasculaires: </a:t>
            </a:r>
            <a:r>
              <a:rPr lang="fr-FR" sz="2400" dirty="0" smtClean="0">
                <a:solidFill>
                  <a:schemeClr val="tx1"/>
                </a:solidFill>
              </a:rPr>
              <a:t>hypertension artérielle, insuffisance cardiaque, œdème aigu du poumon</a:t>
            </a:r>
          </a:p>
          <a:p>
            <a:pPr algn="l"/>
            <a:r>
              <a:rPr lang="fr-FR" sz="2400" dirty="0" smtClean="0">
                <a:solidFill>
                  <a:schemeClr val="tx1"/>
                </a:solidFill>
              </a:rPr>
              <a:t>-</a:t>
            </a:r>
            <a:r>
              <a:rPr lang="fr-FR" sz="2400" u="sng" dirty="0" smtClean="0">
                <a:solidFill>
                  <a:schemeClr val="tx1"/>
                </a:solidFill>
              </a:rPr>
              <a:t>autres indications: </a:t>
            </a:r>
            <a:r>
              <a:rPr lang="fr-FR" sz="2400" dirty="0" smtClean="0">
                <a:solidFill>
                  <a:schemeClr val="tx1"/>
                </a:solidFill>
              </a:rPr>
              <a:t>syndromes néphrotiques (indiqués pour réduire le volume des œdèmes), lithiase calcique (diurétiques thiazidiques), hypercalcémie (diurétiques de l’anse), ascite cirrhotique (spironolactone associée à un régime désodé), hyperaldostéronisme primaire (spironolactone) </a:t>
            </a:r>
          </a:p>
          <a:p>
            <a:pPr algn="l"/>
            <a:endParaRPr lang="fr-FR" sz="2400" b="1" dirty="0" smtClean="0">
              <a:solidFill>
                <a:schemeClr val="tx1"/>
              </a:solidFill>
            </a:endParaRPr>
          </a:p>
          <a:p>
            <a:pPr algn="l"/>
            <a:r>
              <a:rPr lang="fr-FR" sz="2400" b="1" dirty="0" smtClean="0">
                <a:solidFill>
                  <a:schemeClr val="tx1"/>
                </a:solidFill>
              </a:rPr>
              <a:t>Contre-indications:</a:t>
            </a:r>
          </a:p>
          <a:p>
            <a:pPr algn="l"/>
            <a:r>
              <a:rPr lang="fr-FR" sz="2400" u="sng" dirty="0" smtClean="0">
                <a:solidFill>
                  <a:schemeClr val="tx1"/>
                </a:solidFill>
              </a:rPr>
              <a:t>Communes: </a:t>
            </a:r>
            <a:r>
              <a:rPr lang="fr-FR" sz="2400" dirty="0" smtClean="0">
                <a:solidFill>
                  <a:schemeClr val="tx1"/>
                </a:solidFill>
              </a:rPr>
              <a:t>hypovolémie et déshydratation, goutte (hyperuricémie induite par les diurétiques), encéphalopathies hépatiques </a:t>
            </a:r>
          </a:p>
          <a:p>
            <a:pPr algn="l"/>
            <a:r>
              <a:rPr lang="fr-FR" sz="2400" u="sng" dirty="0" smtClean="0">
                <a:solidFill>
                  <a:schemeClr val="tx1"/>
                </a:solidFill>
              </a:rPr>
              <a:t>Thiazidiques: </a:t>
            </a:r>
            <a:r>
              <a:rPr lang="fr-FR" sz="2400" dirty="0" smtClean="0">
                <a:solidFill>
                  <a:schemeClr val="tx1"/>
                </a:solidFill>
              </a:rPr>
              <a:t>insuffisance rénale</a:t>
            </a:r>
          </a:p>
          <a:p>
            <a:pPr algn="l"/>
            <a:r>
              <a:rPr lang="fr-FR" sz="2400" u="sng" dirty="0" smtClean="0">
                <a:solidFill>
                  <a:schemeClr val="tx1"/>
                </a:solidFill>
              </a:rPr>
              <a:t>Epargneurs potassiques: </a:t>
            </a:r>
            <a:r>
              <a:rPr lang="fr-FR" sz="2400" dirty="0" smtClean="0">
                <a:solidFill>
                  <a:schemeClr val="tx1"/>
                </a:solidFill>
              </a:rPr>
              <a:t>insuffisance rénale</a:t>
            </a:r>
          </a:p>
          <a:p>
            <a:pPr algn="l"/>
            <a:endParaRPr lang="fr-FR" sz="24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1413</Words>
  <Application>Microsoft Office PowerPoint</Application>
  <PresentationFormat>Affichage à l'écran (4:3)</PresentationFormat>
  <Paragraphs>171</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Benjamin</dc:creator>
  <cp:lastModifiedBy>Benjamin</cp:lastModifiedBy>
  <cp:revision>27</cp:revision>
  <dcterms:created xsi:type="dcterms:W3CDTF">2014-12-27T20:27:55Z</dcterms:created>
  <dcterms:modified xsi:type="dcterms:W3CDTF">2015-02-10T19:18:48Z</dcterms:modified>
</cp:coreProperties>
</file>