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302" r:id="rId2"/>
    <p:sldId id="300" r:id="rId3"/>
    <p:sldId id="258" r:id="rId4"/>
    <p:sldId id="301" r:id="rId5"/>
    <p:sldId id="293" r:id="rId6"/>
    <p:sldId id="259" r:id="rId7"/>
    <p:sldId id="303" r:id="rId8"/>
    <p:sldId id="260" r:id="rId9"/>
    <p:sldId id="294" r:id="rId10"/>
    <p:sldId id="261" r:id="rId11"/>
    <p:sldId id="310" r:id="rId12"/>
    <p:sldId id="262" r:id="rId13"/>
    <p:sldId id="264" r:id="rId14"/>
    <p:sldId id="265" r:id="rId15"/>
    <p:sldId id="295" r:id="rId16"/>
    <p:sldId id="266" r:id="rId17"/>
    <p:sldId id="267" r:id="rId18"/>
    <p:sldId id="296" r:id="rId19"/>
    <p:sldId id="292" r:id="rId20"/>
    <p:sldId id="268" r:id="rId21"/>
    <p:sldId id="270" r:id="rId22"/>
    <p:sldId id="280" r:id="rId23"/>
    <p:sldId id="281" r:id="rId24"/>
    <p:sldId id="304" r:id="rId25"/>
    <p:sldId id="297" r:id="rId26"/>
    <p:sldId id="298" r:id="rId27"/>
    <p:sldId id="275" r:id="rId28"/>
    <p:sldId id="299" r:id="rId29"/>
    <p:sldId id="305" r:id="rId30"/>
    <p:sldId id="306" r:id="rId31"/>
    <p:sldId id="307" r:id="rId32"/>
    <p:sldId id="283" r:id="rId33"/>
    <p:sldId id="308" r:id="rId34"/>
    <p:sldId id="282" r:id="rId35"/>
    <p:sldId id="284" r:id="rId36"/>
    <p:sldId id="285" r:id="rId37"/>
    <p:sldId id="286" r:id="rId38"/>
    <p:sldId id="287" r:id="rId39"/>
    <p:sldId id="288" r:id="rId40"/>
    <p:sldId id="289" r:id="rId41"/>
    <p:sldId id="312" r:id="rId42"/>
    <p:sldId id="311" r:id="rId4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89DB"/>
    <a:srgbClr val="FF3300"/>
    <a:srgbClr val="3399FF"/>
    <a:srgbClr val="FFFF99"/>
    <a:srgbClr val="FF5A33"/>
    <a:srgbClr val="FFCAB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95" autoAdjust="0"/>
  </p:normalViewPr>
  <p:slideViewPr>
    <p:cSldViewPr>
      <p:cViewPr>
        <p:scale>
          <a:sx n="70" d="100"/>
          <a:sy n="70" d="100"/>
        </p:scale>
        <p:origin x="-137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D4D45-C78B-4847-AF04-794689D1B925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B4C62-FDDF-40DE-87C5-02A56AB1018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- Les réactions d’hydrolyse sont très souvent dépendantes du pH. L’établissement des graphiques reliant la constante de vitesse de dégradation K au pH permet de déterminer si la catalyse par les ions H+ ou OH- est seule ou associé à un autre phénomène. Cependant, les études de stabilité se font en milieu tamponné ou les anions ou cations du tampon peuvent intervenir pour modifier la  constante de vitesse.</a:t>
            </a:r>
          </a:p>
          <a:p>
            <a:r>
              <a:rPr lang="fr-FR" dirty="0" smtClean="0"/>
              <a:t>- Pour les  formes liquides c’est l’humidité relative  faible (35% par exemple) qui est à craindre. Il peut y avoir des pertes en eau pour les formes liquides en conditionnement plastiques semi-perméable à la vapeur d’eau avec pour conséquence des risques de concentration en principe actif. </a:t>
            </a:r>
          </a:p>
          <a:p>
            <a:r>
              <a:rPr lang="fr-FR" dirty="0" smtClean="0"/>
              <a:t> 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4C62-FDDF-40DE-87C5-02A56AB10188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( cristallisations, sédimentation, déphasage des émulsions).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4C62-FDDF-40DE-87C5-02A56AB10188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4C62-FDDF-40DE-87C5-02A56AB10188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Prédnisolne</a:t>
            </a:r>
            <a:r>
              <a:rPr lang="fr-FR" dirty="0" smtClean="0"/>
              <a:t> suspension</a:t>
            </a:r>
          </a:p>
          <a:p>
            <a:r>
              <a:rPr lang="fr-FR" dirty="0" smtClean="0"/>
              <a:t>Beurre de cacao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4C62-FDDF-40DE-87C5-02A56AB10188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4C62-FDDF-40DE-87C5-02A56AB10188}" type="slidenum">
              <a:rPr lang="fr-FR" smtClean="0"/>
              <a:pPr/>
              <a:t>27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strips dir="ld"/>
    <p:sndAc>
      <p:stSnd>
        <p:snd r:embed="rId1" name="suctio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F48A9F7-45DF-4EB3-9DFE-6B78AC25CB39}" type="datetimeFigureOut">
              <a:rPr lang="fr-FR" smtClean="0"/>
              <a:pPr/>
              <a:t>20/04/2015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93ABF38-8875-419F-8293-33E1573F2EC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trips dir="ld"/>
    <p:sndAc>
      <p:stSnd>
        <p:snd r:embed="rId13" name="suction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8.gif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gi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2071678"/>
            <a:ext cx="82867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FF0000"/>
                </a:solidFill>
                <a:latin typeface="Palatino Linotype" pitchFamily="18" charset="0"/>
              </a:rPr>
              <a:t>STABILITÉ DES </a:t>
            </a:r>
            <a:r>
              <a:rPr lang="fr-FR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MÉDICAMENTS</a:t>
            </a:r>
            <a:endParaRPr lang="fr-FR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14744" y="5214950"/>
            <a:ext cx="4714908" cy="7858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Présenté par D</a:t>
            </a:r>
            <a:r>
              <a:rPr lang="fr-FR" sz="3200" b="1" baseline="30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CHIKH</a:t>
            </a:r>
            <a:endParaRPr lang="fr-FR" sz="32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85728"/>
            <a:ext cx="885828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L’HUMIDITÉ :</a:t>
            </a:r>
          </a:p>
          <a:p>
            <a:endParaRPr lang="fr-FR" sz="26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5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Elle peut agir par :</a:t>
            </a:r>
          </a:p>
          <a:p>
            <a:pPr lvl="0">
              <a:buBlip>
                <a:blip r:embed="rId6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Hydrolyse: pénicillines</a:t>
            </a:r>
          </a:p>
          <a:p>
            <a:pPr lvl="0">
              <a:buBlip>
                <a:blip r:embed="rId6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Modification des caractères physiques : dureté, friabilité…</a:t>
            </a:r>
          </a:p>
          <a:p>
            <a:pPr lvl="0">
              <a:buBlip>
                <a:blip r:embed="rId6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Hydratation : en atmosphère ambiante  humide, certains composés s’hydratent par reprise d’eau ( glycérine).</a:t>
            </a:r>
          </a:p>
          <a:p>
            <a:pPr lvl="0">
              <a:buBlip>
                <a:blip r:embed="rId6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Effervescence lente.</a:t>
            </a:r>
          </a:p>
          <a:p>
            <a:pPr lvl="0">
              <a:buBlip>
                <a:blip r:embed="rId6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Développement de micro-organismes (bactéries et moisissures).</a:t>
            </a:r>
          </a:p>
          <a:p>
            <a:pPr lvl="0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1142984"/>
            <a:ext cx="80010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Blip>
                <a:blip r:embed="rId3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Humidité relative faible :</a:t>
            </a:r>
          </a:p>
          <a:p>
            <a:pPr lvl="0">
              <a:buBlip>
                <a:blip r:embed="rId4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Perte en eau pour les formes liquides en conditionnement plastiques semi-perméable.</a:t>
            </a:r>
          </a:p>
          <a:p>
            <a:pPr lvl="0">
              <a:buBlip>
                <a:blip r:embed="rId4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Efflorescence .</a:t>
            </a: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357166"/>
            <a:ext cx="892971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3"/>
              </a:buBlip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L’OXYGÈNE :</a:t>
            </a:r>
          </a:p>
          <a:p>
            <a:pPr lvl="1">
              <a:buBlip>
                <a:blip r:embed="rId4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oxydation  préférentielle de certains groupements (hydroxyles, hétérocycles aromatiques, groupement diène des corps gras insaturés …) et des vitamines.</a:t>
            </a:r>
          </a:p>
          <a:p>
            <a:pPr lvl="1">
              <a:buBlip>
                <a:blip r:embed="rId4"/>
              </a:buBlip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LUMIÈRE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: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Blip>
                <a:blip r:embed="rId4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Une modification des caractères physiques et organoleptiques (coloration des solutions d’iodures par libération d’iode).</a:t>
            </a:r>
          </a:p>
          <a:p>
            <a:pPr lvl="0">
              <a:buBlip>
                <a:blip r:embed="rId4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Photo oxydation (réactions d’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oxydo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réduction, réarrangement des cycles, ou dépolymérisation).</a:t>
            </a:r>
          </a:p>
          <a:p>
            <a:pPr lvl="0">
              <a:buBlip>
                <a:blip r:embed="rId4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Formation de radicaux libres qui vont amorcer les réactions de dégradation.</a:t>
            </a:r>
          </a:p>
          <a:p>
            <a:pPr lvl="0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57166"/>
            <a:ext cx="85011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fr-FR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AUTRES FACTEURS :</a:t>
            </a:r>
            <a:endParaRPr lang="fr-FR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Blip>
                <a:blip r:embed="rId5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La contamination microbienne pendant la fabrication</a:t>
            </a:r>
          </a:p>
          <a:p>
            <a:pPr lvl="0">
              <a:buBlip>
                <a:blip r:embed="rId5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Les manipulations brutales :</a:t>
            </a:r>
          </a:p>
          <a:p>
            <a:pPr lvl="1">
              <a:buBlip>
                <a:blip r:embed="rId6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Autoclavage,</a:t>
            </a:r>
          </a:p>
          <a:p>
            <a:pPr lvl="1">
              <a:buBlip>
                <a:blip r:embed="rId6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Broyage,</a:t>
            </a:r>
          </a:p>
          <a:p>
            <a:pPr lvl="1">
              <a:buBlip>
                <a:blip r:embed="rId6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Compression importante,</a:t>
            </a:r>
          </a:p>
          <a:p>
            <a:pPr lvl="0">
              <a:buBlip>
                <a:blip r:embed="rId5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les chocs et les vibrations lors du transport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92971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fr-FR" sz="32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FACTEURS INTRINSÈQUES :</a:t>
            </a:r>
            <a:endParaRPr lang="fr-FR" sz="32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Blip>
                <a:blip r:embed="rId3"/>
              </a:buBlip>
            </a:pPr>
            <a:r>
              <a:rPr lang="fr-FR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SYSTÈME MÉDICAMENTEUX ET ÉTAT PHYSIQUE DU MILIEU):</a:t>
            </a:r>
            <a:endParaRPr lang="fr-FR" sz="3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4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Les systèmes médicamenteux à entropie élevée sont moins stables .(émulsions , suspensions).</a:t>
            </a:r>
          </a:p>
          <a:p>
            <a:pPr>
              <a:buBlip>
                <a:blip r:embed="rId4"/>
              </a:buBlip>
            </a:pP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4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les formes sèches sont le plus souvent stables par rapport aux formes liquides.</a:t>
            </a: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357166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fr-FR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INTERACTION PA-EXCIPIENTS :</a:t>
            </a:r>
            <a:endParaRPr lang="fr-FR" sz="3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Elles peuvent être de deux sortes :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Blip>
                <a:blip r:embed="rId4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Interactions sans réactions chimiques directes avec les excipients mais qui peuvent être favorisées par ceux-ci. Il s’agit essentiellement de réactions d’hydrolyse, d’oxydation du PA.</a:t>
            </a:r>
          </a:p>
          <a:p>
            <a:pPr lvl="0">
              <a:buBlip>
                <a:blip r:embed="rId4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Interactions correspondant à des réactions chimiques covalentes entre PA-excipients prévisibles par rapport à la structure chimique du PA.</a:t>
            </a: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357166"/>
            <a:ext cx="8929718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INTERACTION CONTENU-CONTENANT :</a:t>
            </a:r>
            <a:endParaRPr lang="fr-FR" sz="2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>
              <a:buBlip>
                <a:blip r:embed="rId5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Adsorption du PA</a:t>
            </a:r>
          </a:p>
          <a:p>
            <a:pPr lvl="1">
              <a:buBlip>
                <a:blip r:embed="rId5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Absorption </a:t>
            </a:r>
          </a:p>
          <a:p>
            <a:pPr lvl="1">
              <a:buBlip>
                <a:blip r:embed="rId5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perméation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Blip>
                <a:blip r:embed="rId6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Migration des composés de bas poids moléculaire du contenant vers le contenu </a:t>
            </a:r>
          </a:p>
          <a:p>
            <a:endParaRPr lang="fr-F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4"/>
              </a:buBlip>
            </a:pP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 ET STABILITÉ :</a:t>
            </a:r>
            <a:endParaRPr lang="fr-FR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7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Les réactions d’hydrolyses sont très souvent dépendantes du pH</a:t>
            </a:r>
          </a:p>
          <a:p>
            <a:pPr>
              <a:buBlip>
                <a:blip r:embed="rId7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Chercher toujours le PH de stabilité optimale.</a:t>
            </a:r>
          </a:p>
          <a:p>
            <a:pPr lvl="1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357166"/>
            <a:ext cx="892971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fr-FR" sz="2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CHIRALITÉ OU ÉPIMÉRISATION :</a:t>
            </a:r>
            <a:endParaRPr lang="fr-FR" sz="2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5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Due à la présence dans sa structure d’au moins un carbone asymétrique (énantiomères)</a:t>
            </a:r>
          </a:p>
          <a:p>
            <a:pPr>
              <a:buBlip>
                <a:blip r:embed="rId5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la chiralité peut entraîner une conversion d’un énantiomère à un autre suite à :</a:t>
            </a:r>
          </a:p>
          <a:p>
            <a:pPr lvl="1">
              <a:buBlip>
                <a:blip r:embed="rId6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L’interaction de la molécule avec l’un des composant de la forme (solvant, impuretés du PA) ;</a:t>
            </a:r>
          </a:p>
          <a:p>
            <a:pPr lvl="1">
              <a:buBlip>
                <a:blip r:embed="rId6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Lors de la fabrication (température, force de compression…).  </a:t>
            </a:r>
          </a:p>
          <a:p>
            <a:pPr>
              <a:buBlip>
                <a:blip r:embed="rId5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Sur le plan pharmacologique: on peut avoir une diminution de l’activité pharmacologique.</a:t>
            </a: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500042"/>
            <a:ext cx="8858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fr-FR" sz="2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POLYMORPHISME :</a:t>
            </a:r>
          </a:p>
          <a:p>
            <a:pPr>
              <a:buBlip>
                <a:blip r:embed="rId4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Modification des propriétés physicochimiques (solubilité, point de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fusion,…)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285728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CONDITIONS POUR LESQUELLES DES ÉTUDES DE STABILITÉ SONT EXIGÉES 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fr-FR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500" b="1" u="sng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EN AMONT DE LA COMMERCIALISATION:</a:t>
            </a:r>
            <a:r>
              <a:rPr lang="fr-FR" sz="2500" b="1" u="sng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500" b="1" dirty="0" smtClean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endParaRPr lang="fr-FR" sz="25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mise au point              -Princeps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médicament                -Générique</a:t>
            </a:r>
          </a:p>
          <a:p>
            <a:pPr marL="274320" indent="-274320">
              <a:buClr>
                <a:schemeClr val="accent3"/>
              </a:buClr>
              <a:defRPr/>
            </a:pPr>
            <a:endParaRPr lang="fr-FR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          =&gt; Pour obtenir l’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AMM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500" b="1" u="sng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EN AVAL DE LA COMMERCIALISATION: </a:t>
            </a:r>
            <a:endParaRPr lang="fr-FR" sz="25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site fabrication,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fr-FR" sz="2500" b="1" dirty="0" smtClean="0">
                <a:latin typeface="Times New Roman" pitchFamily="18" charset="0"/>
                <a:cs typeface="Times New Roman" pitchFamily="18" charset="0"/>
              </a:rPr>
              <a:t>changements</a:t>
            </a:r>
            <a:r>
              <a:rPr lang="fr-F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          formule,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procédé de fabrication,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                                           conditionnement primaire.</a:t>
            </a:r>
          </a:p>
          <a:p>
            <a:pPr marL="274320" indent="-274320">
              <a:buClr>
                <a:schemeClr val="accent3"/>
              </a:buClr>
              <a:defRPr/>
            </a:pPr>
            <a:endParaRPr lang="fr-FR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fr-FR" sz="2500" b="1" dirty="0" smtClean="0">
                <a:latin typeface="Times New Roman" pitchFamily="18" charset="0"/>
                <a:cs typeface="Times New Roman" pitchFamily="18" charset="0"/>
              </a:rPr>
              <a:t>Prolongation de la durée de validité</a:t>
            </a:r>
          </a:p>
        </p:txBody>
      </p:sp>
      <p:sp>
        <p:nvSpPr>
          <p:cNvPr id="3" name="Accolade ouvrante 2"/>
          <p:cNvSpPr/>
          <p:nvPr/>
        </p:nvSpPr>
        <p:spPr>
          <a:xfrm>
            <a:off x="2928926" y="4214818"/>
            <a:ext cx="285750" cy="15716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" name="Accolade ouvrante 3"/>
          <p:cNvSpPr/>
          <p:nvPr/>
        </p:nvSpPr>
        <p:spPr>
          <a:xfrm>
            <a:off x="2500298" y="2214554"/>
            <a:ext cx="142876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 rot="5400000">
            <a:off x="-571536" y="5500702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214282" y="471488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214282" y="628652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71480"/>
            <a:ext cx="814393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 DU COURS:</a:t>
            </a:r>
          </a:p>
          <a:p>
            <a:pPr algn="ctr"/>
            <a:endParaRPr lang="fr-FR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DÉFINITIONS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II- OBJECTIFS DES ÉTUDES DE STABILITÉ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III-FACTEURS INFLUENÇANT LA STABILITÉ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IV. CONDITIONS POUR LESQUELLES DES ÉTUDES DE STABILITÉ SONT EXIGÉES 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V- TYPES D’ÉTUDES DE STABILITÉ 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VI. PROTOCOLE  D’UNE ÉTUDE DE STABILITÉ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VII- PRÉDICTION  DE LA DURÉE DE VALIDITÉ</a:t>
            </a: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00042"/>
            <a:ext cx="9144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V- </a:t>
            </a:r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D’ÉTUDES DE STABILITÉ :</a:t>
            </a:r>
            <a:endParaRPr lang="fr-FR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fr-FR" sz="24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ETUDES DE STRESS :</a:t>
            </a:r>
            <a:endParaRPr lang="fr-FR" sz="2400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Réalisés en phase de développement sur le PA seul et sur les formules provisoires. 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Elles sont dites «  drastiques » ou « études de dégradation forcée » 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fr-FR" sz="2400" b="1" u="sng" dirty="0" smtClean="0">
                <a:solidFill>
                  <a:srgbClr val="B889DB"/>
                </a:solidFill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fr-FR" sz="2400" b="1" dirty="0" smtClean="0">
                <a:solidFill>
                  <a:srgbClr val="B889DB"/>
                </a:solidFill>
                <a:latin typeface="Times New Roman" pitchFamily="18" charset="0"/>
                <a:cs typeface="Times New Roman" pitchFamily="18" charset="0"/>
              </a:rPr>
              <a:t> :</a:t>
            </a:r>
            <a:endParaRPr lang="fr-FR" sz="2400" dirty="0" smtClean="0">
              <a:solidFill>
                <a:srgbClr val="B889DB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Température : ( 50°, 60,70°…)</a:t>
            </a:r>
          </a:p>
          <a:p>
            <a:pPr lvl="1"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Humidité relative: &gt; 75% </a:t>
            </a:r>
          </a:p>
          <a:p>
            <a:pPr lvl="1"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Milieu oxydant (H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air atmosphérique, O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Lumière :  rayonnement UV et visible en absence ou en présence d’air ou d’oxygène.</a:t>
            </a:r>
          </a:p>
          <a:p>
            <a:pPr lvl="1"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pH : soit en milieu acide (HCl 0,1N), soit en milieu basique (NaOH 0,1N) à chaud ou à froid.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7154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fr-FR" sz="24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ETUDES  EN TEMPS ACCÉLÉRÉES :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Etudes durant lesquelles le produit subit des conditions « difficiles » par rapport aux conditions habituelles de stockage.</a:t>
            </a:r>
          </a:p>
          <a:p>
            <a:pPr>
              <a:buBlip>
                <a:blip r:embed="rId3"/>
              </a:buBlip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Ces conditions permettent :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d’accélérer la  vitesse de dégradation chimique ou de changements physiques d’un produit ;</a:t>
            </a:r>
          </a:p>
          <a:p>
            <a:pPr lvl="1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réduire la durée des études de stabilité permettant un gain de temps et d’argent ;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Ces études accélérées sont exigées par la réglementation mais doivent être complétées par un troisième type d’études ( en temps réel) pour confirmer la stabilité du produit. 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57166"/>
            <a:ext cx="88582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3-ETUDES  EN TEMPS RÉEL :</a:t>
            </a:r>
          </a:p>
          <a:p>
            <a:endParaRPr lang="fr-FR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Réalisés dans des conditions climatiques identiques aux conditions climatiques du pays de  commercialisation.</a:t>
            </a:r>
          </a:p>
          <a:p>
            <a:pPr>
              <a:buBlip>
                <a:blip r:embed="rId3"/>
              </a:buBlip>
            </a:pPr>
            <a:r>
              <a:rPr lang="fr-FR" sz="2800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But: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confirmer la durée de validité prédite ou la prolonger.</a:t>
            </a: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l’ICH divise le monde, en 04 zones climatiques: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3"/>
          <p:cNvGraphicFramePr>
            <a:graphicFrameLocks/>
          </p:cNvGraphicFramePr>
          <p:nvPr/>
        </p:nvGraphicFramePr>
        <p:xfrm>
          <a:off x="500034" y="857232"/>
          <a:ext cx="8301070" cy="51840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71966"/>
                <a:gridCol w="2087955"/>
                <a:gridCol w="2141149"/>
              </a:tblGrid>
              <a:tr h="776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Zones climatiques</a:t>
                      </a: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Conditions d’étude en temps réel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14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Températures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Hygrométries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5"/>
                    </a:solidFill>
                  </a:tcPr>
                </a:tc>
              </a:tr>
              <a:tr h="765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Zone 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Climat tempéré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21°C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45 % HR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7827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Zone 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climat méditerranéen et subtropical </a:t>
                      </a: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25° C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60 % HR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65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Zone III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Climat chaud et sec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3O° C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35 % HR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26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Zone IV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Climat chaud et humide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30° C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65% HR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85720" y="214290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Zones climatiques selon l’ICH:</a:t>
            </a:r>
            <a:endParaRPr lang="fr-FR" sz="2400" dirty="0">
              <a:solidFill>
                <a:schemeClr val="accent1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4282" y="6000768"/>
            <a:ext cx="94298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fr-FR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Algérie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est un pays appartenant à la zone II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714356"/>
            <a:ext cx="86439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VI. PROTOCOLE  D’UNE ÉTUDE DE STABILITÉ:</a:t>
            </a:r>
          </a:p>
          <a:p>
            <a:endParaRPr lang="fr-FR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chemeClr val="accent3"/>
              </a:buClr>
              <a:defRPr/>
            </a:pPr>
            <a:r>
              <a:rPr lang="fr-FR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1- TAILLE ET SÉLECTION DES LOTS:</a:t>
            </a:r>
          </a:p>
          <a:p>
            <a:pPr marL="514350" indent="-514350">
              <a:buClr>
                <a:schemeClr val="accent3"/>
              </a:buClr>
              <a:defRPr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Minimum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03) lots </a:t>
            </a:r>
          </a:p>
          <a:p>
            <a:pPr marL="514350" indent="-51435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Minimum de  taille pilote </a:t>
            </a:r>
          </a:p>
          <a:p>
            <a:pPr marL="514350" indent="-514350"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Même formulation, même conditionnement que les</a:t>
            </a:r>
          </a:p>
          <a:p>
            <a:pPr marL="514350" indent="-514350">
              <a:buClr>
                <a:schemeClr val="accent3"/>
              </a:buClr>
              <a:defRPr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futurs lots industriels</a:t>
            </a:r>
            <a:endParaRPr lang="fr-FR" sz="2800" dirty="0"/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9297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2-  FRÉQUENCE DES TESTS:</a:t>
            </a:r>
          </a:p>
          <a:p>
            <a:endParaRPr lang="fr-FR" sz="32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Etudes accélérées: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0, 3 et 6 mois</a:t>
            </a:r>
          </a:p>
          <a:p>
            <a:pPr marL="274320" indent="-274320">
              <a:buClr>
                <a:schemeClr val="accent3"/>
              </a:buClr>
              <a:defRPr/>
            </a:pP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Etudes en temps réel: </a:t>
            </a: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fr-FR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 La 1</a:t>
            </a:r>
            <a:r>
              <a:rPr lang="fr-FR" sz="3200" baseline="30000" dirty="0" smtClean="0">
                <a:latin typeface="Times New Roman" pitchFamily="18" charset="0"/>
                <a:cs typeface="Times New Roman" pitchFamily="18" charset="0"/>
              </a:rPr>
              <a:t>ère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année     :   chaque  03 mois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 La 2</a:t>
            </a:r>
            <a:r>
              <a:rPr lang="fr-FR" sz="3200" baseline="30000" dirty="0" smtClean="0"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année  :   chaque  06 mois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  Au-delà            :  annuellement </a:t>
            </a:r>
            <a:r>
              <a:rPr lang="fr-FR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357166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3 - LES CONDITIONS DE STOCKAGE:</a:t>
            </a:r>
          </a:p>
          <a:p>
            <a:endParaRPr lang="fr-FR" sz="32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Elles dépend de:</a:t>
            </a:r>
          </a:p>
          <a:p>
            <a:pPr>
              <a:buBlip>
                <a:blip r:embed="rId3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Propriétés du principe actif</a:t>
            </a:r>
          </a:p>
          <a:p>
            <a:pPr>
              <a:buBlip>
                <a:blip r:embed="rId3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Nature de la forme pharmaceutique, matériau de conditionnement primaire</a:t>
            </a:r>
          </a:p>
          <a:p>
            <a:pPr>
              <a:buBlip>
                <a:blip r:embed="rId3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Type d’étude à réaliser</a:t>
            </a:r>
          </a:p>
          <a:p>
            <a:pPr>
              <a:buBlip>
                <a:blip r:embed="rId3"/>
              </a:buBlip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Conditions climatiques de la zone de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 commercialisation.</a:t>
            </a:r>
          </a:p>
          <a:p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100" i="1" dirty="0" smtClean="0">
                <a:solidFill>
                  <a:schemeClr val="tx1"/>
                </a:solidFill>
              </a:rPr>
              <a:t>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16387" name="Espace réservé du contenu 3"/>
          <p:cNvSpPr>
            <a:spLocks noGrp="1"/>
          </p:cNvSpPr>
          <p:nvPr>
            <p:ph sz="half" idx="1"/>
          </p:nvPr>
        </p:nvSpPr>
        <p:spPr>
          <a:xfrm>
            <a:off x="285720" y="285728"/>
            <a:ext cx="8643998" cy="6069035"/>
          </a:xfrm>
        </p:spPr>
        <p:txBody>
          <a:bodyPr>
            <a:normAutofit/>
          </a:bodyPr>
          <a:lstStyle/>
          <a:p>
            <a:endParaRPr lang="fr-FR" i="1" dirty="0" smtClean="0"/>
          </a:p>
          <a:p>
            <a:pPr>
              <a:buBlip>
                <a:blip r:embed="rId4"/>
              </a:buBlip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ICH donne les différentes conditions de stockage pour le produit fini: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Conditions générales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 réfrigérateur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 congélateur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À T&lt; (-20°c)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Contenants imperméables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Contenants semi-perméables</a:t>
            </a:r>
          </a:p>
          <a:p>
            <a:pPr eaLnBrk="1" hangingPunct="1">
              <a:buFont typeface="Wingdings 2" pitchFamily="18" charset="2"/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3" name="suction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71480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b="1" u="sng" dirty="0" smtClean="0">
                <a:solidFill>
                  <a:srgbClr val="B889DB"/>
                </a:solidFill>
                <a:latin typeface="Times New Roman" pitchFamily="18" charset="0"/>
                <a:cs typeface="Times New Roman" pitchFamily="18" charset="0"/>
              </a:rPr>
              <a:t>Cas produits finis à conserver dans des conditions    générales:</a:t>
            </a:r>
            <a:endParaRPr lang="fr-FR" sz="2400" u="sng" dirty="0">
              <a:solidFill>
                <a:srgbClr val="B889D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Group 22"/>
          <p:cNvGraphicFramePr>
            <a:graphicFrameLocks/>
          </p:cNvGraphicFramePr>
          <p:nvPr/>
        </p:nvGraphicFramePr>
        <p:xfrm>
          <a:off x="285720" y="1714488"/>
          <a:ext cx="8429683" cy="369298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80121"/>
                <a:gridCol w="3124292"/>
                <a:gridCol w="3225270"/>
              </a:tblGrid>
              <a:tr h="7483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ETUDES</a:t>
                      </a: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Conditions de conservation</a:t>
                      </a: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Durée minimale de l’étude à l’enregistrement</a:t>
                      </a: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1169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Temps réel</a:t>
                      </a: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25°C 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± 2°C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60 % ± 5% HR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 mois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1225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Accélérées</a:t>
                      </a: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40°C 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± 2°C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75 % ± 5% HR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40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mois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714356"/>
            <a:ext cx="87868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fr-FR" sz="28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4- MATÉRIEL ET ÉQUIPEMENTS DE STOCKAGE</a:t>
            </a:r>
            <a:r>
              <a:rPr lang="fr-FR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fr-FR" sz="3200" dirty="0" smtClean="0"/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Essais temps réel:</a:t>
            </a:r>
            <a:r>
              <a:rPr lang="fr-FR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3200" dirty="0" err="1" smtClean="0">
                <a:latin typeface="Times New Roman" pitchFamily="18" charset="0"/>
                <a:cs typeface="Times New Roman" pitchFamily="18" charset="0"/>
              </a:rPr>
              <a:t>Echantillothèques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sans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équipements spécifiques</a:t>
            </a:r>
          </a:p>
          <a:p>
            <a:pPr marL="274320" indent="-274320">
              <a:buClr>
                <a:schemeClr val="accent3"/>
              </a:buClr>
              <a:defRPr/>
            </a:pP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Essais accélérés:</a:t>
            </a:r>
            <a:r>
              <a:rPr lang="fr-FR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-A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rmoires de stabilité (étuves)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  -Réfrigérateurs thermo statés)</a:t>
            </a:r>
            <a:endParaRPr lang="fr-FR" sz="3200" dirty="0"/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428604"/>
            <a:ext cx="857256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 DÉFINITIONS:</a:t>
            </a:r>
          </a:p>
          <a:p>
            <a:pPr algn="ctr"/>
            <a:endParaRPr lang="fr-FR" sz="3200" b="1" u="sng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1-STABILITÉ D’UN MÉDICAMENT</a:t>
            </a:r>
          </a:p>
          <a:p>
            <a:endParaRPr lang="fr-FR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Selon l’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« L’aptitude d’un médicament à conserver ses propriétés </a:t>
            </a:r>
            <a:r>
              <a:rPr lang="fr-F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chimiques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physiques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microbiologiques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biopharmaceutiques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dans les limites spécifiés, pendant toute sa durée de validité. »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6027003"/>
            <a:ext cx="9144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international conference on harmonisation of technichal requirements for  registration of pharmaceuticals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71472" y="1441684"/>
            <a:ext cx="7715304" cy="4556866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2428860" y="428604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Enceinte climatique</a:t>
            </a:r>
            <a:endParaRPr lang="fr-FR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928670"/>
            <a:ext cx="85725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5- MÉTHODES D’ANALYSE:</a:t>
            </a:r>
          </a:p>
          <a:p>
            <a:endParaRPr lang="fr-FR" sz="28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Elles doivent être validées        Spécifiques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Sensibles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Exactes</a:t>
            </a:r>
          </a:p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Reproductibles</a:t>
            </a:r>
          </a:p>
          <a:p>
            <a:endParaRPr lang="fr-FR" sz="2800" dirty="0"/>
          </a:p>
        </p:txBody>
      </p:sp>
      <p:sp>
        <p:nvSpPr>
          <p:cNvPr id="3" name="Accolade ouvrante 2"/>
          <p:cNvSpPr/>
          <p:nvPr/>
        </p:nvSpPr>
        <p:spPr>
          <a:xfrm>
            <a:off x="4500562" y="1928802"/>
            <a:ext cx="285752" cy="15716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92971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6- SPÉCIFICATIONS:</a:t>
            </a:r>
          </a:p>
          <a:p>
            <a:endParaRPr lang="fr-FR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tests portent sur toutes  les caractéristiques du produit susceptibles de modifier sa qualité, sécurité ou  son efficacité, à savoir :</a:t>
            </a:r>
          </a:p>
          <a:p>
            <a:pPr lvl="0">
              <a:buBlip>
                <a:blip r:embed="rId3"/>
              </a:buBlip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Propriétés physiques :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aspect                                                     -friabilité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couleur                                                    -limpidité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désintégration                                        -viscosité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dureté                                                     -sédimentation</a:t>
            </a:r>
          </a:p>
          <a:p>
            <a:pPr lvl="0">
              <a:buBlip>
                <a:blip r:embed="rId3"/>
              </a:buBlip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Propriétés chimiques: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Modification du pH.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Teneur en PA.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Taux des conservateurs.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Taux de produits de dégradations</a:t>
            </a:r>
          </a:p>
          <a:p>
            <a:pPr lvl="0">
              <a:buBlip>
                <a:blip r:embed="rId3"/>
              </a:buBlip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Propriétés biopharmaceutiques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taux et vitesse de dissolution</a:t>
            </a:r>
          </a:p>
          <a:p>
            <a:pPr lvl="0">
              <a:buBlip>
                <a:blip r:embed="rId3"/>
              </a:buBlip>
            </a:pPr>
            <a:r>
              <a:rPr lang="fr-FR" sz="2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Propriétés microbiologiques </a:t>
            </a:r>
            <a:r>
              <a:rPr lang="fr-FR" sz="2400" b="1" u="sng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propreté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stérilité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/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285720" y="357166"/>
            <a:ext cx="8715404" cy="599839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fr-FR" sz="2400" b="1" i="0" u="sng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spcBef>
                <a:spcPts val="700"/>
              </a:spcBef>
              <a:buClr>
                <a:schemeClr val="accent3"/>
              </a:buClr>
              <a:buSzPct val="95000"/>
              <a:defRPr/>
            </a:pPr>
            <a:r>
              <a:rPr lang="fr-FR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7-EVALUATION DES RÉSULTATS</a:t>
            </a:r>
          </a:p>
          <a:p>
            <a:pPr marL="274320" lvl="0" indent="-274320">
              <a:spcBef>
                <a:spcPts val="700"/>
              </a:spcBef>
              <a:buClr>
                <a:schemeClr val="accent3"/>
              </a:buClr>
              <a:buSzPct val="95000"/>
              <a:defRPr/>
            </a:pPr>
            <a:endParaRPr lang="fr-FR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ts val="700"/>
              </a:spcBef>
              <a:buClr>
                <a:schemeClr val="accent3"/>
              </a:buClr>
              <a:buSzPct val="95000"/>
              <a:defRPr/>
            </a:pPr>
            <a:r>
              <a:rPr kumimoji="0" lang="fr-F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Princeps</a:t>
            </a:r>
            <a:r>
              <a:rPr kumimoji="0" lang="fr-F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12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mois en temps réel           durée de validité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mois en accélérée              provisoire de </a:t>
            </a:r>
            <a:r>
              <a:rPr kumimoji="0" lang="fr-F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24 mois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 Engagement</a:t>
            </a:r>
            <a:r>
              <a:rPr kumimoji="0" lang="fr-F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fr-F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Générique: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mois en temps réel             durée de validité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mois en accélérée                provisoire de </a:t>
            </a:r>
            <a:r>
              <a:rPr kumimoji="0" lang="fr-F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24 mois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 Engagement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colade fermante 3"/>
          <p:cNvSpPr/>
          <p:nvPr/>
        </p:nvSpPr>
        <p:spPr>
          <a:xfrm>
            <a:off x="3643306" y="2285992"/>
            <a:ext cx="214314" cy="9286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Accolade fermante 4"/>
          <p:cNvSpPr/>
          <p:nvPr/>
        </p:nvSpPr>
        <p:spPr>
          <a:xfrm>
            <a:off x="3643306" y="4857760"/>
            <a:ext cx="285752" cy="9286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28604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VII- PRÉDICTION  DE LA DURÉE DE VALIDITÉ:</a:t>
            </a:r>
          </a:p>
          <a:p>
            <a:r>
              <a:rPr lang="fr-F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Loi d’ARRHÉNIUS:</a:t>
            </a:r>
          </a:p>
          <a:p>
            <a:endParaRPr lang="fr-FR" sz="2800" b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	Pour pouvoir prédire  la durée de validité d’un médicament on doit suivre les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étapes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suivantes:</a:t>
            </a: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Détermination de l’ordre de la réaction de dégradation.</a:t>
            </a:r>
          </a:p>
          <a:p>
            <a:pPr lvl="0"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Evaluation de la variation de la vitesse en fonction de la température.</a:t>
            </a:r>
          </a:p>
          <a:p>
            <a:pPr lvl="0"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Extrapolation   de la vitesse de dégradation à température réelle  en utilisant  la loi d’Arrhenius</a:t>
            </a:r>
          </a:p>
          <a:p>
            <a:pPr lvl="0"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Déduction de la durée de validité à T= 25°c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85728"/>
            <a:ext cx="571504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fr-FR" sz="24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DÉTERMINATION DE L’ORDRE DE LA RÉACTION :</a:t>
            </a:r>
          </a:p>
          <a:p>
            <a:endParaRPr lang="fr-FR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Étude de l’évolution de la [ PA]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en fonction du temps et à T°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constante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Tracer la courbe [PA] =f (t)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Plusieurs tracés sont possibles.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vitesse V  est exprimée par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l’équation suivante 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		</a:t>
            </a: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sh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374" y="1214422"/>
            <a:ext cx="4500626" cy="26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214282" y="4429132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dC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quantité de produit transformé dans l’intervalle de temps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C :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concentration au temps t de la substance active.</a:t>
            </a:r>
          </a:p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K :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constante de vitesse, exprime la rapidité de la réaction de dégradation.</a:t>
            </a:r>
          </a:p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: ordre de la réaction</a:t>
            </a:r>
            <a:endParaRPr lang="fr-FR" sz="2000" dirty="0"/>
          </a:p>
        </p:txBody>
      </p:sp>
      <p:sp>
        <p:nvSpPr>
          <p:cNvPr id="5" name="Rectangle 4"/>
          <p:cNvSpPr/>
          <p:nvPr/>
        </p:nvSpPr>
        <p:spPr>
          <a:xfrm>
            <a:off x="3214678" y="4071942"/>
            <a:ext cx="250033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 = - </a:t>
            </a:r>
            <a:r>
              <a:rPr lang="nl-NL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dC</a:t>
            </a:r>
            <a:r>
              <a:rPr lang="nl-NL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nl-NL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nl-NL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K .</a:t>
            </a:r>
            <a:r>
              <a:rPr lang="nl-NL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nl-NL" sz="2000" b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nl-NL" sz="2000" b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9144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ORDRE  ZÉRO: </a:t>
            </a:r>
            <a:r>
              <a:rPr lang="fr-FR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(TRACÉ 1)</a:t>
            </a:r>
          </a:p>
          <a:p>
            <a:pPr>
              <a:buFont typeface="Arial" pitchFamily="34" charset="0"/>
              <a:buChar char="•"/>
            </a:pPr>
            <a:endParaRPr lang="fr-FR" sz="2400" b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Si</a:t>
            </a:r>
            <a:r>
              <a:rPr lang="fr-FR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= 0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 : </a:t>
            </a:r>
            <a:r>
              <a:rPr lang="nl-NL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nl-NL" sz="2800" b="1" dirty="0" err="1" smtClean="0">
                <a:latin typeface="Times New Roman" pitchFamily="18" charset="0"/>
                <a:cs typeface="Times New Roman" pitchFamily="18" charset="0"/>
              </a:rPr>
              <a:t>dC</a:t>
            </a:r>
            <a:r>
              <a:rPr lang="nl-NL" sz="2800" b="1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nl-NL" sz="2800" b="1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nl-NL" sz="2800" b="1" dirty="0" smtClean="0">
                <a:latin typeface="Times New Roman" pitchFamily="18" charset="0"/>
                <a:cs typeface="Times New Roman" pitchFamily="18" charset="0"/>
              </a:rPr>
              <a:t> = K (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constante)</a:t>
            </a: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vitesse de réaction est indépendante de la concentration de la substance étudiée :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V = constante = K pente de la courbe</a:t>
            </a: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En intégrant cette équation, on obtient l’équation du graphe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C=f (t),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qui est une droite.</a:t>
            </a:r>
          </a:p>
          <a:p>
            <a:pPr>
              <a:buFont typeface="Wingdings" pitchFamily="2" charset="2"/>
              <a:buChar char="Ø"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r>
              <a:rPr lang="fr-FR" sz="2800" b="1" baseline="-25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800" b="1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C 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 concentration en PA aux temps (t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et (t).</a:t>
            </a:r>
          </a:p>
          <a:p>
            <a:pPr lvl="1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K :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constante de vitesse (pente de la droite )</a:t>
            </a:r>
          </a:p>
          <a:p>
            <a:pPr>
              <a:buFont typeface="Arial" pitchFamily="34" charset="0"/>
              <a:buChar char="•"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71736" y="3786190"/>
            <a:ext cx="3429024" cy="107157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 = C</a:t>
            </a:r>
            <a:r>
              <a:rPr lang="fr-FR" sz="2800" b="1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fr-FR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-K t</a:t>
            </a:r>
            <a:endParaRPr lang="fr-FR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285728"/>
            <a:ext cx="892971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ORDRE 1:</a:t>
            </a:r>
            <a:r>
              <a:rPr lang="fr-FR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800" baseline="30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eme</a:t>
            </a:r>
            <a:r>
              <a:rPr lang="fr-F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tracé (asymptote)</a:t>
            </a: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vitesse de dégradation est importante au départ puis elle décroît avec la diminution de la concentration. </a:t>
            </a:r>
          </a:p>
          <a:p>
            <a:pPr>
              <a:buFont typeface="Wingdings" pitchFamily="2" charset="2"/>
              <a:buChar char="Ø"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n=1      </a:t>
            </a:r>
            <a:r>
              <a:rPr lang="nl-NL" sz="2800" b="1" dirty="0" smtClean="0"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nl-NL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-</a:t>
            </a:r>
            <a:r>
              <a:rPr lang="nl-NL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dC</a:t>
            </a:r>
            <a:r>
              <a:rPr lang="nl-NL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nl-NL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nl-NL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K.C</a:t>
            </a:r>
            <a:endParaRPr lang="fr-F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	  </a:t>
            </a: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En intégrant cette équation, on obtient l’équation de l’asymptote :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de-DE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En exprimant cette équation en logarithme, on obtient une droite de pente K.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nl-NL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Log C = -(Kt/2.303) + log C</a:t>
            </a:r>
            <a:r>
              <a:rPr lang="nl-NL" sz="2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fr-F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28926" y="3643314"/>
            <a:ext cx="3000396" cy="107157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 = C</a:t>
            </a:r>
            <a:r>
              <a:rPr lang="de-DE" sz="2800" b="1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0 .</a:t>
            </a:r>
            <a:r>
              <a:rPr lang="de-DE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de-DE" sz="2800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de-DE" sz="2800" b="1" baseline="30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Kt</a:t>
            </a:r>
            <a:r>
              <a:rPr lang="de-DE" sz="2800" b="1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28604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ORDRE 2 </a:t>
            </a:r>
            <a:r>
              <a:rPr lang="fr-FR" sz="24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fr-F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fr-F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3eme tracé)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Dans ce type de réaction, deux molécules sont impliquées dans le processus de dégradation (exemple : interaction entre PA et excipient).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nl-NL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- </a:t>
            </a:r>
            <a:r>
              <a:rPr lang="nl-NL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dC</a:t>
            </a:r>
            <a:r>
              <a:rPr lang="nl-NL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nl-NL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nl-NL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K.C</a:t>
            </a:r>
            <a:r>
              <a:rPr lang="nl-NL" sz="24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fr-FR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4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fr-FR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vitesse de dégradation est fonction du carré de la concentration en PA.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 intégrant l’équation précédente, on obtient l’équation de l’hyperbole </a:t>
            </a:r>
          </a:p>
          <a:p>
            <a:r>
              <a:rPr lang="de-DE" sz="2400" b="1" dirty="0" smtClean="0">
                <a:latin typeface="Times New Roman" pitchFamily="18" charset="0"/>
                <a:cs typeface="Times New Roman" pitchFamily="18" charset="0"/>
              </a:rPr>
              <a:t>C =f (t).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de-DE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On s’assure qu’une réaction est d’ordre 2, en vérifiant si le graphe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1/C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en fonction du temps est bien une droite 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1/C = f (t)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de pente K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86050" y="4071942"/>
            <a:ext cx="2786082" cy="10001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1/C = -K t + 1/ C</a:t>
            </a:r>
            <a:r>
              <a:rPr lang="de-DE" sz="2400" b="1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fr-FR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357166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2/ Détermination  de la constance de vitesse de dégradation à 25°C</a:t>
            </a:r>
          </a:p>
          <a:p>
            <a:r>
              <a:rPr lang="fr-FR" sz="24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( K</a:t>
            </a:r>
            <a:r>
              <a:rPr lang="fr-FR" sz="2400" b="1" u="sng" baseline="-25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fr-FR" sz="24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):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Exposer le médicament à des températures élevées (40°,50°,60°,70°…)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Déterminer  à chaque température la constante de vitesse de dégradation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 se basant sur la loi d’ARRHENIUS on peut tracer la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courbe: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log K = </a:t>
            </a:r>
            <a:r>
              <a:rPr lang="fr-FR" sz="2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 (</a:t>
            </a:r>
            <a:r>
              <a:rPr lang="fr-FR" sz="2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1/T)</a:t>
            </a:r>
          </a:p>
          <a:p>
            <a:endParaRPr lang="fr-F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sh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929066"/>
            <a:ext cx="483509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0" y="3357562"/>
            <a:ext cx="55721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K=A e</a:t>
            </a:r>
            <a:r>
              <a:rPr lang="fr-FR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2400" b="1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fr-FR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/RT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=&gt; log K= log A-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/2,303 RT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A: constante</a:t>
            </a:r>
          </a:p>
          <a:p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énergie d’activation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T: température absolue en  kelvin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 :constante des gaz parfait</a:t>
            </a:r>
          </a:p>
          <a:p>
            <a:endParaRPr lang="fr-FR" sz="2400" dirty="0"/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715436" cy="5913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u="sng" dirty="0" smtClean="0">
                <a:latin typeface="Times New Roman" pitchFamily="18" charset="0"/>
                <a:cs typeface="Times New Roman" pitchFamily="18" charset="0"/>
              </a:rPr>
              <a:t>Un  médicament devient</a:t>
            </a:r>
            <a:r>
              <a:rPr lang="fr-FR" sz="3200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instable </a:t>
            </a:r>
            <a:r>
              <a:rPr lang="fr-FR" sz="3200" u="sng" dirty="0" smtClean="0">
                <a:latin typeface="Times New Roman" pitchFamily="18" charset="0"/>
                <a:cs typeface="Times New Roman" pitchFamily="18" charset="0"/>
              </a:rPr>
              <a:t>dans les cas  suivants: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Perte en PA &gt; 5%.</a:t>
            </a:r>
            <a:endParaRPr lang="fr-FR" sz="3200" dirty="0" smtClean="0"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Produits de dégradation &gt; limites spécifiées.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Changement des caractères organoleptiques.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Changement du pH.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Test de dissolution non conforme.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fr-FR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Altération de la  qualité microbiologique.</a:t>
            </a: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357166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3- ESTIMATION DE LA DURÉE DE VALIDITÉ:</a:t>
            </a:r>
          </a:p>
          <a:p>
            <a:endParaRPr lang="fr-FR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 partir de la constante de vitesse de dégradation estimée K 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25,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et selon l’ordre de réaction de dégradation, la durée de conservation D du médicament est calculée comme suit :</a:t>
            </a:r>
          </a:p>
          <a:p>
            <a:pPr>
              <a:buFont typeface="Wingdings" pitchFamily="2" charset="2"/>
              <a:buChar char="v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Si la réaction est d’ordre 0 :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 = X C</a:t>
            </a:r>
            <a:r>
              <a:rPr lang="fr-FR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/100.K</a:t>
            </a:r>
            <a:r>
              <a:rPr lang="fr-FR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endParaRPr lang="fr-FR" sz="2400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Si la réaction est d’ordre 1 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 = (2,303/K</a:t>
            </a:r>
            <a:r>
              <a:rPr lang="fr-FR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.Log (100/100 – X)</a:t>
            </a:r>
            <a:endParaRPr lang="fr-FR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Si la réaction est d’ordre 2 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fr-FR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 [X/(100 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fr-FR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X)] 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1/(C</a:t>
            </a:r>
            <a:r>
              <a:rPr lang="fr-FR" sz="2400" b="1" baseline="-25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.K</a:t>
            </a:r>
            <a:r>
              <a:rPr lang="fr-FR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fr-FR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fr-FR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étant la chute du titre en principe actif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Cette date de validité provisoire doit être confirmer par des études en temps réel.  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2643182"/>
            <a:ext cx="8358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MERCI  DE VOTRE ATTENTION  </a:t>
            </a:r>
            <a:endParaRPr lang="fr-FR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8373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428604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fr-FR" sz="32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DATE LIMITE D’UTILISATION OU DATE DE PEREMPTION</a:t>
            </a:r>
            <a:r>
              <a:rPr lang="fr-FR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fr-FR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fr-FR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C’est la date jusqu'à laquelle le médicament est censé rester </a:t>
            </a:r>
            <a:r>
              <a:rPr lang="fr-FR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conforme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aux spécifications s’il est conservé correctement.</a:t>
            </a:r>
          </a:p>
          <a:p>
            <a:pPr>
              <a:buFont typeface="Wingdings" pitchFamily="2" charset="2"/>
              <a:buChar char="§"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Cette date doit figurer en clair sur les conditionnements primaire et secondaire.</a:t>
            </a:r>
          </a:p>
          <a:p>
            <a:pPr>
              <a:buFont typeface="Wingdings" pitchFamily="2" charset="2"/>
              <a:buChar char="§"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Elle est précédée des mentions : « à utiliser avant… » ou «  date limite d’utilisation… ». « date de péremption… »</a:t>
            </a:r>
          </a:p>
          <a:p>
            <a:endParaRPr lang="fr-FR" sz="3200" dirty="0"/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9297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II-OBJECTIFS DES ÉTUDES DE STABILITÉ:</a:t>
            </a:r>
          </a:p>
          <a:p>
            <a:pPr algn="ctr"/>
            <a:endParaRPr lang="fr-FR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chemeClr val="accent3"/>
              </a:buClr>
              <a:defRPr/>
            </a:pPr>
            <a:r>
              <a:rPr lang="fr-FR" sz="32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1.SUR LE PA SEUL:</a:t>
            </a:r>
            <a:r>
              <a:rPr lang="fr-FR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514350" indent="-51435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Déterminer  la stabilité intrinsèque </a:t>
            </a: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Déterminer les Produits de dégradation</a:t>
            </a: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Déterminer la durée de validité et conditions de stockage.</a:t>
            </a: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Orienter le choix des méthodes de contrôle sur le produit fini,</a:t>
            </a: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Orienter les conditions d’études de stabilité du produit fini.</a:t>
            </a:r>
          </a:p>
          <a:p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2844" y="500042"/>
            <a:ext cx="86439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fr-FR" sz="32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2. SUR LE PRODUIT FINI:</a:t>
            </a:r>
          </a:p>
          <a:p>
            <a:pPr marL="274320" indent="-274320">
              <a:buClr>
                <a:schemeClr val="accent3"/>
              </a:buClr>
              <a:defRPr/>
            </a:pPr>
            <a:endParaRPr lang="fr-FR" sz="3200" b="1" u="sng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Identifier les produits de dégradation provenant de l’interaction des différents composants de la formule,</a:t>
            </a:r>
            <a:endParaRPr lang="fr-FR" sz="32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Déterminer la durée de validité</a:t>
            </a:r>
          </a:p>
          <a:p>
            <a:pPr marL="274320" indent="-274320"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Déterminer les conditions de conservation pendant le stockage et en cours d’utilisation.</a:t>
            </a:r>
          </a:p>
          <a:p>
            <a:endParaRPr lang="fr-FR" sz="3200" dirty="0"/>
          </a:p>
        </p:txBody>
      </p: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929718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III-FACTEURS INFLUENÇANT LA STABILITÉ DES MÉDICAMENTS:</a:t>
            </a:r>
          </a:p>
          <a:p>
            <a:endParaRPr lang="fr-F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Facteurs Extrinsèques</a:t>
            </a:r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fr-FR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Facteurs Intrinsèques</a:t>
            </a:r>
          </a:p>
          <a:p>
            <a:pPr>
              <a:lnSpc>
                <a:spcPct val="150000"/>
              </a:lnSpc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       La température                   Système médicamenteux</a:t>
            </a:r>
          </a:p>
          <a:p>
            <a:pPr>
              <a:lnSpc>
                <a:spcPct val="150000"/>
              </a:lnSpc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       L’humidité                          Interactions PA-excipients                           </a:t>
            </a:r>
          </a:p>
          <a:p>
            <a:pPr>
              <a:lnSpc>
                <a:spcPct val="150000"/>
              </a:lnSpc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       l’oxygène                            Interactions contenant-contenu</a:t>
            </a:r>
          </a:p>
          <a:p>
            <a:pPr>
              <a:lnSpc>
                <a:spcPct val="150000"/>
              </a:lnSpc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       La lumière                           pH</a:t>
            </a:r>
          </a:p>
          <a:p>
            <a:pPr>
              <a:lnSpc>
                <a:spcPct val="150000"/>
              </a:lnSpc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       Autres facteurs                    Chiralité</a:t>
            </a:r>
          </a:p>
          <a:p>
            <a:pPr>
              <a:lnSpc>
                <a:spcPct val="150000"/>
              </a:lnSpc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Polymorphisme</a:t>
            </a:r>
          </a:p>
          <a:p>
            <a:pPr>
              <a:lnSpc>
                <a:spcPct val="150000"/>
              </a:lnSpc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cxnSp>
        <p:nvCxnSpPr>
          <p:cNvPr id="4" name="Connecteur droit 3"/>
          <p:cNvCxnSpPr/>
          <p:nvPr/>
        </p:nvCxnSpPr>
        <p:spPr>
          <a:xfrm rot="5400000">
            <a:off x="-928726" y="3643314"/>
            <a:ext cx="24288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285720" y="242886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85720" y="307181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285720" y="364331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285720" y="428625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85720" y="485776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5400000">
            <a:off x="2321703" y="3964785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3786182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3786182" y="307181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3786182" y="364331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3786182" y="421481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3786182" y="485776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3786182" y="54292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7154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1- FACTEURS EXTRINSÈQUES:</a:t>
            </a:r>
          </a:p>
          <a:p>
            <a:pPr>
              <a:buBlip>
                <a:blip r:embed="rId3"/>
              </a:buBlip>
            </a:pPr>
            <a:r>
              <a:rPr lang="fr-FR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TEMPÉRATURE: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 facteur de dégradation potentiel le plus actif et le plus permanent.</a:t>
            </a:r>
          </a:p>
          <a:p>
            <a:pPr>
              <a:buBlip>
                <a:blip r:embed="rId4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chaleur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peut:</a:t>
            </a:r>
          </a:p>
          <a:p>
            <a:pPr lvl="0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entrainer des modifications de l’état physique  (dureté, viscosité, fusion des suppositoires, inversion de phase des émulsions....)</a:t>
            </a:r>
          </a:p>
          <a:p>
            <a:pPr lvl="0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Catalyser les réactions  chimiques.</a:t>
            </a:r>
          </a:p>
          <a:p>
            <a:pPr lvl="0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entrainer le développement des micro-organismes</a:t>
            </a:r>
          </a:p>
          <a:p>
            <a:pPr lvl="0">
              <a:buBlip>
                <a:blip r:embed="rId4"/>
              </a:buBlip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fr-FR" sz="28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froid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peut:</a:t>
            </a:r>
          </a:p>
          <a:p>
            <a:pPr lvl="0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Augmenter la viscosité </a:t>
            </a:r>
          </a:p>
          <a:p>
            <a:pPr lvl="0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Sursaturation ( précipitation du PA ,croissance des cristaux des suspensions)</a:t>
            </a:r>
          </a:p>
          <a:p>
            <a:endParaRPr lang="fr-F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428604"/>
            <a:ext cx="2038123" cy="8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 dir="ld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7054</TotalTime>
  <Words>1141</Words>
  <Application>Microsoft Office PowerPoint</Application>
  <PresentationFormat>Affichage à l'écran (4:3)</PresentationFormat>
  <Paragraphs>407</Paragraphs>
  <Slides>42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3" baseType="lpstr">
      <vt:lpstr>Métro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: 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Stabilité des médicaments</dc:title>
  <dc:creator>hamid</dc:creator>
  <cp:lastModifiedBy>hamid</cp:lastModifiedBy>
  <cp:revision>192</cp:revision>
  <dcterms:created xsi:type="dcterms:W3CDTF">2012-04-29T19:16:11Z</dcterms:created>
  <dcterms:modified xsi:type="dcterms:W3CDTF">2015-04-22T10:26:09Z</dcterms:modified>
</cp:coreProperties>
</file>