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74" r:id="rId5"/>
    <p:sldId id="259" r:id="rId6"/>
    <p:sldId id="260" r:id="rId7"/>
    <p:sldId id="282" r:id="rId8"/>
    <p:sldId id="261" r:id="rId9"/>
    <p:sldId id="276" r:id="rId10"/>
    <p:sldId id="277" r:id="rId11"/>
    <p:sldId id="278" r:id="rId12"/>
    <p:sldId id="262" r:id="rId13"/>
    <p:sldId id="263" r:id="rId14"/>
    <p:sldId id="264" r:id="rId15"/>
    <p:sldId id="265" r:id="rId16"/>
    <p:sldId id="266" r:id="rId17"/>
    <p:sldId id="267" r:id="rId18"/>
    <p:sldId id="268" r:id="rId19"/>
    <p:sldId id="269" r:id="rId20"/>
    <p:sldId id="270" r:id="rId21"/>
    <p:sldId id="271" r:id="rId22"/>
    <p:sldId id="280"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5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60E89E-7650-4E29-BBE6-A563C654CD8A}" type="datetimeFigureOut">
              <a:rPr lang="fr-FR" smtClean="0"/>
              <a:pPr/>
              <a:t>21/04/2015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8D1A7B-55E2-4890-B420-AEC325F0BC88}"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kern="1200" dirty="0" smtClean="0">
                <a:solidFill>
                  <a:schemeClr val="tx1"/>
                </a:solidFill>
                <a:latin typeface="+mn-lt"/>
                <a:ea typeface="+mn-ea"/>
                <a:cs typeface="+mn-cs"/>
              </a:rPr>
              <a:t> La fermeture des</a:t>
            </a:r>
            <a:r>
              <a:rPr lang="fr-FR" sz="1200" b="0" i="0" kern="1200" baseline="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 canaux </a:t>
            </a:r>
            <a:r>
              <a:rPr lang="fr-FR" dirty="0" smtClean="0">
                <a:latin typeface="Times New Roman" pitchFamily="18" charset="0"/>
                <a:cs typeface="Times New Roman" pitchFamily="18" charset="0"/>
              </a:rPr>
              <a:t>potassiques</a:t>
            </a:r>
            <a:r>
              <a:rPr lang="fr-FR" sz="1200" b="0" i="0" kern="1200" dirty="0" smtClean="0">
                <a:solidFill>
                  <a:schemeClr val="tx1"/>
                </a:solidFill>
                <a:latin typeface="+mn-lt"/>
                <a:ea typeface="+mn-ea"/>
                <a:cs typeface="+mn-cs"/>
              </a:rPr>
              <a:t> induit un arrêt du flux sortant de K+ de la cellule, et donc une dépolarisation au niveau de sa membrane. Cette dépolarisation active par la suite des canaux calciques voltage-dépendants, induisant un flux entrant de Ca2+ qui va provoquer l'exocytose des vésicules contenant l'insuline</a:t>
            </a:r>
            <a:endParaRPr lang="fr-FR" dirty="0"/>
          </a:p>
        </p:txBody>
      </p:sp>
      <p:sp>
        <p:nvSpPr>
          <p:cNvPr id="4" name="Espace réservé du numéro de diapositive 3"/>
          <p:cNvSpPr>
            <a:spLocks noGrp="1"/>
          </p:cNvSpPr>
          <p:nvPr>
            <p:ph type="sldNum" sz="quarter" idx="10"/>
          </p:nvPr>
        </p:nvSpPr>
        <p:spPr/>
        <p:txBody>
          <a:bodyPr/>
          <a:lstStyle/>
          <a:p>
            <a:fld id="{C68D1A7B-55E2-4890-B420-AEC325F0BC88}" type="slidenum">
              <a:rPr lang="fr-FR" smtClean="0"/>
              <a:pPr/>
              <a:t>13</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latin typeface="Times New Roman" pitchFamily="18" charset="0"/>
                <a:cs typeface="Times New Roman" pitchFamily="18" charset="0"/>
              </a:rPr>
              <a:t>Flatulence: </a:t>
            </a:r>
            <a:r>
              <a:rPr lang="fr-FR" sz="1200" b="0" i="0" u="none" strike="noStrike" kern="1200" dirty="0" smtClean="0">
                <a:solidFill>
                  <a:schemeClr val="tx1"/>
                </a:solidFill>
                <a:latin typeface="+mn-lt"/>
                <a:ea typeface="+mn-ea"/>
                <a:cs typeface="+mn-cs"/>
              </a:rPr>
              <a:t>Accumulation</a:t>
            </a:r>
            <a:r>
              <a:rPr lang="fr-FR" sz="1200" b="0" i="0" kern="1200" dirty="0" smtClean="0">
                <a:solidFill>
                  <a:schemeClr val="tx1"/>
                </a:solidFill>
                <a:latin typeface="+mn-lt"/>
                <a:ea typeface="+mn-ea"/>
                <a:cs typeface="+mn-cs"/>
              </a:rPr>
              <a:t> </a:t>
            </a:r>
            <a:r>
              <a:rPr lang="fr-FR" sz="1200" b="0" i="0" u="none" strike="noStrike" kern="1200" dirty="0" smtClean="0">
                <a:solidFill>
                  <a:schemeClr val="tx1"/>
                </a:solidFill>
                <a:latin typeface="+mn-lt"/>
                <a:ea typeface="+mn-ea"/>
                <a:cs typeface="+mn-cs"/>
              </a:rPr>
              <a:t>de</a:t>
            </a:r>
            <a:r>
              <a:rPr lang="fr-FR" sz="1200" b="0" i="0" kern="1200" dirty="0" smtClean="0">
                <a:solidFill>
                  <a:schemeClr val="tx1"/>
                </a:solidFill>
                <a:latin typeface="+mn-lt"/>
                <a:ea typeface="+mn-ea"/>
                <a:cs typeface="+mn-cs"/>
              </a:rPr>
              <a:t> </a:t>
            </a:r>
            <a:r>
              <a:rPr lang="fr-FR" sz="1200" b="0" i="0" u="none" strike="noStrike" kern="1200" dirty="0" smtClean="0">
                <a:solidFill>
                  <a:schemeClr val="tx1"/>
                </a:solidFill>
                <a:latin typeface="+mn-lt"/>
                <a:ea typeface="+mn-ea"/>
                <a:cs typeface="+mn-cs"/>
              </a:rPr>
              <a:t>gaz</a:t>
            </a:r>
            <a:r>
              <a:rPr lang="fr-FR" sz="1200" b="0" i="0" kern="1200" dirty="0" smtClean="0">
                <a:solidFill>
                  <a:schemeClr val="tx1"/>
                </a:solidFill>
                <a:latin typeface="+mn-lt"/>
                <a:ea typeface="+mn-ea"/>
                <a:cs typeface="+mn-cs"/>
              </a:rPr>
              <a:t> </a:t>
            </a:r>
            <a:r>
              <a:rPr lang="fr-FR" sz="1200" b="0" i="0" u="none" strike="noStrike" kern="1200" dirty="0" smtClean="0">
                <a:solidFill>
                  <a:schemeClr val="tx1"/>
                </a:solidFill>
                <a:latin typeface="+mn-lt"/>
                <a:ea typeface="+mn-ea"/>
                <a:cs typeface="+mn-cs"/>
              </a:rPr>
              <a:t>intestinaux</a:t>
            </a:r>
            <a:r>
              <a:rPr lang="fr-FR" sz="1200" b="0" i="0" u="none" strike="noStrike" kern="1200" baseline="0" dirty="0" smtClean="0">
                <a:solidFill>
                  <a:schemeClr val="tx1"/>
                </a:solidFill>
                <a:latin typeface="+mn-lt"/>
                <a:ea typeface="+mn-ea"/>
                <a:cs typeface="+mn-cs"/>
              </a:rPr>
              <a:t> </a:t>
            </a:r>
            <a:r>
              <a:rPr lang="fr-FR" sz="1200" b="0" i="0" u="none" strike="noStrike" kern="1200" dirty="0" smtClean="0">
                <a:solidFill>
                  <a:schemeClr val="tx1"/>
                </a:solidFill>
                <a:latin typeface="+mn-lt"/>
                <a:ea typeface="+mn-ea"/>
                <a:cs typeface="+mn-cs"/>
              </a:rPr>
              <a:t> (ballonnement)</a:t>
            </a:r>
            <a:endParaRPr lang="fr-FR" dirty="0"/>
          </a:p>
        </p:txBody>
      </p:sp>
      <p:sp>
        <p:nvSpPr>
          <p:cNvPr id="4" name="Espace réservé du numéro de diapositive 3"/>
          <p:cNvSpPr>
            <a:spLocks noGrp="1"/>
          </p:cNvSpPr>
          <p:nvPr>
            <p:ph type="sldNum" sz="quarter" idx="10"/>
          </p:nvPr>
        </p:nvSpPr>
        <p:spPr/>
        <p:txBody>
          <a:bodyPr/>
          <a:lstStyle/>
          <a:p>
            <a:fld id="{C68D1A7B-55E2-4890-B420-AEC325F0BC88}" type="slidenum">
              <a:rPr lang="fr-FR" smtClean="0"/>
              <a:pPr/>
              <a:t>20</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latin typeface="Times New Roman" pitchFamily="18" charset="0"/>
                <a:cs typeface="Times New Roman" pitchFamily="18" charset="0"/>
              </a:rPr>
              <a:t>GLP-1</a:t>
            </a:r>
            <a:r>
              <a:rPr lang="fr-FR" dirty="0" smtClean="0">
                <a:latin typeface="Times New Roman" pitchFamily="18" charset="0"/>
                <a:cs typeface="Times New Roman" pitchFamily="18" charset="0"/>
              </a:rPr>
              <a:t>: </a:t>
            </a:r>
            <a:r>
              <a:rPr lang="fr-FR" smtClean="0">
                <a:latin typeface="Times New Roman" pitchFamily="18" charset="0"/>
                <a:cs typeface="Times New Roman" pitchFamily="18" charset="0"/>
              </a:rPr>
              <a:t>hormone </a:t>
            </a:r>
            <a:r>
              <a:rPr lang="fr-FR" sz="1200" b="0" i="0" kern="1200" smtClean="0">
                <a:solidFill>
                  <a:schemeClr val="tx1"/>
                </a:solidFill>
                <a:latin typeface="+mn-lt"/>
                <a:ea typeface="+mn-ea"/>
                <a:cs typeface="+mn-cs"/>
              </a:rPr>
              <a:t>gastro-intestinale </a:t>
            </a:r>
            <a:r>
              <a:rPr lang="fr-FR" sz="1200" b="0" i="0" kern="1200" dirty="0" smtClean="0">
                <a:solidFill>
                  <a:schemeClr val="tx1"/>
                </a:solidFill>
                <a:latin typeface="+mn-lt"/>
                <a:ea typeface="+mn-ea"/>
                <a:cs typeface="+mn-cs"/>
              </a:rPr>
              <a:t>qui stimule la sécrétion d'</a:t>
            </a:r>
            <a:r>
              <a:rPr lang="fr-FR" sz="1200" b="0" i="0" u="none" strike="noStrike" kern="1200" dirty="0" smtClean="0">
                <a:solidFill>
                  <a:schemeClr val="tx1"/>
                </a:solidFill>
                <a:latin typeface="+mn-lt"/>
                <a:ea typeface="+mn-ea"/>
                <a:cs typeface="+mn-cs"/>
              </a:rPr>
              <a:t>insuline</a:t>
            </a:r>
            <a:r>
              <a:rPr lang="fr-FR" sz="1200" b="0" i="0" u="none" strike="noStrike" kern="1200" baseline="0" dirty="0" smtClean="0">
                <a:solidFill>
                  <a:schemeClr val="tx1"/>
                </a:solidFill>
                <a:latin typeface="+mn-lt"/>
                <a:ea typeface="+mn-ea"/>
                <a:cs typeface="+mn-cs"/>
              </a:rPr>
              <a:t> et </a:t>
            </a:r>
            <a:r>
              <a:rPr lang="fr-FR" sz="1200" b="0" i="0" kern="1200" dirty="0" smtClean="0">
                <a:solidFill>
                  <a:schemeClr val="tx1"/>
                </a:solidFill>
                <a:latin typeface="+mn-lt"/>
                <a:ea typeface="+mn-ea"/>
                <a:cs typeface="+mn-cs"/>
              </a:rPr>
              <a:t> inhibe la libération du </a:t>
            </a:r>
            <a:r>
              <a:rPr lang="fr-FR" sz="1200" b="0" i="0" u="none" strike="noStrike" kern="1200" dirty="0" smtClean="0">
                <a:solidFill>
                  <a:schemeClr val="tx1"/>
                </a:solidFill>
                <a:latin typeface="+mn-lt"/>
                <a:ea typeface="+mn-ea"/>
                <a:cs typeface="+mn-cs"/>
              </a:rPr>
              <a:t>glucagon</a:t>
            </a:r>
            <a:r>
              <a:rPr lang="fr-FR" sz="1200" b="0" i="0" kern="1200" dirty="0" smtClean="0">
                <a:solidFill>
                  <a:schemeClr val="tx1"/>
                </a:solidFill>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C68D1A7B-55E2-4890-B420-AEC325F0BC88}" type="slidenum">
              <a:rPr lang="fr-FR" smtClean="0"/>
              <a:pPr/>
              <a:t>21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C1B9421C-54FE-4B25-BBDB-514F0612D217}" type="datetimeFigureOut">
              <a:rPr lang="fr-FR" smtClean="0"/>
              <a:pPr/>
              <a:t>21/04/2015</a:t>
            </a:fld>
            <a:endParaRPr lang="fr-FR" dirty="0"/>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dirty="0"/>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24C10535-3A1B-4726-ADE9-9955CE75AC7B}" type="slidenum">
              <a:rPr lang="fr-FR" smtClean="0"/>
              <a:pPr/>
              <a:t>‹N°›</a:t>
            </a:fld>
            <a:endParaRPr lang="fr-FR"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4C10535-3A1B-4726-ADE9-9955CE75AC7B}"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4C10535-3A1B-4726-ADE9-9955CE75AC7B}" type="slidenum">
              <a:rPr lang="fr-FR" smtClean="0"/>
              <a:pPr/>
              <a:t>‹N°›</a:t>
            </a:fld>
            <a:endParaRPr lang="fr-FR" dirty="0"/>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4C10535-3A1B-4726-ADE9-9955CE75AC7B}" type="slidenum">
              <a:rPr lang="fr-FR" smtClean="0"/>
              <a:pPr/>
              <a:t>‹N°›</a:t>
            </a:fld>
            <a:endParaRPr lang="fr-FR"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C1B9421C-54FE-4B25-BBDB-514F0612D217}" type="datetimeFigureOut">
              <a:rPr lang="fr-FR" smtClean="0"/>
              <a:pPr/>
              <a:t>21/04/2015</a:t>
            </a:fld>
            <a:endParaRPr lang="fr-FR" dirty="0"/>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dirty="0"/>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24C10535-3A1B-4726-ADE9-9955CE75AC7B}" type="slidenum">
              <a:rPr lang="fr-FR" smtClean="0"/>
              <a:pPr/>
              <a:t>‹N°›</a:t>
            </a:fld>
            <a:endParaRPr lang="fr-FR"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4C10535-3A1B-4726-ADE9-9955CE75AC7B}" type="slidenum">
              <a:rPr lang="fr-FR" smtClean="0"/>
              <a:pPr/>
              <a:t>‹N°›</a:t>
            </a:fld>
            <a:endParaRPr lang="fr-FR" dirty="0"/>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4C10535-3A1B-4726-ADE9-9955CE75AC7B}" type="slidenum">
              <a:rPr lang="fr-FR" smtClean="0"/>
              <a:pPr/>
              <a:t>‹N°›</a:t>
            </a:fld>
            <a:endParaRPr lang="fr-FR" dirty="0"/>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4C10535-3A1B-4726-ADE9-9955CE75AC7B}" type="slidenum">
              <a:rPr lang="fr-FR" smtClean="0"/>
              <a:pPr/>
              <a:t>‹N°›</a:t>
            </a:fld>
            <a:endParaRPr lang="fr-FR" dirty="0"/>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4C10535-3A1B-4726-ADE9-9955CE75AC7B}" type="slidenum">
              <a:rPr lang="fr-FR" smtClean="0"/>
              <a:pPr/>
              <a:t>‹N°›</a:t>
            </a:fld>
            <a:endParaRPr lang="fr-FR" dirty="0"/>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4C10535-3A1B-4726-ADE9-9955CE75AC7B}" type="slidenum">
              <a:rPr lang="fr-FR" smtClean="0"/>
              <a:pPr/>
              <a:t>‹N°›</a:t>
            </a:fld>
            <a:endParaRPr lang="fr-FR" dirty="0"/>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1B9421C-54FE-4B25-BBDB-514F0612D217}" type="datetimeFigureOut">
              <a:rPr lang="fr-FR" smtClean="0"/>
              <a:pPr/>
              <a:t>21/04/2015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4C10535-3A1B-4726-ADE9-9955CE75AC7B}" type="slidenum">
              <a:rPr lang="fr-FR" smtClean="0"/>
              <a:pPr/>
              <a:t>‹N°›</a:t>
            </a:fld>
            <a:endParaRPr lang="fr-FR" dirty="0"/>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1B9421C-54FE-4B25-BBDB-514F0612D217}" type="datetimeFigureOut">
              <a:rPr lang="fr-FR" smtClean="0"/>
              <a:pPr/>
              <a:t>21/04/2015</a:t>
            </a:fld>
            <a:endParaRPr lang="fr-FR" dirty="0"/>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dirty="0"/>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4C10535-3A1B-4726-ADE9-9955CE75AC7B}" type="slidenum">
              <a:rPr lang="fr-FR" smtClean="0"/>
              <a:pPr/>
              <a:t>‹N°›</a:t>
            </a:fld>
            <a:endParaRPr lang="fr-FR" dirty="0"/>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Antidiabétiques </a:t>
            </a:r>
            <a:endParaRPr lang="fr-FR" dirty="0"/>
          </a:p>
        </p:txBody>
      </p:sp>
      <p:sp>
        <p:nvSpPr>
          <p:cNvPr id="3" name="Sous-titre 2"/>
          <p:cNvSpPr>
            <a:spLocks noGrp="1"/>
          </p:cNvSpPr>
          <p:nvPr>
            <p:ph type="subTitle" idx="1"/>
          </p:nvPr>
        </p:nvSpPr>
        <p:spPr/>
        <p:txBody>
          <a:bodyPr>
            <a:noAutofit/>
          </a:bodyPr>
          <a:lstStyle/>
          <a:p>
            <a:r>
              <a:rPr lang="fr-FR" sz="1600" dirty="0" smtClean="0"/>
              <a:t>Dr. Guergouri Fatima Zohra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endParaRPr lang="fr-FR" dirty="0"/>
          </a:p>
        </p:txBody>
      </p:sp>
      <p:graphicFrame>
        <p:nvGraphicFramePr>
          <p:cNvPr id="6" name="Espace réservé du contenu 5"/>
          <p:cNvGraphicFramePr>
            <a:graphicFrameLocks noGrp="1"/>
          </p:cNvGraphicFramePr>
          <p:nvPr>
            <p:ph sz="quarter" idx="1"/>
          </p:nvPr>
        </p:nvGraphicFramePr>
        <p:xfrm>
          <a:off x="457200" y="1219200"/>
          <a:ext cx="8229600" cy="4658076"/>
        </p:xfrm>
        <a:graphic>
          <a:graphicData uri="http://schemas.openxmlformats.org/drawingml/2006/table">
            <a:tbl>
              <a:tblPr firstRow="1" bandRow="1">
                <a:tableStyleId>{69CF1AB2-1976-4502-BF36-3FF5EA218861}</a:tableStyleId>
              </a:tblPr>
              <a:tblGrid>
                <a:gridCol w="8229600"/>
              </a:tblGrid>
              <a:tr h="517564">
                <a:tc>
                  <a:txBody>
                    <a:bodyPr/>
                    <a:lstStyle/>
                    <a:p>
                      <a:pPr algn="ctr"/>
                      <a:r>
                        <a:rPr lang="fr-FR" dirty="0" smtClean="0"/>
                        <a:t>ADO stimulant la sécrétion d’insuline: </a:t>
                      </a:r>
                      <a:r>
                        <a:rPr lang="fr-FR" dirty="0" smtClean="0">
                          <a:solidFill>
                            <a:srgbClr val="FF0000"/>
                          </a:solidFill>
                        </a:rPr>
                        <a:t>insulino-sécrétagogues</a:t>
                      </a:r>
                      <a:endParaRPr lang="fr-FR" dirty="0">
                        <a:solidFill>
                          <a:srgbClr val="FF0000"/>
                        </a:solidFill>
                      </a:endParaRPr>
                    </a:p>
                  </a:txBody>
                  <a:tcPr/>
                </a:tc>
              </a:tr>
              <a:tr h="517564">
                <a:tc>
                  <a:txBody>
                    <a:bodyPr/>
                    <a:lstStyle/>
                    <a:p>
                      <a:r>
                        <a:rPr lang="fr-FR" dirty="0" smtClean="0"/>
                        <a:t>1.  Sulfamides hypoglycémiants ou sulfonylurées</a:t>
                      </a:r>
                      <a:endParaRPr lang="fr-FR" dirty="0"/>
                    </a:p>
                  </a:txBody>
                  <a:tcPr/>
                </a:tc>
              </a:tr>
              <a:tr h="517564">
                <a:tc>
                  <a:txBody>
                    <a:bodyPr/>
                    <a:lstStyle/>
                    <a:p>
                      <a:r>
                        <a:rPr lang="fr-FR" dirty="0" smtClean="0"/>
                        <a:t>2. Glinides ou méglitinides </a:t>
                      </a:r>
                      <a:endParaRPr lang="fr-FR" dirty="0"/>
                    </a:p>
                  </a:txBody>
                  <a:tcPr/>
                </a:tc>
              </a:tr>
              <a:tr h="517564">
                <a:tc>
                  <a:txBody>
                    <a:bodyPr/>
                    <a:lstStyle/>
                    <a:p>
                      <a:pPr algn="ctr"/>
                      <a:r>
                        <a:rPr lang="fr-FR" b="1" dirty="0" smtClean="0"/>
                        <a:t>ADO augmentant</a:t>
                      </a:r>
                      <a:r>
                        <a:rPr lang="fr-FR" b="1" baseline="0" dirty="0" smtClean="0"/>
                        <a:t> la sensibilité à l’insuline: </a:t>
                      </a:r>
                      <a:r>
                        <a:rPr lang="fr-FR" b="1" baseline="0" dirty="0" smtClean="0">
                          <a:solidFill>
                            <a:srgbClr val="FF0000"/>
                          </a:solidFill>
                        </a:rPr>
                        <a:t>insulino- sensibilisants</a:t>
                      </a:r>
                      <a:endParaRPr lang="fr-FR" b="1" dirty="0">
                        <a:solidFill>
                          <a:srgbClr val="FF0000"/>
                        </a:solidFill>
                      </a:endParaRPr>
                    </a:p>
                  </a:txBody>
                  <a:tcPr/>
                </a:tc>
              </a:tr>
              <a:tr h="517564">
                <a:tc>
                  <a:txBody>
                    <a:bodyPr/>
                    <a:lstStyle/>
                    <a:p>
                      <a:r>
                        <a:rPr lang="fr-FR" dirty="0" smtClean="0"/>
                        <a:t>1. Biguanides : Metformine</a:t>
                      </a:r>
                      <a:endParaRPr lang="fr-FR" dirty="0"/>
                    </a:p>
                  </a:txBody>
                  <a:tcPr/>
                </a:tc>
              </a:tr>
              <a:tr h="517564">
                <a:tc>
                  <a:txBody>
                    <a:bodyPr/>
                    <a:lstStyle/>
                    <a:p>
                      <a:r>
                        <a:rPr lang="fr-FR" dirty="0" smtClean="0"/>
                        <a:t>2. </a:t>
                      </a:r>
                      <a:r>
                        <a:rPr lang="fr-FR" baseline="0" dirty="0" smtClean="0"/>
                        <a:t> glitazones: pioglitazone et rosiglitazone</a:t>
                      </a:r>
                      <a:endParaRPr lang="fr-FR" dirty="0"/>
                    </a:p>
                  </a:txBody>
                  <a:tcPr/>
                </a:tc>
              </a:tr>
              <a:tr h="517564">
                <a:tc>
                  <a:txBody>
                    <a:bodyPr/>
                    <a:lstStyle/>
                    <a:p>
                      <a:pPr algn="ctr"/>
                      <a:r>
                        <a:rPr lang="fr-FR" b="1" dirty="0" smtClean="0"/>
                        <a:t>Autres:</a:t>
                      </a:r>
                      <a:endParaRPr lang="fr-FR" b="1" dirty="0"/>
                    </a:p>
                  </a:txBody>
                  <a:tcPr/>
                </a:tc>
              </a:tr>
              <a:tr h="517564">
                <a:tc>
                  <a:txBody>
                    <a:bodyPr/>
                    <a:lstStyle/>
                    <a:p>
                      <a:r>
                        <a:rPr lang="fr-FR" dirty="0" smtClean="0"/>
                        <a:t>1. Inhibiteurs de l’</a:t>
                      </a:r>
                      <a:r>
                        <a:rPr lang="el-GR" dirty="0" smtClean="0">
                          <a:latin typeface="Times New Roman"/>
                          <a:cs typeface="Times New Roman"/>
                        </a:rPr>
                        <a:t>α</a:t>
                      </a:r>
                      <a:r>
                        <a:rPr lang="fr-FR" dirty="0" smtClean="0">
                          <a:latin typeface="Times New Roman"/>
                          <a:cs typeface="Times New Roman"/>
                        </a:rPr>
                        <a:t> glucosidase</a:t>
                      </a:r>
                      <a:endParaRPr lang="fr-FR" dirty="0"/>
                    </a:p>
                  </a:txBody>
                  <a:tcPr/>
                </a:tc>
              </a:tr>
              <a:tr h="517564">
                <a:tc>
                  <a:txBody>
                    <a:bodyPr/>
                    <a:lstStyle/>
                    <a:p>
                      <a:r>
                        <a:rPr lang="fr-FR" dirty="0" smtClean="0"/>
                        <a:t>2. Inhibiteurs de la dipeptidyl peptidase 4 </a:t>
                      </a:r>
                      <a:endParaRPr lang="fr-FR"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Picture 2"/>
          <p:cNvPicPr>
            <a:picLocks noGrp="1" noChangeAspect="1" noChangeArrowheads="1"/>
          </p:cNvPicPr>
          <p:nvPr>
            <p:ph sz="quarter" idx="1"/>
          </p:nvPr>
        </p:nvPicPr>
        <p:blipFill>
          <a:blip r:embed="rId2" cstate="print"/>
          <a:srcRect/>
          <a:stretch>
            <a:fillRect/>
          </a:stretch>
        </p:blipFill>
        <p:spPr bwMode="auto">
          <a:xfrm>
            <a:off x="539552" y="692696"/>
            <a:ext cx="8280920" cy="576064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itchFamily="18" charset="0"/>
                <a:cs typeface="Times New Roman" pitchFamily="18" charset="0"/>
              </a:rPr>
              <a:t> </a:t>
            </a:r>
            <a:r>
              <a:rPr lang="fr-FR" dirty="0" smtClean="0">
                <a:solidFill>
                  <a:schemeClr val="accent1"/>
                </a:solidFill>
                <a:latin typeface="Times New Roman" pitchFamily="18" charset="0"/>
                <a:cs typeface="Times New Roman" pitchFamily="18" charset="0"/>
              </a:rPr>
              <a:t>Sulfonylurées</a:t>
            </a:r>
            <a:endParaRPr lang="fr-FR" dirty="0">
              <a:solidFill>
                <a:schemeClr val="accent1"/>
              </a:solidFill>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sz="quarter" idx="1"/>
          </p:nvPr>
        </p:nvGraphicFramePr>
        <p:xfrm>
          <a:off x="467544" y="1484786"/>
          <a:ext cx="8229600" cy="2736300"/>
        </p:xfrm>
        <a:graphic>
          <a:graphicData uri="http://schemas.openxmlformats.org/drawingml/2006/table">
            <a:tbl>
              <a:tblPr firstRow="1" bandRow="1">
                <a:tableStyleId>{5C22544A-7EE6-4342-B048-85BDC9FD1C3A}</a:tableStyleId>
              </a:tblPr>
              <a:tblGrid>
                <a:gridCol w="4114800"/>
                <a:gridCol w="4114800"/>
              </a:tblGrid>
              <a:tr h="547260">
                <a:tc>
                  <a:txBody>
                    <a:bodyPr/>
                    <a:lstStyle/>
                    <a:p>
                      <a:r>
                        <a:rPr lang="fr-FR" dirty="0" smtClean="0">
                          <a:latin typeface="Times New Roman" pitchFamily="18" charset="0"/>
                          <a:cs typeface="Times New Roman" pitchFamily="18" charset="0"/>
                        </a:rPr>
                        <a:t>1ere  génération</a:t>
                      </a:r>
                      <a:endParaRPr lang="fr-FR" dirty="0">
                        <a:latin typeface="Times New Roman" pitchFamily="18" charset="0"/>
                        <a:cs typeface="Times New Roman" pitchFamily="18" charset="0"/>
                      </a:endParaRPr>
                    </a:p>
                  </a:txBody>
                  <a:tcPr/>
                </a:tc>
                <a:tc>
                  <a:txBody>
                    <a:bodyPr/>
                    <a:lstStyle/>
                    <a:p>
                      <a:r>
                        <a:rPr lang="fr-FR" dirty="0" smtClean="0">
                          <a:latin typeface="Times New Roman" pitchFamily="18" charset="0"/>
                          <a:cs typeface="Times New Roman" pitchFamily="18" charset="0"/>
                        </a:rPr>
                        <a:t>2eme  génération</a:t>
                      </a:r>
                      <a:endParaRPr lang="fr-FR" dirty="0">
                        <a:latin typeface="Times New Roman" pitchFamily="18" charset="0"/>
                        <a:cs typeface="Times New Roman" pitchFamily="18" charset="0"/>
                      </a:endParaRPr>
                    </a:p>
                  </a:txBody>
                  <a:tcPr/>
                </a:tc>
              </a:tr>
              <a:tr h="547260">
                <a:tc>
                  <a:txBody>
                    <a:bodyPr/>
                    <a:lstStyle/>
                    <a:p>
                      <a:r>
                        <a:rPr lang="fr-FR" dirty="0" smtClean="0">
                          <a:latin typeface="Times New Roman" pitchFamily="18" charset="0"/>
                          <a:cs typeface="Times New Roman" pitchFamily="18" charset="0"/>
                        </a:rPr>
                        <a:t>Tolbutamide</a:t>
                      </a:r>
                      <a:endParaRPr lang="fr-FR" dirty="0">
                        <a:latin typeface="Times New Roman" pitchFamily="18" charset="0"/>
                        <a:cs typeface="Times New Roman" pitchFamily="18" charset="0"/>
                      </a:endParaRPr>
                    </a:p>
                  </a:txBody>
                  <a:tcPr/>
                </a:tc>
                <a:tc>
                  <a:txBody>
                    <a:bodyPr/>
                    <a:lstStyle/>
                    <a:p>
                      <a:r>
                        <a:rPr lang="fr-FR" dirty="0" smtClean="0">
                          <a:latin typeface="Times New Roman" pitchFamily="18" charset="0"/>
                          <a:cs typeface="Times New Roman" pitchFamily="18" charset="0"/>
                        </a:rPr>
                        <a:t>Glyburide (GLIBENCLAMIDE)</a:t>
                      </a:r>
                      <a:endParaRPr lang="fr-FR" dirty="0">
                        <a:latin typeface="Times New Roman" pitchFamily="18" charset="0"/>
                        <a:cs typeface="Times New Roman" pitchFamily="18" charset="0"/>
                      </a:endParaRPr>
                    </a:p>
                  </a:txBody>
                  <a:tcPr/>
                </a:tc>
              </a:tr>
              <a:tr h="547260">
                <a:tc>
                  <a:txBody>
                    <a:bodyPr/>
                    <a:lstStyle/>
                    <a:p>
                      <a:r>
                        <a:rPr lang="fr-FR" dirty="0" smtClean="0">
                          <a:latin typeface="Times New Roman" pitchFamily="18" charset="0"/>
                          <a:cs typeface="Times New Roman" pitchFamily="18" charset="0"/>
                        </a:rPr>
                        <a:t>Chlorpropamide</a:t>
                      </a:r>
                      <a:endParaRPr lang="fr-FR" dirty="0">
                        <a:latin typeface="Times New Roman" pitchFamily="18" charset="0"/>
                        <a:cs typeface="Times New Roman" pitchFamily="18" charset="0"/>
                      </a:endParaRPr>
                    </a:p>
                  </a:txBody>
                  <a:tcPr/>
                </a:tc>
                <a:tc>
                  <a:txBody>
                    <a:bodyPr/>
                    <a:lstStyle/>
                    <a:p>
                      <a:r>
                        <a:rPr lang="fr-FR" dirty="0" smtClean="0">
                          <a:latin typeface="Times New Roman" pitchFamily="18" charset="0"/>
                          <a:cs typeface="Times New Roman" pitchFamily="18" charset="0"/>
                        </a:rPr>
                        <a:t>Glipizide</a:t>
                      </a:r>
                      <a:endParaRPr lang="fr-FR" dirty="0">
                        <a:latin typeface="Times New Roman" pitchFamily="18" charset="0"/>
                        <a:cs typeface="Times New Roman" pitchFamily="18" charset="0"/>
                      </a:endParaRPr>
                    </a:p>
                  </a:txBody>
                  <a:tcPr/>
                </a:tc>
              </a:tr>
              <a:tr h="547260">
                <a:tc>
                  <a:txBody>
                    <a:bodyPr/>
                    <a:lstStyle/>
                    <a:p>
                      <a:r>
                        <a:rPr lang="fr-FR" dirty="0" smtClean="0">
                          <a:latin typeface="Times New Roman" pitchFamily="18" charset="0"/>
                          <a:cs typeface="Times New Roman" pitchFamily="18" charset="0"/>
                        </a:rPr>
                        <a:t>Tolazamide</a:t>
                      </a:r>
                      <a:endParaRPr lang="fr-FR" dirty="0">
                        <a:latin typeface="Times New Roman" pitchFamily="18" charset="0"/>
                        <a:cs typeface="Times New Roman" pitchFamily="18" charset="0"/>
                      </a:endParaRPr>
                    </a:p>
                  </a:txBody>
                  <a:tcPr/>
                </a:tc>
                <a:tc>
                  <a:txBody>
                    <a:bodyPr/>
                    <a:lstStyle/>
                    <a:p>
                      <a:r>
                        <a:rPr lang="fr-FR" dirty="0" smtClean="0">
                          <a:latin typeface="Times New Roman" pitchFamily="18" charset="0"/>
                          <a:cs typeface="Times New Roman" pitchFamily="18" charset="0"/>
                        </a:rPr>
                        <a:t>Gliclazide (DIAMICRON)</a:t>
                      </a:r>
                      <a:endParaRPr lang="fr-FR" dirty="0">
                        <a:latin typeface="Times New Roman" pitchFamily="18" charset="0"/>
                        <a:cs typeface="Times New Roman" pitchFamily="18" charset="0"/>
                      </a:endParaRPr>
                    </a:p>
                  </a:txBody>
                  <a:tcPr/>
                </a:tc>
              </a:tr>
              <a:tr h="547260">
                <a:tc>
                  <a:txBody>
                    <a:bodyPr/>
                    <a:lstStyle/>
                    <a:p>
                      <a:r>
                        <a:rPr lang="fr-FR" dirty="0" smtClean="0">
                          <a:latin typeface="Times New Roman" pitchFamily="18" charset="0"/>
                          <a:cs typeface="Times New Roman" pitchFamily="18" charset="0"/>
                        </a:rPr>
                        <a:t>Acétohexamide </a:t>
                      </a:r>
                      <a:endParaRPr lang="fr-FR" dirty="0">
                        <a:latin typeface="Times New Roman" pitchFamily="18" charset="0"/>
                        <a:cs typeface="Times New Roman" pitchFamily="18" charset="0"/>
                      </a:endParaRPr>
                    </a:p>
                  </a:txBody>
                  <a:tcPr/>
                </a:tc>
                <a:tc>
                  <a:txBody>
                    <a:bodyPr/>
                    <a:lstStyle/>
                    <a:p>
                      <a:r>
                        <a:rPr lang="fr-FR" dirty="0" smtClean="0">
                          <a:latin typeface="Times New Roman" pitchFamily="18" charset="0"/>
                          <a:cs typeface="Times New Roman" pitchFamily="18" charset="0"/>
                        </a:rPr>
                        <a:t>Glimépiride  (AMAREL)</a:t>
                      </a:r>
                      <a:endParaRPr lang="fr-FR"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solidFill>
                <a:latin typeface="Times New Roman" pitchFamily="18" charset="0"/>
                <a:cs typeface="Times New Roman" pitchFamily="18" charset="0"/>
              </a:rPr>
              <a:t>Sulfonylurées</a:t>
            </a:r>
            <a:endParaRPr lang="fr-FR" dirty="0"/>
          </a:p>
        </p:txBody>
      </p:sp>
      <p:sp>
        <p:nvSpPr>
          <p:cNvPr id="3" name="Espace réservé du contenu 2"/>
          <p:cNvSpPr>
            <a:spLocks noGrp="1"/>
          </p:cNvSpPr>
          <p:nvPr>
            <p:ph sz="quarter" idx="1"/>
          </p:nvPr>
        </p:nvSpPr>
        <p:spPr/>
        <p:txBody>
          <a:bodyPr>
            <a:normAutofit/>
          </a:bodyPr>
          <a:lstStyle/>
          <a:p>
            <a:r>
              <a:rPr lang="fr-FR" dirty="0" smtClean="0">
                <a:solidFill>
                  <a:schemeClr val="accent1"/>
                </a:solidFill>
                <a:latin typeface="Times New Roman" pitchFamily="18" charset="0"/>
                <a:cs typeface="Times New Roman" pitchFamily="18" charset="0"/>
              </a:rPr>
              <a:t>Mécanisme d’action</a:t>
            </a:r>
            <a:r>
              <a:rPr lang="fr-FR" dirty="0" smtClean="0">
                <a:latin typeface="Times New Roman" pitchFamily="18" charset="0"/>
                <a:cs typeface="Times New Roman" pitchFamily="18" charset="0"/>
              </a:rPr>
              <a:t>: les sulfonylurées stimulent la sécrétion d’insuline par les cellules pancréatiques en bloquant les canaux potassiques sensibles à l’ATP.</a:t>
            </a:r>
          </a:p>
          <a:p>
            <a:pPr>
              <a:buNone/>
            </a:pPr>
            <a:endParaRPr lang="fr-FR" dirty="0" smtClean="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itchFamily="18" charset="0"/>
                <a:cs typeface="Times New Roman" pitchFamily="18" charset="0"/>
              </a:rPr>
              <a:t>Antidiabétiques oraux: </a:t>
            </a:r>
            <a:r>
              <a:rPr lang="fr-FR" dirty="0" smtClean="0">
                <a:solidFill>
                  <a:schemeClr val="accent1"/>
                </a:solidFill>
                <a:latin typeface="Times New Roman" pitchFamily="18" charset="0"/>
                <a:cs typeface="Times New Roman" pitchFamily="18" charset="0"/>
              </a:rPr>
              <a:t>Sulfonylurées</a:t>
            </a:r>
            <a:endParaRPr lang="fr-FR" dirty="0"/>
          </a:p>
        </p:txBody>
      </p:sp>
      <p:sp>
        <p:nvSpPr>
          <p:cNvPr id="3" name="Espace réservé du contenu 2"/>
          <p:cNvSpPr>
            <a:spLocks noGrp="1"/>
          </p:cNvSpPr>
          <p:nvPr>
            <p:ph sz="quarter" idx="1"/>
          </p:nvPr>
        </p:nvSpPr>
        <p:spPr/>
        <p:txBody>
          <a:bodyPr/>
          <a:lstStyle/>
          <a:p>
            <a:r>
              <a:rPr lang="fr-FR" dirty="0" smtClean="0">
                <a:solidFill>
                  <a:schemeClr val="accent1"/>
                </a:solidFill>
                <a:latin typeface="Times New Roman" pitchFamily="18" charset="0"/>
                <a:cs typeface="Times New Roman" pitchFamily="18" charset="0"/>
              </a:rPr>
              <a:t>Effets indésirables:</a:t>
            </a:r>
          </a:p>
          <a:p>
            <a:pPr>
              <a:buFont typeface="Arial" pitchFamily="34" charset="0"/>
              <a:buChar char="•"/>
            </a:pPr>
            <a:r>
              <a:rPr lang="fr-FR" dirty="0" smtClean="0">
                <a:latin typeface="Times New Roman" pitchFamily="18" charset="0"/>
                <a:cs typeface="Times New Roman" pitchFamily="18" charset="0"/>
              </a:rPr>
              <a:t>Prise de poids</a:t>
            </a:r>
          </a:p>
          <a:p>
            <a:pPr>
              <a:buFont typeface="Arial" pitchFamily="34" charset="0"/>
              <a:buChar char="•"/>
            </a:pPr>
            <a:r>
              <a:rPr lang="fr-FR" dirty="0" smtClean="0">
                <a:latin typeface="Times New Roman" pitchFamily="18" charset="0"/>
                <a:cs typeface="Times New Roman" pitchFamily="18" charset="0"/>
              </a:rPr>
              <a:t>Hypoglycémie</a:t>
            </a:r>
            <a:endParaRPr lang="fr-FR" dirty="0" smtClean="0">
              <a:latin typeface="Times New Roman" pitchFamily="18" charset="0"/>
              <a:cs typeface="Times New Roman" pitchFamily="18" charset="0"/>
            </a:endParaRPr>
          </a:p>
          <a:p>
            <a:pPr>
              <a:buFont typeface="Arial" pitchFamily="34" charset="0"/>
              <a:buChar char="•"/>
            </a:pPr>
            <a:r>
              <a:rPr lang="fr-FR" dirty="0" smtClean="0">
                <a:latin typeface="Times New Roman" pitchFamily="18" charset="0"/>
                <a:cs typeface="Times New Roman" pitchFamily="18" charset="0"/>
              </a:rPr>
              <a:t>Nausée, vomissement</a:t>
            </a:r>
          </a:p>
          <a:p>
            <a:pPr>
              <a:buFont typeface="Arial" pitchFamily="34" charset="0"/>
              <a:buChar char="•"/>
            </a:pPr>
            <a:r>
              <a:rPr lang="fr-FR" dirty="0" smtClean="0">
                <a:latin typeface="Times New Roman" pitchFamily="18" charset="0"/>
                <a:cs typeface="Times New Roman" pitchFamily="18" charset="0"/>
              </a:rPr>
              <a:t>Agranulocytose, anémie hémolytique et aplasique</a:t>
            </a:r>
          </a:p>
          <a:p>
            <a:pPr>
              <a:buFont typeface="Arial" pitchFamily="34" charset="0"/>
              <a:buChar char="•"/>
            </a:pPr>
            <a:r>
              <a:rPr lang="fr-FR" dirty="0" smtClean="0">
                <a:latin typeface="Times New Roman" pitchFamily="18" charset="0"/>
                <a:cs typeface="Times New Roman" pitchFamily="18" charset="0"/>
              </a:rPr>
              <a:t>Hyponatrémie surtout avec le chlorpropamide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itchFamily="18" charset="0"/>
                <a:cs typeface="Times New Roman" pitchFamily="18" charset="0"/>
              </a:rPr>
              <a:t> </a:t>
            </a:r>
            <a:r>
              <a:rPr lang="fr-FR" dirty="0" smtClean="0">
                <a:solidFill>
                  <a:schemeClr val="accent1"/>
                </a:solidFill>
                <a:latin typeface="Times New Roman" pitchFamily="18" charset="0"/>
                <a:cs typeface="Times New Roman" pitchFamily="18" charset="0"/>
              </a:rPr>
              <a:t>Glinides</a:t>
            </a:r>
            <a:endParaRPr lang="fr-FR" dirty="0">
              <a:solidFill>
                <a:schemeClr val="accent1"/>
              </a:solidFill>
            </a:endParaRPr>
          </a:p>
        </p:txBody>
      </p:sp>
      <p:sp>
        <p:nvSpPr>
          <p:cNvPr id="3" name="Espace réservé du contenu 2"/>
          <p:cNvSpPr>
            <a:spLocks noGrp="1"/>
          </p:cNvSpPr>
          <p:nvPr>
            <p:ph sz="quarter" idx="1"/>
          </p:nvPr>
        </p:nvSpPr>
        <p:spPr/>
        <p:txBody>
          <a:bodyPr>
            <a:normAutofit/>
          </a:bodyPr>
          <a:lstStyle/>
          <a:p>
            <a:pPr>
              <a:buFont typeface="Wingdings" pitchFamily="2" charset="2"/>
              <a:buChar char="v"/>
            </a:pPr>
            <a:r>
              <a:rPr lang="fr-FR" sz="2400" i="1" dirty="0" smtClean="0">
                <a:latin typeface="Times New Roman" pitchFamily="18" charset="0"/>
                <a:cs typeface="Times New Roman" pitchFamily="18" charset="0"/>
              </a:rPr>
              <a:t>Répaglinide</a:t>
            </a:r>
          </a:p>
          <a:p>
            <a:pPr>
              <a:buFont typeface="Wingdings" pitchFamily="2" charset="2"/>
              <a:buChar char="v"/>
            </a:pPr>
            <a:r>
              <a:rPr lang="fr-FR" sz="2400" i="1" dirty="0" smtClean="0">
                <a:latin typeface="Times New Roman" pitchFamily="18" charset="0"/>
                <a:cs typeface="Times New Roman" pitchFamily="18" charset="0"/>
              </a:rPr>
              <a:t>Nateglinide</a:t>
            </a:r>
          </a:p>
          <a:p>
            <a:r>
              <a:rPr lang="fr-FR" sz="2400" dirty="0" smtClean="0">
                <a:solidFill>
                  <a:schemeClr val="accent1"/>
                </a:solidFill>
                <a:latin typeface="Times New Roman" pitchFamily="18" charset="0"/>
                <a:cs typeface="Times New Roman" pitchFamily="18" charset="0"/>
              </a:rPr>
              <a:t>Mécanisme d’action: </a:t>
            </a:r>
            <a:r>
              <a:rPr lang="fr-FR" sz="2400" dirty="0" smtClean="0">
                <a:latin typeface="Times New Roman" pitchFamily="18" charset="0"/>
                <a:cs typeface="Times New Roman" pitchFamily="18" charset="0"/>
              </a:rPr>
              <a:t>stimulent la sécrétion d’insuline en bloquant les canaux potassiques dépendants de l’ATP dans les cellules </a:t>
            </a:r>
            <a:r>
              <a:rPr lang="el-GR" sz="2400" dirty="0" smtClean="0">
                <a:latin typeface="Times New Roman" pitchFamily="18" charset="0"/>
                <a:cs typeface="Times New Roman" pitchFamily="18" charset="0"/>
              </a:rPr>
              <a:t>β</a:t>
            </a:r>
            <a:r>
              <a:rPr lang="fr-FR" sz="2400" dirty="0" smtClean="0">
                <a:latin typeface="Times New Roman" pitchFamily="18" charset="0"/>
                <a:cs typeface="Times New Roman" pitchFamily="18" charset="0"/>
              </a:rPr>
              <a:t> pancréatiques.  Mais contrairement aux sulfonylurées, les glinides ont un délai d’action rapide et une action courte faisant d’eux des régulateurs de la glycémie postprandiale ( pas de repas, pas de dose!)</a:t>
            </a:r>
          </a:p>
          <a:p>
            <a:pPr>
              <a:buFont typeface="Arial" pitchFamily="34" charset="0"/>
              <a:buChar char="•"/>
            </a:pPr>
            <a:endParaRPr lang="fr-FR" sz="2400" dirty="0" smtClean="0">
              <a:latin typeface="Times New Roman" pitchFamily="18" charset="0"/>
              <a:cs typeface="Times New Roman" pitchFamily="18" charset="0"/>
            </a:endParaRPr>
          </a:p>
          <a:p>
            <a:pPr>
              <a:buFont typeface="Arial" pitchFamily="34" charset="0"/>
              <a:buChar char="•"/>
            </a:pPr>
            <a:r>
              <a:rPr lang="fr-FR" sz="2400" dirty="0" smtClean="0">
                <a:latin typeface="Times New Roman" pitchFamily="18" charset="0"/>
                <a:cs typeface="Times New Roman" pitchFamily="18" charset="0"/>
              </a:rPr>
              <a:t>Sont administrés immédiatement ou 30 min avant le repas</a:t>
            </a:r>
          </a:p>
          <a:p>
            <a:pPr>
              <a:buFont typeface="Wingdings" pitchFamily="2" charset="2"/>
              <a:buChar char="Ø"/>
            </a:pPr>
            <a:r>
              <a:rPr lang="fr-FR" sz="2400" dirty="0" smtClean="0">
                <a:solidFill>
                  <a:schemeClr val="accent1"/>
                </a:solidFill>
                <a:latin typeface="Times New Roman" pitchFamily="18" charset="0"/>
                <a:cs typeface="Times New Roman" pitchFamily="18" charset="0"/>
              </a:rPr>
              <a:t>Effets secondaires:</a:t>
            </a:r>
          </a:p>
          <a:p>
            <a:pPr>
              <a:buFont typeface="Arial" pitchFamily="34" charset="0"/>
              <a:buChar char="•"/>
            </a:pPr>
            <a:r>
              <a:rPr lang="fr-FR" sz="2400" dirty="0" smtClean="0">
                <a:latin typeface="Times New Roman" pitchFamily="18" charset="0"/>
                <a:cs typeface="Times New Roman" pitchFamily="18" charset="0"/>
              </a:rPr>
              <a:t>Hypoglycémie (risque moindre qu’avec les sulfonylurées)</a:t>
            </a:r>
          </a:p>
          <a:p>
            <a:pPr>
              <a:buFont typeface="Arial" pitchFamily="34" charset="0"/>
              <a:buChar char="•"/>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itchFamily="18" charset="0"/>
                <a:cs typeface="Times New Roman" pitchFamily="18" charset="0"/>
              </a:rPr>
              <a:t> </a:t>
            </a:r>
            <a:r>
              <a:rPr lang="fr-FR" dirty="0" smtClean="0">
                <a:solidFill>
                  <a:schemeClr val="accent1"/>
                </a:solidFill>
                <a:latin typeface="Times New Roman" pitchFamily="18" charset="0"/>
                <a:cs typeface="Times New Roman" pitchFamily="18" charset="0"/>
              </a:rPr>
              <a:t>Metformine</a:t>
            </a:r>
            <a:endParaRPr lang="fr-FR" dirty="0"/>
          </a:p>
        </p:txBody>
      </p:sp>
      <p:sp>
        <p:nvSpPr>
          <p:cNvPr id="3" name="Espace réservé du contenu 2"/>
          <p:cNvSpPr>
            <a:spLocks noGrp="1"/>
          </p:cNvSpPr>
          <p:nvPr>
            <p:ph sz="quarter" idx="1"/>
          </p:nvPr>
        </p:nvSpPr>
        <p:spPr/>
        <p:txBody>
          <a:bodyPr/>
          <a:lstStyle/>
          <a:p>
            <a:r>
              <a:rPr lang="fr-FR" dirty="0" smtClean="0">
                <a:solidFill>
                  <a:schemeClr val="accent1"/>
                </a:solidFill>
                <a:latin typeface="Times New Roman" pitchFamily="18" charset="0"/>
                <a:cs typeface="Times New Roman" pitchFamily="18" charset="0"/>
              </a:rPr>
              <a:t>Mécanisme d’action: </a:t>
            </a:r>
            <a:r>
              <a:rPr lang="fr-FR" dirty="0" smtClean="0">
                <a:latin typeface="Times New Roman" pitchFamily="18" charset="0"/>
                <a:cs typeface="Times New Roman" pitchFamily="18" charset="0"/>
              </a:rPr>
              <a:t>la metformine ne stimule pas la sécrétion d’insuline et ne provoque pas d’hypoglycémie. Elle diminue la glycémie en réduisant la production hépatique de glucose (gluconéogenèse) et en augmentant l’action de l’insuline sur le muscle et le tissu adipeux.</a:t>
            </a:r>
          </a:p>
          <a:p>
            <a:pPr>
              <a:buNone/>
            </a:pP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solidFill>
                <a:latin typeface="Times New Roman" pitchFamily="18" charset="0"/>
                <a:cs typeface="Times New Roman" pitchFamily="18" charset="0"/>
              </a:rPr>
              <a:t>Metformine</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solidFill>
                  <a:schemeClr val="accent1"/>
                </a:solidFill>
                <a:latin typeface="Times New Roman" pitchFamily="18" charset="0"/>
                <a:cs typeface="Times New Roman" pitchFamily="18" charset="0"/>
              </a:rPr>
              <a:t>Effets indésirables:</a:t>
            </a:r>
          </a:p>
          <a:p>
            <a:pPr>
              <a:buFont typeface="Arial" pitchFamily="34" charset="0"/>
              <a:buChar char="•"/>
            </a:pPr>
            <a:r>
              <a:rPr lang="fr-FR" dirty="0" smtClean="0">
                <a:latin typeface="Times New Roman" pitchFamily="18" charset="0"/>
                <a:cs typeface="Times New Roman" pitchFamily="18" charset="0"/>
              </a:rPr>
              <a:t>Surtout gastro-intestinaux: diarrhées, nausées, </a:t>
            </a:r>
            <a:r>
              <a:rPr lang="fr-FR" dirty="0" smtClean="0">
                <a:latin typeface="Times New Roman" pitchFamily="18" charset="0"/>
                <a:cs typeface="Times New Roman" pitchFamily="18" charset="0"/>
              </a:rPr>
              <a:t>goût </a:t>
            </a:r>
            <a:r>
              <a:rPr lang="fr-FR" dirty="0" smtClean="0">
                <a:latin typeface="Times New Roman" pitchFamily="18" charset="0"/>
                <a:cs typeface="Times New Roman" pitchFamily="18" charset="0"/>
              </a:rPr>
              <a:t>métallique, anorexie (diminuent si elle est prise avec les repas)</a:t>
            </a:r>
          </a:p>
          <a:p>
            <a:pPr>
              <a:buFont typeface="Arial" pitchFamily="34" charset="0"/>
              <a:buChar char="•"/>
            </a:pPr>
            <a:r>
              <a:rPr lang="fr-FR" dirty="0" smtClean="0">
                <a:latin typeface="Times New Roman" pitchFamily="18" charset="0"/>
                <a:cs typeface="Times New Roman" pitchFamily="18" charset="0"/>
              </a:rPr>
              <a:t>Perte de poids</a:t>
            </a:r>
          </a:p>
          <a:p>
            <a:pPr>
              <a:buFont typeface="Arial" pitchFamily="34" charset="0"/>
              <a:buChar char="•"/>
            </a:pPr>
            <a:r>
              <a:rPr lang="fr-FR" dirty="0" smtClean="0">
                <a:latin typeface="Times New Roman" pitchFamily="18" charset="0"/>
                <a:cs typeface="Times New Roman" pitchFamily="18" charset="0"/>
              </a:rPr>
              <a:t>Acidose lactique (rare)</a:t>
            </a:r>
          </a:p>
          <a:p>
            <a:r>
              <a:rPr lang="fr-FR" dirty="0" smtClean="0">
                <a:solidFill>
                  <a:schemeClr val="accent1"/>
                </a:solidFill>
                <a:latin typeface="Times New Roman" pitchFamily="18" charset="0"/>
                <a:cs typeface="Times New Roman" pitchFamily="18" charset="0"/>
              </a:rPr>
              <a:t>Contre-indications: </a:t>
            </a:r>
          </a:p>
          <a:p>
            <a:pPr>
              <a:buFont typeface="Arial" pitchFamily="34" charset="0"/>
              <a:buChar char="•"/>
            </a:pPr>
            <a:r>
              <a:rPr lang="fr-FR" dirty="0" smtClean="0">
                <a:latin typeface="Times New Roman" pitchFamily="18" charset="0"/>
                <a:cs typeface="Times New Roman" pitchFamily="18" charset="0"/>
              </a:rPr>
              <a:t>Insuffisance rénale</a:t>
            </a:r>
          </a:p>
          <a:p>
            <a:pPr>
              <a:buFont typeface="Arial" pitchFamily="34" charset="0"/>
              <a:buChar char="•"/>
            </a:pPr>
            <a:r>
              <a:rPr lang="fr-FR" dirty="0" smtClean="0">
                <a:latin typeface="Times New Roman" pitchFamily="18" charset="0"/>
                <a:cs typeface="Times New Roman" pitchFamily="18" charset="0"/>
              </a:rPr>
              <a:t>Antécédent d’acidose lactique ou condition qui la favorise (insuffisance cardiaque, maladie pulmonaire chronique, alcoolisme)</a:t>
            </a:r>
          </a:p>
          <a:p>
            <a:pPr>
              <a:buFont typeface="Arial" pitchFamily="34" charset="0"/>
              <a:buChar char="•"/>
            </a:pPr>
            <a:r>
              <a:rPr lang="fr-FR" dirty="0" smtClean="0">
                <a:latin typeface="Times New Roman" pitchFamily="18" charset="0"/>
                <a:cs typeface="Times New Roman" pitchFamily="18" charset="0"/>
              </a:rPr>
              <a:t>Grossesse et allaitement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solidFill>
                <a:latin typeface="Times New Roman" pitchFamily="18" charset="0"/>
                <a:cs typeface="Times New Roman" pitchFamily="18" charset="0"/>
              </a:rPr>
              <a:t>Thiazolidinediones</a:t>
            </a:r>
            <a:endParaRPr lang="fr-FR" dirty="0">
              <a:solidFill>
                <a:schemeClr val="accent1"/>
              </a:solidFill>
            </a:endParaRPr>
          </a:p>
        </p:txBody>
      </p:sp>
      <p:sp>
        <p:nvSpPr>
          <p:cNvPr id="3" name="Espace réservé du contenu 2"/>
          <p:cNvSpPr>
            <a:spLocks noGrp="1"/>
          </p:cNvSpPr>
          <p:nvPr>
            <p:ph sz="quarter" idx="1"/>
          </p:nvPr>
        </p:nvSpPr>
        <p:spPr/>
        <p:txBody>
          <a:bodyPr>
            <a:normAutofit/>
          </a:bodyPr>
          <a:lstStyle/>
          <a:p>
            <a:pPr>
              <a:buFont typeface="Arial" pitchFamily="34" charset="0"/>
              <a:buChar char="•"/>
            </a:pPr>
            <a:r>
              <a:rPr lang="fr-FR" sz="2400" i="1" dirty="0" smtClean="0">
                <a:latin typeface="Times New Roman" pitchFamily="18" charset="0"/>
                <a:cs typeface="Times New Roman" pitchFamily="18" charset="0"/>
              </a:rPr>
              <a:t>Pioglitazone</a:t>
            </a:r>
          </a:p>
          <a:p>
            <a:pPr>
              <a:buFont typeface="Arial" pitchFamily="34" charset="0"/>
              <a:buChar char="•"/>
            </a:pPr>
            <a:r>
              <a:rPr lang="fr-FR" sz="2400" i="1" dirty="0" smtClean="0">
                <a:latin typeface="Times New Roman" pitchFamily="18" charset="0"/>
                <a:cs typeface="Times New Roman" pitchFamily="18" charset="0"/>
              </a:rPr>
              <a:t>Roziglitazone </a:t>
            </a:r>
          </a:p>
          <a:p>
            <a:r>
              <a:rPr lang="fr-FR" sz="2400" dirty="0" smtClean="0">
                <a:solidFill>
                  <a:schemeClr val="accent1"/>
                </a:solidFill>
                <a:latin typeface="Times New Roman" pitchFamily="18" charset="0"/>
                <a:cs typeface="Times New Roman" pitchFamily="18" charset="0"/>
              </a:rPr>
              <a:t>Mécanisme d’action: </a:t>
            </a:r>
            <a:r>
              <a:rPr lang="fr-FR" sz="2400" dirty="0" smtClean="0">
                <a:latin typeface="Times New Roman" pitchFamily="18" charset="0"/>
                <a:cs typeface="Times New Roman" pitchFamily="18" charset="0"/>
              </a:rPr>
              <a:t>les TZDs sont des agonistes du PPAR</a:t>
            </a:r>
            <a:r>
              <a:rPr lang="el-GR" sz="2400" dirty="0" smtClean="0">
                <a:latin typeface="Times New Roman" pitchFamily="18" charset="0"/>
                <a:cs typeface="Times New Roman" pitchFamily="18" charset="0"/>
              </a:rPr>
              <a:t>γ</a:t>
            </a:r>
            <a:r>
              <a:rPr lang="fr-FR" sz="2400" dirty="0" smtClean="0">
                <a:latin typeface="Times New Roman" pitchFamily="18" charset="0"/>
                <a:cs typeface="Times New Roman" pitchFamily="18" charset="0"/>
              </a:rPr>
              <a:t>, un récepteur nucléique qui régule la transcription de gènes impliqués dans le métabolisme du glucose et des lipides. Ils agissent principalement en augmentant la sensibilité des tissus périphériques à l’insuline et en diminuant la production hépatique du glucose.</a:t>
            </a:r>
          </a:p>
          <a:p>
            <a:pPr>
              <a:buNone/>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itchFamily="18" charset="0"/>
                <a:cs typeface="Times New Roman" pitchFamily="18" charset="0"/>
              </a:rPr>
              <a:t> </a:t>
            </a:r>
            <a:r>
              <a:rPr lang="fr-FR" dirty="0" smtClean="0">
                <a:solidFill>
                  <a:schemeClr val="accent1"/>
                </a:solidFill>
                <a:latin typeface="Times New Roman" pitchFamily="18" charset="0"/>
                <a:cs typeface="Times New Roman" pitchFamily="18" charset="0"/>
              </a:rPr>
              <a:t>Thiazolidinediones</a:t>
            </a:r>
            <a:endParaRPr lang="fr-FR" dirty="0"/>
          </a:p>
        </p:txBody>
      </p:sp>
      <p:sp>
        <p:nvSpPr>
          <p:cNvPr id="3" name="Espace réservé du contenu 2"/>
          <p:cNvSpPr>
            <a:spLocks noGrp="1"/>
          </p:cNvSpPr>
          <p:nvPr>
            <p:ph sz="quarter" idx="1"/>
          </p:nvPr>
        </p:nvSpPr>
        <p:spPr/>
        <p:txBody>
          <a:bodyPr>
            <a:normAutofit/>
          </a:bodyPr>
          <a:lstStyle/>
          <a:p>
            <a:r>
              <a:rPr lang="fr-FR" dirty="0" smtClean="0">
                <a:solidFill>
                  <a:schemeClr val="accent1"/>
                </a:solidFill>
                <a:latin typeface="Times New Roman" pitchFamily="18" charset="0"/>
                <a:cs typeface="Times New Roman" pitchFamily="18" charset="0"/>
              </a:rPr>
              <a:t>Effets indésirables:</a:t>
            </a:r>
          </a:p>
          <a:p>
            <a:pPr>
              <a:buFont typeface="Arial" pitchFamily="34" charset="0"/>
              <a:buChar char="•"/>
            </a:pPr>
            <a:r>
              <a:rPr lang="fr-FR" dirty="0" smtClean="0">
                <a:latin typeface="Times New Roman" pitchFamily="18" charset="0"/>
                <a:cs typeface="Times New Roman" pitchFamily="18" charset="0"/>
              </a:rPr>
              <a:t>Hépatotoxicité</a:t>
            </a:r>
          </a:p>
          <a:p>
            <a:pPr>
              <a:buFont typeface="Arial" pitchFamily="34" charset="0"/>
              <a:buChar char="•"/>
            </a:pPr>
            <a:r>
              <a:rPr lang="fr-FR" dirty="0" smtClean="0">
                <a:latin typeface="Times New Roman" pitchFamily="18" charset="0"/>
                <a:cs typeface="Times New Roman" pitchFamily="18" charset="0"/>
              </a:rPr>
              <a:t>Prise de poids</a:t>
            </a:r>
          </a:p>
          <a:p>
            <a:pPr>
              <a:buFont typeface="Arial" pitchFamily="34" charset="0"/>
              <a:buChar char="•"/>
            </a:pPr>
            <a:r>
              <a:rPr lang="fr-FR" dirty="0" smtClean="0">
                <a:latin typeface="Times New Roman" pitchFamily="18" charset="0"/>
                <a:cs typeface="Times New Roman" pitchFamily="18" charset="0"/>
              </a:rPr>
              <a:t>Rétention de fluides et aggravation d’insuffisance cardiaque</a:t>
            </a:r>
          </a:p>
          <a:p>
            <a:pPr>
              <a:buFont typeface="Arial" pitchFamily="34" charset="0"/>
              <a:buChar char="•"/>
            </a:pPr>
            <a:r>
              <a:rPr lang="fr-FR" dirty="0" smtClean="0">
                <a:latin typeface="Times New Roman" pitchFamily="18" charset="0"/>
                <a:cs typeface="Times New Roman" pitchFamily="18" charset="0"/>
              </a:rPr>
              <a:t>Ostéopénie et risque de fractures</a:t>
            </a:r>
          </a:p>
          <a:p>
            <a:pPr>
              <a:buFont typeface="Arial" pitchFamily="34" charset="0"/>
              <a:buChar char="•"/>
            </a:pPr>
            <a:r>
              <a:rPr lang="fr-FR" dirty="0" smtClean="0">
                <a:latin typeface="Times New Roman" pitchFamily="18" charset="0"/>
                <a:cs typeface="Times New Roman" pitchFamily="18" charset="0"/>
              </a:rPr>
              <a:t>Reprise de l’ovulation chez la femme ménauposée </a:t>
            </a:r>
          </a:p>
          <a:p>
            <a:pPr>
              <a:buNone/>
            </a:pPr>
            <a:r>
              <a:rPr lang="fr-FR" dirty="0" smtClean="0">
                <a:latin typeface="Times New Roman" pitchFamily="18" charset="0"/>
                <a:cs typeface="Times New Roman" pitchFamily="18" charset="0"/>
              </a:rPr>
              <a:t>     ( contraception requise)</a:t>
            </a:r>
          </a:p>
          <a:p>
            <a:pPr>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a:xfrm>
            <a:off x="457200" y="1196752"/>
            <a:ext cx="8229600" cy="4960208"/>
          </a:xfrm>
        </p:spPr>
        <p:txBody>
          <a:bodyPr>
            <a:noAutofit/>
          </a:bodyPr>
          <a:lstStyle/>
          <a:p>
            <a:r>
              <a:rPr lang="fr-FR" sz="2000" dirty="0" smtClean="0">
                <a:solidFill>
                  <a:schemeClr val="accent1"/>
                </a:solidFill>
                <a:latin typeface="Times New Roman" pitchFamily="18" charset="0"/>
                <a:cs typeface="Times New Roman" pitchFamily="18" charset="0"/>
              </a:rPr>
              <a:t>Diabète de type 1: </a:t>
            </a:r>
          </a:p>
          <a:p>
            <a:pPr>
              <a:buFont typeface="Arial" pitchFamily="34" charset="0"/>
              <a:buChar char="•"/>
            </a:pPr>
            <a:r>
              <a:rPr lang="fr-FR" sz="2000" dirty="0" smtClean="0">
                <a:latin typeface="Times New Roman" pitchFamily="18" charset="0"/>
                <a:cs typeface="Times New Roman" pitchFamily="18" charset="0"/>
              </a:rPr>
              <a:t>Généralement affecte les individus à </a:t>
            </a:r>
            <a:r>
              <a:rPr lang="fr-FR" sz="2000" dirty="0" smtClean="0">
                <a:latin typeface="Times New Roman" pitchFamily="18" charset="0"/>
                <a:cs typeface="Times New Roman" pitchFamily="18" charset="0"/>
              </a:rPr>
              <a:t>l’âge </a:t>
            </a:r>
            <a:r>
              <a:rPr lang="fr-FR" sz="2000" dirty="0" smtClean="0">
                <a:latin typeface="Times New Roman" pitchFamily="18" charset="0"/>
                <a:cs typeface="Times New Roman" pitchFamily="18" charset="0"/>
              </a:rPr>
              <a:t>de puberté ou à l’enfance.</a:t>
            </a:r>
          </a:p>
          <a:p>
            <a:pPr>
              <a:buFont typeface="Arial" pitchFamily="34" charset="0"/>
              <a:buChar char="•"/>
            </a:pPr>
            <a:r>
              <a:rPr lang="fr-FR" sz="2000" dirty="0" smtClean="0">
                <a:latin typeface="Times New Roman" pitchFamily="18" charset="0"/>
                <a:cs typeface="Times New Roman" pitchFamily="18" charset="0"/>
              </a:rPr>
              <a:t>Déficience absolue en insuline causée par une nécrose massive des cellules </a:t>
            </a:r>
            <a:r>
              <a:rPr lang="el-GR" sz="2000" dirty="0" smtClean="0">
                <a:latin typeface="Times New Roman" pitchFamily="18" charset="0"/>
                <a:cs typeface="Times New Roman" pitchFamily="18" charset="0"/>
              </a:rPr>
              <a:t>β</a:t>
            </a:r>
            <a:r>
              <a:rPr lang="fr-FR" sz="2000" dirty="0" smtClean="0">
                <a:latin typeface="Times New Roman" pitchFamily="18" charset="0"/>
                <a:cs typeface="Times New Roman" pitchFamily="18" charset="0"/>
              </a:rPr>
              <a:t> de Langerhans.</a:t>
            </a:r>
          </a:p>
          <a:p>
            <a:pPr>
              <a:buFont typeface="Arial" pitchFamily="34" charset="0"/>
              <a:buChar char="•"/>
            </a:pPr>
            <a:r>
              <a:rPr lang="fr-FR" sz="2000" dirty="0" smtClean="0">
                <a:latin typeface="Times New Roman" pitchFamily="18" charset="0"/>
                <a:cs typeface="Times New Roman" pitchFamily="18" charset="0"/>
              </a:rPr>
              <a:t>Déstruction imputée à un processus auto-immun dirigé contre les cellules </a:t>
            </a:r>
            <a:r>
              <a:rPr lang="el-GR" sz="2000" dirty="0" smtClean="0">
                <a:latin typeface="Times New Roman" pitchFamily="18" charset="0"/>
                <a:cs typeface="Times New Roman" pitchFamily="18" charset="0"/>
              </a:rPr>
              <a:t>β</a:t>
            </a:r>
            <a:r>
              <a:rPr lang="fr-FR" sz="2000" dirty="0" smtClean="0">
                <a:latin typeface="Times New Roman" pitchFamily="18" charset="0"/>
                <a:cs typeface="Times New Roman" pitchFamily="18" charset="0"/>
              </a:rPr>
              <a:t>.</a:t>
            </a:r>
          </a:p>
          <a:p>
            <a:pPr>
              <a:buFont typeface="Arial" pitchFamily="34" charset="0"/>
              <a:buChar char="•"/>
            </a:pPr>
            <a:r>
              <a:rPr lang="fr-FR" sz="2000" dirty="0" smtClean="0">
                <a:latin typeface="Times New Roman" pitchFamily="18" charset="0"/>
                <a:cs typeface="Times New Roman" pitchFamily="18" charset="0"/>
              </a:rPr>
              <a:t>Symptômes</a:t>
            </a:r>
            <a:r>
              <a:rPr lang="fr-FR" sz="2000" dirty="0" smtClean="0">
                <a:latin typeface="Times New Roman" pitchFamily="18" charset="0"/>
                <a:cs typeface="Times New Roman" pitchFamily="18" charset="0"/>
              </a:rPr>
              <a:t>: perte de poids, polyurie, polydipsie.</a:t>
            </a:r>
          </a:p>
          <a:p>
            <a:r>
              <a:rPr lang="fr-FR" sz="2000" dirty="0" smtClean="0">
                <a:solidFill>
                  <a:schemeClr val="accent1"/>
                </a:solidFill>
                <a:latin typeface="Times New Roman" pitchFamily="18" charset="0"/>
                <a:cs typeface="Times New Roman" pitchFamily="18" charset="0"/>
              </a:rPr>
              <a:t>Diabète de type 2: </a:t>
            </a:r>
          </a:p>
          <a:p>
            <a:pPr>
              <a:buFont typeface="Arial" pitchFamily="34" charset="0"/>
              <a:buChar char="•"/>
            </a:pPr>
            <a:r>
              <a:rPr lang="fr-FR" sz="2000" dirty="0" smtClean="0">
                <a:latin typeface="Times New Roman" pitchFamily="18" charset="0"/>
                <a:cs typeface="Times New Roman" pitchFamily="18" charset="0"/>
              </a:rPr>
              <a:t>La plupart des patients diabétiques ont ce type de maladie</a:t>
            </a:r>
          </a:p>
          <a:p>
            <a:pPr>
              <a:buFont typeface="Arial" pitchFamily="34" charset="0"/>
              <a:buChar char="•"/>
            </a:pPr>
            <a:r>
              <a:rPr lang="fr-FR" sz="2000" dirty="0" smtClean="0">
                <a:latin typeface="Times New Roman" pitchFamily="18" charset="0"/>
                <a:cs typeface="Times New Roman" pitchFamily="18" charset="0"/>
              </a:rPr>
              <a:t>Influencé par des facteurs génétiques, </a:t>
            </a:r>
            <a:r>
              <a:rPr lang="fr-FR" sz="2000" dirty="0" smtClean="0">
                <a:latin typeface="Times New Roman" pitchFamily="18" charset="0"/>
                <a:cs typeface="Times New Roman" pitchFamily="18" charset="0"/>
              </a:rPr>
              <a:t>l’âge</a:t>
            </a:r>
            <a:r>
              <a:rPr lang="fr-FR" sz="2000" dirty="0" smtClean="0">
                <a:latin typeface="Times New Roman" pitchFamily="18" charset="0"/>
                <a:cs typeface="Times New Roman" pitchFamily="18" charset="0"/>
              </a:rPr>
              <a:t>, et l’obésité</a:t>
            </a:r>
          </a:p>
          <a:p>
            <a:pPr>
              <a:buFont typeface="Arial" pitchFamily="34" charset="0"/>
              <a:buChar char="•"/>
            </a:pPr>
            <a:r>
              <a:rPr lang="fr-FR" sz="2000" dirty="0" smtClean="0">
                <a:latin typeface="Times New Roman" pitchFamily="18" charset="0"/>
                <a:cs typeface="Times New Roman" pitchFamily="18" charset="0"/>
              </a:rPr>
              <a:t>Un certain degré de fonctionnement des cellules </a:t>
            </a:r>
            <a:r>
              <a:rPr lang="el-GR" sz="2000" dirty="0" smtClean="0">
                <a:latin typeface="Times New Roman"/>
                <a:cs typeface="Times New Roman"/>
              </a:rPr>
              <a:t>β</a:t>
            </a:r>
            <a:r>
              <a:rPr lang="fr-FR" sz="2000" dirty="0" smtClean="0">
                <a:latin typeface="Times New Roman"/>
                <a:cs typeface="Times New Roman"/>
              </a:rPr>
              <a:t> est retenu permettant une sécrétion variable d’insuline, mais celle-ci diminue graduellement avec la progression de la maladie.</a:t>
            </a:r>
          </a:p>
          <a:p>
            <a:pPr>
              <a:buFont typeface="Arial" pitchFamily="34" charset="0"/>
              <a:buChar char="•"/>
            </a:pPr>
            <a:r>
              <a:rPr lang="fr-FR" sz="2000" dirty="0" smtClean="0">
                <a:latin typeface="Times New Roman"/>
                <a:cs typeface="Times New Roman"/>
              </a:rPr>
              <a:t>Caractérisé par une perte de sensibilité des organes à l’insuline :résistance à l’insuline.</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chemeClr val="accent1"/>
                </a:solidFill>
                <a:latin typeface="Times New Roman" pitchFamily="18" charset="0"/>
                <a:cs typeface="Times New Roman" pitchFamily="18" charset="0"/>
              </a:rPr>
              <a:t>Inhibiteurs de l’</a:t>
            </a:r>
            <a:r>
              <a:rPr lang="el-GR" dirty="0" smtClean="0">
                <a:solidFill>
                  <a:schemeClr val="accent1"/>
                </a:solidFill>
                <a:latin typeface="Times New Roman"/>
                <a:cs typeface="Times New Roman"/>
              </a:rPr>
              <a:t>α</a:t>
            </a:r>
            <a:r>
              <a:rPr lang="fr-FR" dirty="0" smtClean="0">
                <a:solidFill>
                  <a:schemeClr val="accent1"/>
                </a:solidFill>
                <a:latin typeface="Times New Roman"/>
                <a:cs typeface="Times New Roman"/>
              </a:rPr>
              <a:t> glucosidase</a:t>
            </a:r>
            <a:endParaRPr lang="fr-FR" dirty="0"/>
          </a:p>
        </p:txBody>
      </p:sp>
      <p:sp>
        <p:nvSpPr>
          <p:cNvPr id="3" name="Espace réservé du contenu 2"/>
          <p:cNvSpPr>
            <a:spLocks noGrp="1"/>
          </p:cNvSpPr>
          <p:nvPr>
            <p:ph sz="quarter" idx="1"/>
          </p:nvPr>
        </p:nvSpPr>
        <p:spPr/>
        <p:txBody>
          <a:bodyPr>
            <a:normAutofit fontScale="92500" lnSpcReduction="10000"/>
          </a:bodyPr>
          <a:lstStyle/>
          <a:p>
            <a:pPr>
              <a:buFont typeface="Arial" pitchFamily="34" charset="0"/>
              <a:buChar char="•"/>
            </a:pPr>
            <a:r>
              <a:rPr lang="fr-FR" i="1" dirty="0" smtClean="0">
                <a:latin typeface="Times New Roman" pitchFamily="18" charset="0"/>
                <a:cs typeface="Times New Roman" pitchFamily="18" charset="0"/>
              </a:rPr>
              <a:t>Acarbose</a:t>
            </a:r>
          </a:p>
          <a:p>
            <a:pPr>
              <a:buFont typeface="Arial" pitchFamily="34" charset="0"/>
              <a:buChar char="•"/>
            </a:pPr>
            <a:r>
              <a:rPr lang="fr-FR" i="1" dirty="0" smtClean="0">
                <a:latin typeface="Times New Roman" pitchFamily="18" charset="0"/>
                <a:cs typeface="Times New Roman" pitchFamily="18" charset="0"/>
              </a:rPr>
              <a:t>Miglitol</a:t>
            </a:r>
            <a:r>
              <a:rPr lang="fr-FR" dirty="0" smtClean="0">
                <a:latin typeface="Times New Roman" pitchFamily="18" charset="0"/>
                <a:cs typeface="Times New Roman" pitchFamily="18" charset="0"/>
              </a:rPr>
              <a:t> </a:t>
            </a:r>
          </a:p>
          <a:p>
            <a:r>
              <a:rPr lang="fr-FR" dirty="0" smtClean="0">
                <a:solidFill>
                  <a:schemeClr val="accent1"/>
                </a:solidFill>
                <a:latin typeface="Times New Roman" pitchFamily="18" charset="0"/>
                <a:cs typeface="Times New Roman" pitchFamily="18" charset="0"/>
              </a:rPr>
              <a:t>Mécanisme d’action: </a:t>
            </a:r>
            <a:r>
              <a:rPr lang="fr-FR" dirty="0" smtClean="0">
                <a:latin typeface="Times New Roman" pitchFamily="18" charset="0"/>
                <a:cs typeface="Times New Roman" pitchFamily="18" charset="0"/>
              </a:rPr>
              <a:t>agissent par inhibition réversible de l’</a:t>
            </a:r>
            <a:r>
              <a:rPr lang="el-GR" dirty="0" smtClean="0">
                <a:latin typeface="Times New Roman" pitchFamily="18" charset="0"/>
                <a:cs typeface="Times New Roman" pitchFamily="18" charset="0"/>
              </a:rPr>
              <a:t>α</a:t>
            </a:r>
            <a:r>
              <a:rPr lang="fr-FR" dirty="0" smtClean="0">
                <a:latin typeface="Times New Roman" pitchFamily="18" charset="0"/>
                <a:cs typeface="Times New Roman" pitchFamily="18" charset="0"/>
              </a:rPr>
              <a:t> glucosidase liée à la membrane intestinale. Cette enzyme est responsable de l’hydrolyse des oligosaccharides en glucose. Par conséquent, l’absorption des carbohydrates est retardée et l’hyperglycémie postprandiale est diminuée. Ces agents peuvent être utilisés en monothérapie ou en combinaison avec les autres agents oraux ou avec l’insuline et doivent être pris au début du repas.</a:t>
            </a:r>
          </a:p>
          <a:p>
            <a:pPr>
              <a:buNone/>
            </a:pPr>
            <a:endParaRPr lang="fr-FR" dirty="0" smtClean="0">
              <a:latin typeface="Times New Roman" pitchFamily="18" charset="0"/>
              <a:cs typeface="Times New Roman" pitchFamily="18" charset="0"/>
            </a:endParaRPr>
          </a:p>
          <a:p>
            <a:r>
              <a:rPr lang="fr-FR" dirty="0" smtClean="0">
                <a:solidFill>
                  <a:schemeClr val="accent1"/>
                </a:solidFill>
                <a:latin typeface="Times New Roman" pitchFamily="18" charset="0"/>
                <a:cs typeface="Times New Roman" pitchFamily="18" charset="0"/>
              </a:rPr>
              <a:t>Effets secondaires:</a:t>
            </a:r>
          </a:p>
          <a:p>
            <a:pPr>
              <a:buFont typeface="Arial" pitchFamily="34" charset="0"/>
              <a:buChar char="•"/>
            </a:pPr>
            <a:r>
              <a:rPr lang="fr-FR" dirty="0" smtClean="0">
                <a:latin typeface="Times New Roman" pitchFamily="18" charset="0"/>
                <a:cs typeface="Times New Roman" pitchFamily="18" charset="0"/>
              </a:rPr>
              <a:t>Flatulence, diarrhée et crampes abdominales.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chemeClr val="accent1"/>
                </a:solidFill>
                <a:latin typeface="Times New Roman" pitchFamily="18" charset="0"/>
                <a:cs typeface="Times New Roman" pitchFamily="18" charset="0"/>
              </a:rPr>
              <a:t>Inhibiteurs de la dipeptidyl peptidase 4 </a:t>
            </a:r>
            <a:r>
              <a:rPr lang="fr-FR" b="1" dirty="0" smtClean="0">
                <a:solidFill>
                  <a:schemeClr val="accent1">
                    <a:lumMod val="60000"/>
                    <a:lumOff val="40000"/>
                  </a:schemeClr>
                </a:solidFill>
              </a:rPr>
              <a:t>(DPP4)</a:t>
            </a:r>
            <a:endParaRPr lang="fr-FR" b="1" dirty="0">
              <a:solidFill>
                <a:schemeClr val="accent1">
                  <a:lumMod val="60000"/>
                  <a:lumOff val="40000"/>
                </a:schemeClr>
              </a:solidFill>
            </a:endParaRPr>
          </a:p>
        </p:txBody>
      </p:sp>
      <p:sp>
        <p:nvSpPr>
          <p:cNvPr id="3" name="Espace réservé du contenu 2"/>
          <p:cNvSpPr>
            <a:spLocks noGrp="1"/>
          </p:cNvSpPr>
          <p:nvPr>
            <p:ph sz="quarter" idx="1"/>
          </p:nvPr>
        </p:nvSpPr>
        <p:spPr/>
        <p:txBody>
          <a:bodyPr>
            <a:normAutofit/>
          </a:bodyPr>
          <a:lstStyle/>
          <a:p>
            <a:pPr>
              <a:buFont typeface="Arial" pitchFamily="34" charset="0"/>
              <a:buChar char="•"/>
            </a:pPr>
            <a:r>
              <a:rPr lang="fr-FR" i="1" dirty="0" smtClean="0">
                <a:latin typeface="Times New Roman" pitchFamily="18" charset="0"/>
                <a:cs typeface="Times New Roman" pitchFamily="18" charset="0"/>
              </a:rPr>
              <a:t>Sitagliptine</a:t>
            </a:r>
          </a:p>
          <a:p>
            <a:pPr>
              <a:buFont typeface="Arial" pitchFamily="34" charset="0"/>
              <a:buChar char="•"/>
            </a:pPr>
            <a:r>
              <a:rPr lang="fr-FR" i="1" dirty="0" smtClean="0">
                <a:latin typeface="Times New Roman" pitchFamily="18" charset="0"/>
                <a:cs typeface="Times New Roman" pitchFamily="18" charset="0"/>
              </a:rPr>
              <a:t>Sa</a:t>
            </a:r>
            <a:r>
              <a:rPr lang="fr-FR" dirty="0" smtClean="0"/>
              <a:t>x</a:t>
            </a:r>
            <a:r>
              <a:rPr lang="fr-FR" i="1" dirty="0" smtClean="0">
                <a:latin typeface="Times New Roman" pitchFamily="18" charset="0"/>
                <a:cs typeface="Times New Roman" pitchFamily="18" charset="0"/>
              </a:rPr>
              <a:t>agliptin </a:t>
            </a:r>
          </a:p>
          <a:p>
            <a:r>
              <a:rPr lang="fr-FR" dirty="0" smtClean="0">
                <a:solidFill>
                  <a:schemeClr val="accent1"/>
                </a:solidFill>
                <a:latin typeface="Times New Roman" pitchFamily="18" charset="0"/>
                <a:cs typeface="Times New Roman" pitchFamily="18" charset="0"/>
              </a:rPr>
              <a:t>Mécanisme d’action</a:t>
            </a:r>
            <a:r>
              <a:rPr lang="fr-FR" dirty="0" smtClean="0">
                <a:latin typeface="Times New Roman" pitchFamily="18" charset="0"/>
                <a:cs typeface="Times New Roman" pitchFamily="18" charset="0"/>
              </a:rPr>
              <a:t>:  agissent par inhibition de l’enzyme Dipeptidyl peptidase 4 responsable de l’inactivation du GLP-1 (Glucagon like peptide 1). Le prolongement de l’activité de cette hormone résulte en l’augmentation de la sécrétion d’insuline et la diminution de la sécrétion du glucagon.</a:t>
            </a:r>
          </a:p>
          <a:p>
            <a:r>
              <a:rPr lang="fr-FR" dirty="0" smtClean="0">
                <a:solidFill>
                  <a:schemeClr val="accent1"/>
                </a:solidFill>
                <a:latin typeface="Times New Roman" pitchFamily="18" charset="0"/>
                <a:cs typeface="Times New Roman" pitchFamily="18" charset="0"/>
              </a:rPr>
              <a:t>Effets indésirables</a:t>
            </a:r>
            <a:r>
              <a:rPr lang="fr-FR" dirty="0" smtClean="0">
                <a:latin typeface="Times New Roman" pitchFamily="18" charset="0"/>
                <a:cs typeface="Times New Roman" pitchFamily="18" charset="0"/>
              </a:rPr>
              <a:t>:</a:t>
            </a:r>
          </a:p>
          <a:p>
            <a:pPr>
              <a:buFont typeface="Arial" pitchFamily="34" charset="0"/>
              <a:buChar char="•"/>
            </a:pPr>
            <a:r>
              <a:rPr lang="fr-FR" dirty="0" smtClean="0">
                <a:latin typeface="Times New Roman" pitchFamily="18" charset="0"/>
                <a:cs typeface="Times New Roman" pitchFamily="18" charset="0"/>
              </a:rPr>
              <a:t>Nasopharyngite et maux de tête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3356992"/>
            <a:ext cx="8229600" cy="2448272"/>
          </a:xfrm>
        </p:spPr>
        <p:txBody>
          <a:bodyPr>
            <a:normAutofit/>
          </a:bodyPr>
          <a:lstStyle/>
          <a:p>
            <a:pPr>
              <a:buFont typeface="Wingdings" pitchFamily="2" charset="2"/>
              <a:buChar char="v"/>
            </a:pPr>
            <a:r>
              <a:rPr lang="fr-FR" sz="2000" dirty="0" smtClean="0"/>
              <a:t>La metformine est la vedette actuelle du trt du DT2 ( pas de prise de poids, pas d’hypoglycémie)</a:t>
            </a:r>
            <a:br>
              <a:rPr lang="fr-FR" sz="2000" dirty="0" smtClean="0"/>
            </a:br>
            <a:r>
              <a:rPr lang="fr-FR" sz="2000" dirty="0" smtClean="0"/>
              <a:t>- C’est le seul ADO qui a prouvé son efficacité en terme de réduction des </a:t>
            </a:r>
            <a:r>
              <a:rPr lang="fr-FR" sz="2000" dirty="0" smtClean="0">
                <a:solidFill>
                  <a:srgbClr val="FF0000"/>
                </a:solidFill>
              </a:rPr>
              <a:t>risques CV </a:t>
            </a:r>
            <a:r>
              <a:rPr lang="fr-FR" sz="2000" dirty="0" smtClean="0"/>
              <a:t>et </a:t>
            </a:r>
            <a:r>
              <a:rPr lang="fr-FR" sz="2000" dirty="0" smtClean="0">
                <a:solidFill>
                  <a:srgbClr val="FF0000"/>
                </a:solidFill>
              </a:rPr>
              <a:t>mortalité</a:t>
            </a:r>
            <a:r>
              <a:rPr lang="fr-FR" sz="2000" dirty="0" smtClean="0"/>
              <a:t/>
            </a:r>
            <a:br>
              <a:rPr lang="fr-FR" sz="2000" dirty="0" smtClean="0"/>
            </a:br>
            <a:r>
              <a:rPr lang="fr-FR" sz="2000" dirty="0" smtClean="0"/>
              <a:t>- Devrait être utilisée par tout patient sauf contre-indication</a:t>
            </a:r>
            <a:r>
              <a:rPr lang="fr-FR" dirty="0" smtClean="0"/>
              <a:t/>
            </a:r>
            <a:br>
              <a:rPr lang="fr-FR" dirty="0" smtClean="0"/>
            </a:br>
            <a:endParaRPr lang="fr-FR" dirty="0"/>
          </a:p>
        </p:txBody>
      </p:sp>
      <p:graphicFrame>
        <p:nvGraphicFramePr>
          <p:cNvPr id="4" name="Espace réservé du contenu 3"/>
          <p:cNvGraphicFramePr>
            <a:graphicFrameLocks noGrp="1"/>
          </p:cNvGraphicFramePr>
          <p:nvPr>
            <p:ph sz="quarter" idx="1"/>
          </p:nvPr>
        </p:nvGraphicFramePr>
        <p:xfrm>
          <a:off x="359021" y="980728"/>
          <a:ext cx="8784979" cy="1888996"/>
        </p:xfrm>
        <a:graphic>
          <a:graphicData uri="http://schemas.openxmlformats.org/drawingml/2006/table">
            <a:tbl>
              <a:tblPr firstRow="1" bandRow="1">
                <a:tableStyleId>{5C22544A-7EE6-4342-B048-85BDC9FD1C3A}</a:tableStyleId>
              </a:tblPr>
              <a:tblGrid>
                <a:gridCol w="1254997"/>
                <a:gridCol w="1254997"/>
                <a:gridCol w="1254997"/>
                <a:gridCol w="1254997"/>
                <a:gridCol w="1254997"/>
                <a:gridCol w="1254997"/>
                <a:gridCol w="1254997"/>
              </a:tblGrid>
              <a:tr h="625624">
                <a:tc>
                  <a:txBody>
                    <a:bodyPr/>
                    <a:lstStyle/>
                    <a:p>
                      <a:r>
                        <a:rPr lang="fr-FR" dirty="0" smtClean="0"/>
                        <a:t>Efficacité </a:t>
                      </a:r>
                      <a:endParaRPr lang="fr-FR" dirty="0"/>
                    </a:p>
                  </a:txBody>
                  <a:tcPr/>
                </a:tc>
                <a:tc>
                  <a:txBody>
                    <a:bodyPr/>
                    <a:lstStyle/>
                    <a:p>
                      <a:r>
                        <a:rPr lang="fr-FR" dirty="0" smtClean="0"/>
                        <a:t>metformine</a:t>
                      </a:r>
                      <a:endParaRPr lang="fr-FR" dirty="0"/>
                    </a:p>
                  </a:txBody>
                  <a:tcPr/>
                </a:tc>
                <a:tc>
                  <a:txBody>
                    <a:bodyPr/>
                    <a:lstStyle/>
                    <a:p>
                      <a:r>
                        <a:rPr lang="fr-FR" dirty="0" smtClean="0"/>
                        <a:t>sulfonylurées</a:t>
                      </a:r>
                      <a:endParaRPr lang="fr-FR" dirty="0"/>
                    </a:p>
                  </a:txBody>
                  <a:tcPr/>
                </a:tc>
                <a:tc>
                  <a:txBody>
                    <a:bodyPr/>
                    <a:lstStyle/>
                    <a:p>
                      <a:r>
                        <a:rPr lang="fr-FR" dirty="0" smtClean="0"/>
                        <a:t>glinides</a:t>
                      </a:r>
                      <a:endParaRPr lang="fr-FR" dirty="0"/>
                    </a:p>
                  </a:txBody>
                  <a:tcPr/>
                </a:tc>
                <a:tc>
                  <a:txBody>
                    <a:bodyPr/>
                    <a:lstStyle/>
                    <a:p>
                      <a:r>
                        <a:rPr lang="fr-FR" dirty="0" smtClean="0"/>
                        <a:t>glitazones</a:t>
                      </a:r>
                      <a:endParaRPr lang="fr-FR" dirty="0"/>
                    </a:p>
                  </a:txBody>
                  <a:tcPr/>
                </a:tc>
                <a:tc>
                  <a:txBody>
                    <a:bodyPr/>
                    <a:lstStyle/>
                    <a:p>
                      <a:r>
                        <a:rPr lang="fr-FR" dirty="0" smtClean="0"/>
                        <a:t>exenatide</a:t>
                      </a:r>
                      <a:endParaRPr lang="fr-FR" dirty="0"/>
                    </a:p>
                  </a:txBody>
                  <a:tcPr/>
                </a:tc>
                <a:tc>
                  <a:txBody>
                    <a:bodyPr/>
                    <a:lstStyle/>
                    <a:p>
                      <a:r>
                        <a:rPr lang="fr-FR" dirty="0" smtClean="0"/>
                        <a:t>pramlintide</a:t>
                      </a:r>
                      <a:endParaRPr lang="fr-FR" dirty="0"/>
                    </a:p>
                  </a:txBody>
                  <a:tcPr/>
                </a:tc>
              </a:tr>
              <a:tr h="1248916">
                <a:tc>
                  <a:txBody>
                    <a:bodyPr/>
                    <a:lstStyle/>
                    <a:p>
                      <a:r>
                        <a:rPr lang="fr-FR" dirty="0" smtClean="0">
                          <a:latin typeface="Times New Roman"/>
                          <a:cs typeface="Times New Roman"/>
                        </a:rPr>
                        <a:t>↓ Hb</a:t>
                      </a:r>
                      <a:r>
                        <a:rPr lang="fr-FR" baseline="0" dirty="0" smtClean="0">
                          <a:latin typeface="Times New Roman"/>
                          <a:cs typeface="Times New Roman"/>
                        </a:rPr>
                        <a:t> a1c</a:t>
                      </a:r>
                    </a:p>
                    <a:p>
                      <a:r>
                        <a:rPr lang="fr-FR" baseline="0" dirty="0" smtClean="0">
                          <a:latin typeface="Times New Roman"/>
                          <a:cs typeface="Times New Roman"/>
                        </a:rPr>
                        <a:t>( et ↓ glycémie)</a:t>
                      </a:r>
                      <a:endParaRPr lang="fr-FR" dirty="0"/>
                    </a:p>
                  </a:txBody>
                  <a:tcPr/>
                </a:tc>
                <a:tc>
                  <a:txBody>
                    <a:bodyPr/>
                    <a:lstStyle/>
                    <a:p>
                      <a:r>
                        <a:rPr lang="fr-FR" dirty="0" smtClean="0"/>
                        <a:t>1.5-2%</a:t>
                      </a:r>
                    </a:p>
                    <a:p>
                      <a:r>
                        <a:rPr lang="fr-FR" dirty="0" smtClean="0"/>
                        <a:t>60-80mg/dl</a:t>
                      </a:r>
                    </a:p>
                    <a:p>
                      <a:r>
                        <a:rPr lang="fr-FR" dirty="0" smtClean="0"/>
                        <a:t>(meme si </a:t>
                      </a:r>
                    </a:p>
                    <a:p>
                      <a:r>
                        <a:rPr lang="fr-FR" dirty="0" smtClean="0"/>
                        <a:t>&gt;300)</a:t>
                      </a:r>
                      <a:endParaRPr lang="fr-FR" dirty="0"/>
                    </a:p>
                  </a:txBody>
                  <a:tcPr/>
                </a:tc>
                <a:tc>
                  <a:txBody>
                    <a:bodyPr/>
                    <a:lstStyle/>
                    <a:p>
                      <a:r>
                        <a:rPr lang="fr-FR" dirty="0" smtClean="0"/>
                        <a:t>1.5-2%</a:t>
                      </a:r>
                    </a:p>
                    <a:p>
                      <a:r>
                        <a:rPr lang="fr-FR" dirty="0" smtClean="0"/>
                        <a:t>60-70mg/dl</a:t>
                      </a:r>
                    </a:p>
                    <a:p>
                      <a:endParaRPr lang="fr-FR" dirty="0"/>
                    </a:p>
                  </a:txBody>
                  <a:tcPr/>
                </a:tc>
                <a:tc>
                  <a:txBody>
                    <a:bodyPr/>
                    <a:lstStyle/>
                    <a:p>
                      <a:r>
                        <a:rPr lang="fr-FR" dirty="0" smtClean="0"/>
                        <a:t>0.8-1%</a:t>
                      </a:r>
                      <a:endParaRPr lang="fr-FR" dirty="0"/>
                    </a:p>
                  </a:txBody>
                  <a:tcPr/>
                </a:tc>
                <a:tc>
                  <a:txBody>
                    <a:bodyPr/>
                    <a:lstStyle/>
                    <a:p>
                      <a:r>
                        <a:rPr lang="fr-FR" dirty="0" smtClean="0"/>
                        <a:t>1.5-2%</a:t>
                      </a:r>
                    </a:p>
                    <a:p>
                      <a:r>
                        <a:rPr lang="fr-FR" dirty="0" smtClean="0"/>
                        <a:t>60-70mg/dl</a:t>
                      </a:r>
                    </a:p>
                    <a:p>
                      <a:r>
                        <a:rPr lang="fr-FR" dirty="0" smtClean="0"/>
                        <a:t>(après</a:t>
                      </a:r>
                      <a:r>
                        <a:rPr lang="fr-FR" baseline="0" dirty="0" smtClean="0"/>
                        <a:t> 6mois)</a:t>
                      </a:r>
                      <a:endParaRPr lang="fr-FR" dirty="0"/>
                    </a:p>
                  </a:txBody>
                  <a:tcPr/>
                </a:tc>
                <a:tc>
                  <a:txBody>
                    <a:bodyPr/>
                    <a:lstStyle/>
                    <a:p>
                      <a:r>
                        <a:rPr lang="fr-FR" dirty="0" smtClean="0"/>
                        <a:t>0.9%</a:t>
                      </a:r>
                      <a:endParaRPr lang="fr-FR" dirty="0"/>
                    </a:p>
                  </a:txBody>
                  <a:tcPr/>
                </a:tc>
                <a:tc>
                  <a:txBody>
                    <a:bodyPr/>
                    <a:lstStyle/>
                    <a:p>
                      <a:r>
                        <a:rPr lang="fr-FR" dirty="0" smtClean="0"/>
                        <a:t>0.6%</a:t>
                      </a:r>
                      <a:endParaRPr lang="fr-FR"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 pharmacologique:</a:t>
            </a:r>
            <a:endParaRPr lang="fr-FR" dirty="0"/>
          </a:p>
        </p:txBody>
      </p:sp>
      <p:sp>
        <p:nvSpPr>
          <p:cNvPr id="3" name="Espace réservé du contenu 2"/>
          <p:cNvSpPr>
            <a:spLocks noGrp="1"/>
          </p:cNvSpPr>
          <p:nvPr>
            <p:ph sz="quarter" idx="1"/>
          </p:nvPr>
        </p:nvSpPr>
        <p:spPr/>
        <p:txBody>
          <a:bodyPr/>
          <a:lstStyle/>
          <a:p>
            <a:r>
              <a:rPr lang="fr-FR" dirty="0" smtClean="0">
                <a:solidFill>
                  <a:schemeClr val="accent1"/>
                </a:solidFill>
                <a:latin typeface="Times New Roman" pitchFamily="18" charset="0"/>
                <a:cs typeface="Times New Roman" pitchFamily="18" charset="0"/>
              </a:rPr>
              <a:t>Diabète de type1</a:t>
            </a:r>
            <a:r>
              <a:rPr lang="fr-FR" dirty="0" smtClean="0">
                <a:latin typeface="Times New Roman" pitchFamily="18" charset="0"/>
                <a:cs typeface="Times New Roman" pitchFamily="18" charset="0"/>
              </a:rPr>
              <a:t>: administration d’</a:t>
            </a:r>
            <a:r>
              <a:rPr lang="fr-FR" i="1" dirty="0" smtClean="0">
                <a:latin typeface="Times New Roman" pitchFamily="18" charset="0"/>
                <a:cs typeface="Times New Roman" pitchFamily="18" charset="0"/>
              </a:rPr>
              <a:t>insuline</a:t>
            </a:r>
            <a:r>
              <a:rPr lang="fr-FR" dirty="0" smtClean="0">
                <a:latin typeface="Times New Roman" pitchFamily="18" charset="0"/>
                <a:cs typeface="Times New Roman" pitchFamily="18" charset="0"/>
              </a:rPr>
              <a:t> dans le but de maintenir la glycémie aussi proche que possible du taux normal.</a:t>
            </a:r>
          </a:p>
          <a:p>
            <a:endParaRPr lang="fr-FR" dirty="0" smtClean="0">
              <a:latin typeface="Times New Roman" pitchFamily="18" charset="0"/>
              <a:cs typeface="Times New Roman" pitchFamily="18" charset="0"/>
            </a:endParaRPr>
          </a:p>
          <a:p>
            <a:r>
              <a:rPr lang="fr-FR" dirty="0" smtClean="0">
                <a:solidFill>
                  <a:schemeClr val="accent1"/>
                </a:solidFill>
                <a:latin typeface="Times New Roman" pitchFamily="18" charset="0"/>
                <a:cs typeface="Times New Roman" pitchFamily="18" charset="0"/>
              </a:rPr>
              <a:t>Diabète de type 2</a:t>
            </a:r>
            <a:r>
              <a:rPr lang="fr-FR" dirty="0" smtClean="0">
                <a:latin typeface="Times New Roman" pitchFamily="18" charset="0"/>
                <a:cs typeface="Times New Roman" pitchFamily="18" charset="0"/>
              </a:rPr>
              <a:t>:  administration </a:t>
            </a:r>
            <a:r>
              <a:rPr lang="fr-FR" i="1" dirty="0" smtClean="0">
                <a:latin typeface="Times New Roman" pitchFamily="18" charset="0"/>
                <a:cs typeface="Times New Roman" pitchFamily="18" charset="0"/>
              </a:rPr>
              <a:t>d’antidiabétiques oraux</a:t>
            </a:r>
            <a:r>
              <a:rPr lang="fr-FR" dirty="0" smtClean="0">
                <a:latin typeface="Times New Roman" pitchFamily="18" charset="0"/>
                <a:cs typeface="Times New Roman" pitchFamily="18" charset="0"/>
              </a:rPr>
              <a:t>. Mais avec la progression de la maladie, les cellules </a:t>
            </a:r>
            <a:r>
              <a:rPr lang="el-GR" dirty="0" smtClean="0">
                <a:latin typeface="Times New Roman" pitchFamily="18" charset="0"/>
                <a:cs typeface="Times New Roman" pitchFamily="18" charset="0"/>
              </a:rPr>
              <a:t>β</a:t>
            </a:r>
            <a:r>
              <a:rPr lang="fr-FR" dirty="0" smtClean="0">
                <a:latin typeface="Times New Roman" pitchFamily="18" charset="0"/>
                <a:cs typeface="Times New Roman" pitchFamily="18" charset="0"/>
              </a:rPr>
              <a:t> diminuent nécessitant l’addition d’</a:t>
            </a:r>
            <a:r>
              <a:rPr lang="fr-FR" i="1" dirty="0" smtClean="0">
                <a:latin typeface="Times New Roman" pitchFamily="18" charset="0"/>
                <a:cs typeface="Times New Roman" pitchFamily="18" charset="0"/>
              </a:rPr>
              <a:t>insuline</a:t>
            </a:r>
            <a:r>
              <a:rPr lang="fr-FR" dirty="0" smtClean="0">
                <a:latin typeface="Times New Roman" pitchFamily="18" charset="0"/>
                <a:cs typeface="Times New Roman" pitchFamily="18" charset="0"/>
              </a:rPr>
              <a:t> au régime médicamenteux pour atteindre un meilleur </a:t>
            </a:r>
            <a:r>
              <a:rPr lang="fr-FR" dirty="0" smtClean="0">
                <a:latin typeface="Times New Roman" pitchFamily="18" charset="0"/>
                <a:cs typeface="Times New Roman" pitchFamily="18" charset="0"/>
              </a:rPr>
              <a:t>contrôle glycémique</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dirty="0" smtClean="0"/>
              <a:t>Insuline </a:t>
            </a:r>
            <a:endParaRPr lang="fr-FR" dirty="0"/>
          </a:p>
        </p:txBody>
      </p:sp>
      <p:sp>
        <p:nvSpPr>
          <p:cNvPr id="5" name="Espace réservé du texte 4"/>
          <p:cNvSpPr>
            <a:spLocks noGrp="1"/>
          </p:cNvSpPr>
          <p:nvPr>
            <p:ph type="body" idx="1"/>
          </p:nvPr>
        </p:nvSpPr>
        <p:spPr/>
        <p:txBody>
          <a:bodyPr/>
          <a:lstStyle/>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Insuline:</a:t>
            </a:r>
            <a:endParaRPr lang="fr-FR" dirty="0"/>
          </a:p>
        </p:txBody>
      </p:sp>
      <p:sp>
        <p:nvSpPr>
          <p:cNvPr id="3" name="Espace réservé du contenu 2"/>
          <p:cNvSpPr>
            <a:spLocks noGrp="1"/>
          </p:cNvSpPr>
          <p:nvPr>
            <p:ph sz="quarter" idx="1"/>
          </p:nvPr>
        </p:nvSpPr>
        <p:spPr/>
        <p:txBody>
          <a:bodyPr>
            <a:normAutofit/>
          </a:bodyPr>
          <a:lstStyle/>
          <a:p>
            <a:r>
              <a:rPr lang="fr-FR" sz="2400" dirty="0" smtClean="0">
                <a:solidFill>
                  <a:schemeClr val="accent1"/>
                </a:solidFill>
                <a:latin typeface="Times New Roman" pitchFamily="18" charset="0"/>
                <a:cs typeface="Times New Roman" pitchFamily="18" charset="0"/>
              </a:rPr>
              <a:t>Mécanisme d’action</a:t>
            </a:r>
            <a:r>
              <a:rPr lang="fr-FR" sz="2400" dirty="0" smtClean="0">
                <a:latin typeface="Times New Roman" pitchFamily="18" charset="0"/>
                <a:cs typeface="Times New Roman" pitchFamily="18" charset="0"/>
              </a:rPr>
              <a:t>: l’insuline diminue la glycémie en inhibant la production hépatique du glucose et en stimulant son métabolisme par les muscles et tissus adipeux.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Types d’insulines:</a:t>
            </a:r>
            <a:endParaRPr lang="fr-FR" dirty="0"/>
          </a:p>
        </p:txBody>
      </p:sp>
      <p:sp>
        <p:nvSpPr>
          <p:cNvPr id="3" name="Espace réservé du contenu 2"/>
          <p:cNvSpPr>
            <a:spLocks noGrp="1"/>
          </p:cNvSpPr>
          <p:nvPr>
            <p:ph sz="quarter" idx="1"/>
          </p:nvPr>
        </p:nvSpPr>
        <p:spPr/>
        <p:txBody>
          <a:bodyPr>
            <a:normAutofit fontScale="62500" lnSpcReduction="20000"/>
          </a:bodyPr>
          <a:lstStyle/>
          <a:p>
            <a:r>
              <a:rPr lang="fr-FR" dirty="0" smtClean="0">
                <a:solidFill>
                  <a:schemeClr val="accent1"/>
                </a:solidFill>
                <a:latin typeface="Times New Roman" pitchFamily="18" charset="0"/>
                <a:cs typeface="Times New Roman" pitchFamily="18" charset="0"/>
              </a:rPr>
              <a:t>Ultrarapide :  </a:t>
            </a:r>
            <a:r>
              <a:rPr lang="fr-FR" dirty="0" smtClean="0">
                <a:latin typeface="Times New Roman" pitchFamily="18" charset="0"/>
                <a:cs typeface="Times New Roman" pitchFamily="18" charset="0"/>
              </a:rPr>
              <a:t>l’apparition de l’effet est rapide, et la durée d’action est courte. Injectée 15 min avant le repas, immédiatement ou après le repas. Permet un traitement plus flexible et diminue le risque </a:t>
            </a:r>
            <a:r>
              <a:rPr lang="fr-FR" dirty="0" smtClean="0">
                <a:latin typeface="Times New Roman" pitchFamily="18" charset="0"/>
                <a:cs typeface="Times New Roman" pitchFamily="18" charset="0"/>
              </a:rPr>
              <a:t>d’hypoglycémie</a:t>
            </a:r>
            <a:r>
              <a:rPr lang="fr-FR" dirty="0" smtClean="0">
                <a:latin typeface="Times New Roman" pitchFamily="18" charset="0"/>
                <a:cs typeface="Times New Roman" pitchFamily="18" charset="0"/>
              </a:rPr>
              <a:t>.</a:t>
            </a:r>
          </a:p>
          <a:p>
            <a:pPr>
              <a:buFont typeface="Arial" pitchFamily="34" charset="0"/>
              <a:buChar char="•"/>
            </a:pPr>
            <a:r>
              <a:rPr lang="fr-FR" i="1" dirty="0" smtClean="0">
                <a:latin typeface="Times New Roman" pitchFamily="18" charset="0"/>
                <a:cs typeface="Times New Roman" pitchFamily="18" charset="0"/>
              </a:rPr>
              <a:t>Lispro</a:t>
            </a:r>
          </a:p>
          <a:p>
            <a:pPr>
              <a:buFont typeface="Arial" pitchFamily="34" charset="0"/>
              <a:buChar char="•"/>
            </a:pPr>
            <a:r>
              <a:rPr lang="fr-FR" i="1" dirty="0" smtClean="0">
                <a:latin typeface="Times New Roman" pitchFamily="18" charset="0"/>
                <a:cs typeface="Times New Roman" pitchFamily="18" charset="0"/>
              </a:rPr>
              <a:t>Aspart </a:t>
            </a:r>
          </a:p>
          <a:p>
            <a:pPr>
              <a:buFont typeface="Arial" pitchFamily="34" charset="0"/>
              <a:buChar char="•"/>
            </a:pPr>
            <a:r>
              <a:rPr lang="fr-FR" i="1" dirty="0" smtClean="0">
                <a:latin typeface="Times New Roman" pitchFamily="18" charset="0"/>
                <a:cs typeface="Times New Roman" pitchFamily="18" charset="0"/>
              </a:rPr>
              <a:t>Glulisine</a:t>
            </a:r>
          </a:p>
          <a:p>
            <a:r>
              <a:rPr lang="fr-FR" dirty="0" smtClean="0">
                <a:solidFill>
                  <a:schemeClr val="accent1"/>
                </a:solidFill>
                <a:latin typeface="Times New Roman" pitchFamily="18" charset="0"/>
                <a:cs typeface="Times New Roman" pitchFamily="18" charset="0"/>
              </a:rPr>
              <a:t>Rapide : </a:t>
            </a:r>
            <a:r>
              <a:rPr lang="fr-FR" dirty="0" smtClean="0">
                <a:latin typeface="Times New Roman" pitchFamily="18" charset="0"/>
                <a:cs typeface="Times New Roman" pitchFamily="18" charset="0"/>
              </a:rPr>
              <a:t>l’ </a:t>
            </a:r>
            <a:r>
              <a:rPr lang="fr-FR" dirty="0" smtClean="0">
                <a:latin typeface="Times New Roman" pitchFamily="18" charset="0"/>
                <a:cs typeface="Times New Roman" pitchFamily="18" charset="0"/>
              </a:rPr>
              <a:t>apparition de l’effet est moins rapide et la durée d’action est courte. Injectée 30-45 min avant le repas.</a:t>
            </a:r>
          </a:p>
          <a:p>
            <a:pPr>
              <a:buFont typeface="Arial" pitchFamily="34" charset="0"/>
              <a:buChar char="•"/>
            </a:pPr>
            <a:r>
              <a:rPr lang="fr-FR" i="1" dirty="0" smtClean="0">
                <a:latin typeface="Times New Roman" pitchFamily="18" charset="0"/>
                <a:cs typeface="Times New Roman" pitchFamily="18" charset="0"/>
              </a:rPr>
              <a:t>Regular</a:t>
            </a:r>
            <a:r>
              <a:rPr lang="fr-FR" dirty="0" smtClean="0">
                <a:latin typeface="Times New Roman" pitchFamily="18" charset="0"/>
                <a:cs typeface="Times New Roman" pitchFamily="18" charset="0"/>
              </a:rPr>
              <a:t> </a:t>
            </a:r>
          </a:p>
          <a:p>
            <a:r>
              <a:rPr lang="fr-FR" dirty="0" smtClean="0">
                <a:solidFill>
                  <a:schemeClr val="accent1"/>
                </a:solidFill>
                <a:latin typeface="Times New Roman" pitchFamily="18" charset="0"/>
                <a:cs typeface="Times New Roman" pitchFamily="18" charset="0"/>
              </a:rPr>
              <a:t>Intermédiaire:</a:t>
            </a:r>
            <a:r>
              <a:rPr lang="fr-FR"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l’insuline NPH </a:t>
            </a:r>
            <a:r>
              <a:rPr lang="fr-FR" dirty="0" smtClean="0">
                <a:latin typeface="Times New Roman" pitchFamily="18" charset="0"/>
                <a:cs typeface="Times New Roman" pitchFamily="18" charset="0"/>
              </a:rPr>
              <a:t>(Neutral Protamin Hagedorn/ appelé aussi </a:t>
            </a:r>
            <a:r>
              <a:rPr lang="fr-FR" i="1" dirty="0" smtClean="0">
                <a:latin typeface="Times New Roman" pitchFamily="18" charset="0"/>
                <a:cs typeface="Times New Roman" pitchFamily="18" charset="0"/>
              </a:rPr>
              <a:t>Isophane)</a:t>
            </a:r>
            <a:r>
              <a:rPr lang="fr-FR" dirty="0" smtClean="0">
                <a:latin typeface="Times New Roman" pitchFamily="18" charset="0"/>
                <a:cs typeface="Times New Roman" pitchFamily="18" charset="0"/>
              </a:rPr>
              <a:t> est une insuline crystalline de zinc combinée à pH neutre à la protamine .En formant un complexe moins soluble, cette conjugaison retarde l’absorption et permet une durée d’action intermédiaire. Elle est utilisée pour le </a:t>
            </a:r>
            <a:r>
              <a:rPr lang="fr-FR" dirty="0" smtClean="0">
                <a:latin typeface="Times New Roman" pitchFamily="18" charset="0"/>
                <a:cs typeface="Times New Roman" pitchFamily="18" charset="0"/>
              </a:rPr>
              <a:t>contrôle </a:t>
            </a:r>
            <a:r>
              <a:rPr lang="fr-FR" dirty="0" smtClean="0">
                <a:latin typeface="Times New Roman" pitchFamily="18" charset="0"/>
                <a:cs typeface="Times New Roman" pitchFamily="18" charset="0"/>
              </a:rPr>
              <a:t>basal et est donnée généralement avec une insuline rapide.</a:t>
            </a:r>
          </a:p>
          <a:p>
            <a:r>
              <a:rPr lang="fr-FR" dirty="0" smtClean="0">
                <a:solidFill>
                  <a:schemeClr val="accent1"/>
                </a:solidFill>
                <a:latin typeface="Times New Roman" pitchFamily="18" charset="0"/>
                <a:cs typeface="Times New Roman" pitchFamily="18" charset="0"/>
              </a:rPr>
              <a:t>Lente:</a:t>
            </a:r>
          </a:p>
          <a:p>
            <a:pPr>
              <a:buFont typeface="Arial" pitchFamily="34" charset="0"/>
              <a:buChar char="•"/>
            </a:pPr>
            <a:r>
              <a:rPr lang="fr-FR" i="1" dirty="0" smtClean="0">
                <a:latin typeface="Times New Roman" pitchFamily="18" charset="0"/>
                <a:cs typeface="Times New Roman" pitchFamily="18" charset="0"/>
              </a:rPr>
              <a:t>Glargine:</a:t>
            </a:r>
            <a:r>
              <a:rPr lang="fr-FR" dirty="0" smtClean="0">
                <a:latin typeface="Times New Roman" pitchFamily="18" charset="0"/>
                <a:cs typeface="Times New Roman" pitchFamily="18" charset="0"/>
              </a:rPr>
              <a:t> </a:t>
            </a:r>
            <a:r>
              <a:rPr lang="fr-FR" dirty="0" smtClean="0">
                <a:latin typeface="Times New Roman"/>
                <a:cs typeface="Times New Roman"/>
              </a:rPr>
              <a:t>précipitation au niveau du site d’injection et une augmentation de la durée d’action.</a:t>
            </a:r>
          </a:p>
          <a:p>
            <a:pPr>
              <a:buFont typeface="Arial" pitchFamily="34" charset="0"/>
              <a:buChar char="•"/>
            </a:pPr>
            <a:r>
              <a:rPr lang="fr-FR" i="1" dirty="0" smtClean="0">
                <a:latin typeface="Times New Roman"/>
                <a:cs typeface="Times New Roman"/>
              </a:rPr>
              <a:t>Detemir </a:t>
            </a:r>
            <a:r>
              <a:rPr lang="fr-FR" dirty="0" smtClean="0">
                <a:latin typeface="Times New Roman"/>
                <a:cs typeface="Times New Roman"/>
              </a:rPr>
              <a:t>: contient une chaine d’acide gras qui augmente son association avec l’albumine. La dissociation lente à partir de l’albumine va résulter en une durée d’action longue  similaire à celle de la Glargine.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Pharmacocinétique des insulines administrées par voie S/C</a:t>
            </a:r>
            <a:endParaRPr lang="fr-FR" dirty="0"/>
          </a:p>
        </p:txBody>
      </p:sp>
      <p:graphicFrame>
        <p:nvGraphicFramePr>
          <p:cNvPr id="7" name="Espace réservé du contenu 6"/>
          <p:cNvGraphicFramePr>
            <a:graphicFrameLocks noGrp="1"/>
          </p:cNvGraphicFramePr>
          <p:nvPr>
            <p:ph sz="quarter" idx="1"/>
          </p:nvPr>
        </p:nvGraphicFramePr>
        <p:xfrm>
          <a:off x="457200" y="1219200"/>
          <a:ext cx="8229600" cy="323596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fr-FR" dirty="0" smtClean="0"/>
                        <a:t>Type:</a:t>
                      </a:r>
                      <a:endParaRPr lang="fr-FR" dirty="0"/>
                    </a:p>
                  </a:txBody>
                  <a:tcPr/>
                </a:tc>
                <a:tc>
                  <a:txBody>
                    <a:bodyPr/>
                    <a:lstStyle/>
                    <a:p>
                      <a:r>
                        <a:rPr lang="fr-FR" dirty="0" smtClean="0"/>
                        <a:t>Délai  d’action</a:t>
                      </a:r>
                      <a:endParaRPr lang="fr-FR" dirty="0"/>
                    </a:p>
                  </a:txBody>
                  <a:tcPr/>
                </a:tc>
                <a:tc>
                  <a:txBody>
                    <a:bodyPr/>
                    <a:lstStyle/>
                    <a:p>
                      <a:r>
                        <a:rPr lang="fr-FR" dirty="0" smtClean="0"/>
                        <a:t>Pic </a:t>
                      </a:r>
                      <a:endParaRPr lang="fr-FR" dirty="0"/>
                    </a:p>
                  </a:txBody>
                  <a:tcPr/>
                </a:tc>
                <a:tc>
                  <a:txBody>
                    <a:bodyPr/>
                    <a:lstStyle/>
                    <a:p>
                      <a:r>
                        <a:rPr lang="fr-FR" dirty="0" smtClean="0"/>
                        <a:t>durée</a:t>
                      </a:r>
                      <a:endParaRPr lang="fr-FR" dirty="0"/>
                    </a:p>
                  </a:txBody>
                  <a:tcPr/>
                </a:tc>
                <a:tc>
                  <a:txBody>
                    <a:bodyPr/>
                    <a:lstStyle/>
                    <a:p>
                      <a:r>
                        <a:rPr lang="fr-FR" dirty="0" smtClean="0"/>
                        <a:t>Durée max.</a:t>
                      </a:r>
                      <a:endParaRPr lang="fr-FR" dirty="0"/>
                    </a:p>
                  </a:txBody>
                  <a:tcPr/>
                </a:tc>
                <a:tc>
                  <a:txBody>
                    <a:bodyPr/>
                    <a:lstStyle/>
                    <a:p>
                      <a:r>
                        <a:rPr lang="fr-FR" dirty="0" smtClean="0"/>
                        <a:t>Apparence </a:t>
                      </a:r>
                      <a:endParaRPr lang="fr-FR" dirty="0"/>
                    </a:p>
                  </a:txBody>
                  <a:tcPr/>
                </a:tc>
              </a:tr>
              <a:tr h="370840">
                <a:tc>
                  <a:txBody>
                    <a:bodyPr/>
                    <a:lstStyle/>
                    <a:p>
                      <a:r>
                        <a:rPr lang="fr-FR" dirty="0" smtClean="0"/>
                        <a:t>Aspart</a:t>
                      </a:r>
                      <a:endParaRPr lang="fr-FR" dirty="0"/>
                    </a:p>
                  </a:txBody>
                  <a:tcPr/>
                </a:tc>
                <a:tc>
                  <a:txBody>
                    <a:bodyPr/>
                    <a:lstStyle/>
                    <a:p>
                      <a:r>
                        <a:rPr lang="fr-FR" dirty="0" smtClean="0">
                          <a:solidFill>
                            <a:srgbClr val="FF0000"/>
                          </a:solidFill>
                        </a:rPr>
                        <a:t>15-30min</a:t>
                      </a:r>
                      <a:endParaRPr lang="fr-FR" dirty="0">
                        <a:solidFill>
                          <a:srgbClr val="FF0000"/>
                        </a:solidFill>
                      </a:endParaRPr>
                    </a:p>
                  </a:txBody>
                  <a:tcPr/>
                </a:tc>
                <a:tc>
                  <a:txBody>
                    <a:bodyPr/>
                    <a:lstStyle/>
                    <a:p>
                      <a:r>
                        <a:rPr lang="fr-FR" dirty="0" smtClean="0"/>
                        <a:t>1-2</a:t>
                      </a:r>
                      <a:endParaRPr lang="fr-FR" dirty="0"/>
                    </a:p>
                  </a:txBody>
                  <a:tcPr/>
                </a:tc>
                <a:tc>
                  <a:txBody>
                    <a:bodyPr/>
                    <a:lstStyle/>
                    <a:p>
                      <a:r>
                        <a:rPr lang="fr-FR" dirty="0" smtClean="0"/>
                        <a:t>3-5</a:t>
                      </a:r>
                      <a:endParaRPr lang="fr-FR" dirty="0"/>
                    </a:p>
                  </a:txBody>
                  <a:tcPr/>
                </a:tc>
                <a:tc>
                  <a:txBody>
                    <a:bodyPr/>
                    <a:lstStyle/>
                    <a:p>
                      <a:r>
                        <a:rPr lang="fr-FR" dirty="0" smtClean="0"/>
                        <a:t>5-6</a:t>
                      </a:r>
                      <a:endParaRPr lang="fr-FR" dirty="0"/>
                    </a:p>
                  </a:txBody>
                  <a:tcPr/>
                </a:tc>
                <a:tc>
                  <a:txBody>
                    <a:bodyPr/>
                    <a:lstStyle/>
                    <a:p>
                      <a:r>
                        <a:rPr lang="fr-FR" dirty="0" smtClean="0"/>
                        <a:t>Claire</a:t>
                      </a:r>
                      <a:endParaRPr lang="fr-FR" dirty="0"/>
                    </a:p>
                  </a:txBody>
                  <a:tcPr/>
                </a:tc>
              </a:tr>
              <a:tr h="370840">
                <a:tc>
                  <a:txBody>
                    <a:bodyPr/>
                    <a:lstStyle/>
                    <a:p>
                      <a:r>
                        <a:rPr lang="fr-FR" dirty="0" smtClean="0"/>
                        <a:t>Lispro</a:t>
                      </a:r>
                      <a:endParaRPr lang="fr-FR" dirty="0"/>
                    </a:p>
                  </a:txBody>
                  <a:tcPr/>
                </a:tc>
                <a:tc>
                  <a:txBody>
                    <a:bodyPr/>
                    <a:lstStyle/>
                    <a:p>
                      <a:r>
                        <a:rPr lang="fr-FR" dirty="0" smtClean="0">
                          <a:solidFill>
                            <a:srgbClr val="FF0000"/>
                          </a:solidFill>
                        </a:rPr>
                        <a:t>15-30 min</a:t>
                      </a:r>
                      <a:endParaRPr lang="fr-FR" dirty="0">
                        <a:solidFill>
                          <a:srgbClr val="FF0000"/>
                        </a:solidFill>
                      </a:endParaRPr>
                    </a:p>
                  </a:txBody>
                  <a:tcPr/>
                </a:tc>
                <a:tc>
                  <a:txBody>
                    <a:bodyPr/>
                    <a:lstStyle/>
                    <a:p>
                      <a:r>
                        <a:rPr lang="fr-FR" dirty="0" smtClean="0"/>
                        <a:t>1-2</a:t>
                      </a:r>
                      <a:endParaRPr lang="fr-FR" dirty="0"/>
                    </a:p>
                  </a:txBody>
                  <a:tcPr/>
                </a:tc>
                <a:tc>
                  <a:txBody>
                    <a:bodyPr/>
                    <a:lstStyle/>
                    <a:p>
                      <a:r>
                        <a:rPr lang="fr-FR" dirty="0" smtClean="0"/>
                        <a:t>3-4</a:t>
                      </a:r>
                      <a:endParaRPr lang="fr-FR" dirty="0"/>
                    </a:p>
                  </a:txBody>
                  <a:tcPr/>
                </a:tc>
                <a:tc>
                  <a:txBody>
                    <a:bodyPr/>
                    <a:lstStyle/>
                    <a:p>
                      <a:r>
                        <a:rPr lang="fr-FR" dirty="0" smtClean="0"/>
                        <a:t>4-6</a:t>
                      </a:r>
                      <a:endParaRPr lang="fr-FR" dirty="0"/>
                    </a:p>
                  </a:txBody>
                  <a:tcPr/>
                </a:tc>
                <a:tc>
                  <a:txBody>
                    <a:bodyPr/>
                    <a:lstStyle/>
                    <a:p>
                      <a:r>
                        <a:rPr lang="fr-FR" dirty="0" smtClean="0"/>
                        <a:t>Claire</a:t>
                      </a:r>
                      <a:endParaRPr lang="fr-FR" dirty="0"/>
                    </a:p>
                  </a:txBody>
                  <a:tcPr/>
                </a:tc>
              </a:tr>
              <a:tr h="370840">
                <a:tc>
                  <a:txBody>
                    <a:bodyPr/>
                    <a:lstStyle/>
                    <a:p>
                      <a:r>
                        <a:rPr lang="fr-FR" dirty="0" smtClean="0"/>
                        <a:t>Glulisine</a:t>
                      </a:r>
                      <a:endParaRPr lang="fr-FR" dirty="0"/>
                    </a:p>
                  </a:txBody>
                  <a:tcPr/>
                </a:tc>
                <a:tc>
                  <a:txBody>
                    <a:bodyPr/>
                    <a:lstStyle/>
                    <a:p>
                      <a:r>
                        <a:rPr lang="fr-FR" dirty="0" smtClean="0">
                          <a:solidFill>
                            <a:srgbClr val="FF0000"/>
                          </a:solidFill>
                        </a:rPr>
                        <a:t>15-30 min</a:t>
                      </a:r>
                      <a:endParaRPr lang="fr-FR" dirty="0">
                        <a:solidFill>
                          <a:srgbClr val="FF0000"/>
                        </a:solidFill>
                      </a:endParaRPr>
                    </a:p>
                  </a:txBody>
                  <a:tcPr/>
                </a:tc>
                <a:tc>
                  <a:txBody>
                    <a:bodyPr/>
                    <a:lstStyle/>
                    <a:p>
                      <a:r>
                        <a:rPr lang="fr-FR" dirty="0" smtClean="0"/>
                        <a:t>1-2</a:t>
                      </a:r>
                      <a:endParaRPr lang="fr-FR" dirty="0"/>
                    </a:p>
                  </a:txBody>
                  <a:tcPr/>
                </a:tc>
                <a:tc>
                  <a:txBody>
                    <a:bodyPr/>
                    <a:lstStyle/>
                    <a:p>
                      <a:r>
                        <a:rPr lang="fr-FR" dirty="0" smtClean="0"/>
                        <a:t>3-4</a:t>
                      </a:r>
                      <a:endParaRPr lang="fr-FR" dirty="0"/>
                    </a:p>
                  </a:txBody>
                  <a:tcPr/>
                </a:tc>
                <a:tc>
                  <a:txBody>
                    <a:bodyPr/>
                    <a:lstStyle/>
                    <a:p>
                      <a:r>
                        <a:rPr lang="fr-FR" dirty="0" smtClean="0"/>
                        <a:t>5-6</a:t>
                      </a:r>
                      <a:endParaRPr lang="fr-FR" dirty="0"/>
                    </a:p>
                  </a:txBody>
                  <a:tcPr/>
                </a:tc>
                <a:tc>
                  <a:txBody>
                    <a:bodyPr/>
                    <a:lstStyle/>
                    <a:p>
                      <a:r>
                        <a:rPr lang="fr-FR" dirty="0" smtClean="0"/>
                        <a:t>Claire</a:t>
                      </a:r>
                      <a:endParaRPr lang="fr-FR" dirty="0"/>
                    </a:p>
                  </a:txBody>
                  <a:tcPr/>
                </a:tc>
              </a:tr>
              <a:tr h="370840">
                <a:tc>
                  <a:txBody>
                    <a:bodyPr/>
                    <a:lstStyle/>
                    <a:p>
                      <a:r>
                        <a:rPr lang="fr-FR" dirty="0" smtClean="0"/>
                        <a:t>Regular</a:t>
                      </a:r>
                      <a:endParaRPr lang="fr-FR" dirty="0"/>
                    </a:p>
                  </a:txBody>
                  <a:tcPr/>
                </a:tc>
                <a:tc>
                  <a:txBody>
                    <a:bodyPr/>
                    <a:lstStyle/>
                    <a:p>
                      <a:r>
                        <a:rPr lang="fr-FR" dirty="0" smtClean="0">
                          <a:solidFill>
                            <a:srgbClr val="FF0000"/>
                          </a:solidFill>
                        </a:rPr>
                        <a:t>30-60 min</a:t>
                      </a:r>
                      <a:endParaRPr lang="fr-FR" dirty="0">
                        <a:solidFill>
                          <a:srgbClr val="FF0000"/>
                        </a:solidFill>
                      </a:endParaRPr>
                    </a:p>
                  </a:txBody>
                  <a:tcPr/>
                </a:tc>
                <a:tc>
                  <a:txBody>
                    <a:bodyPr/>
                    <a:lstStyle/>
                    <a:p>
                      <a:r>
                        <a:rPr lang="fr-FR" dirty="0" smtClean="0"/>
                        <a:t>2-3</a:t>
                      </a:r>
                      <a:endParaRPr lang="fr-FR" dirty="0"/>
                    </a:p>
                  </a:txBody>
                  <a:tcPr/>
                </a:tc>
                <a:tc>
                  <a:txBody>
                    <a:bodyPr/>
                    <a:lstStyle/>
                    <a:p>
                      <a:r>
                        <a:rPr lang="fr-FR" dirty="0" smtClean="0"/>
                        <a:t>3-6</a:t>
                      </a:r>
                      <a:endParaRPr lang="fr-FR" dirty="0"/>
                    </a:p>
                  </a:txBody>
                  <a:tcPr/>
                </a:tc>
                <a:tc>
                  <a:txBody>
                    <a:bodyPr/>
                    <a:lstStyle/>
                    <a:p>
                      <a:r>
                        <a:rPr lang="fr-FR" dirty="0" smtClean="0"/>
                        <a:t>6-8</a:t>
                      </a:r>
                      <a:endParaRPr lang="fr-FR" dirty="0"/>
                    </a:p>
                  </a:txBody>
                  <a:tcPr/>
                </a:tc>
                <a:tc>
                  <a:txBody>
                    <a:bodyPr/>
                    <a:lstStyle/>
                    <a:p>
                      <a:r>
                        <a:rPr lang="fr-FR" dirty="0" smtClean="0"/>
                        <a:t>Claire</a:t>
                      </a:r>
                      <a:endParaRPr lang="fr-FR" dirty="0"/>
                    </a:p>
                  </a:txBody>
                  <a:tcPr/>
                </a:tc>
              </a:tr>
              <a:tr h="370840">
                <a:tc>
                  <a:txBody>
                    <a:bodyPr/>
                    <a:lstStyle/>
                    <a:p>
                      <a:r>
                        <a:rPr lang="fr-FR" dirty="0" smtClean="0"/>
                        <a:t>NPH</a:t>
                      </a:r>
                      <a:endParaRPr lang="fr-FR" dirty="0"/>
                    </a:p>
                  </a:txBody>
                  <a:tcPr/>
                </a:tc>
                <a:tc>
                  <a:txBody>
                    <a:bodyPr/>
                    <a:lstStyle/>
                    <a:p>
                      <a:r>
                        <a:rPr lang="fr-FR" dirty="0" smtClean="0"/>
                        <a:t>2- 4 heures</a:t>
                      </a:r>
                      <a:endParaRPr lang="fr-FR" dirty="0"/>
                    </a:p>
                  </a:txBody>
                  <a:tcPr/>
                </a:tc>
                <a:tc>
                  <a:txBody>
                    <a:bodyPr/>
                    <a:lstStyle/>
                    <a:p>
                      <a:r>
                        <a:rPr lang="fr-FR" dirty="0" smtClean="0"/>
                        <a:t>4-</a:t>
                      </a:r>
                      <a:r>
                        <a:rPr lang="fr-FR" dirty="0" smtClean="0">
                          <a:solidFill>
                            <a:srgbClr val="FF0000"/>
                          </a:solidFill>
                        </a:rPr>
                        <a:t>6</a:t>
                      </a:r>
                      <a:endParaRPr lang="fr-FR" dirty="0">
                        <a:solidFill>
                          <a:srgbClr val="FF0000"/>
                        </a:solidFill>
                      </a:endParaRPr>
                    </a:p>
                  </a:txBody>
                  <a:tcPr/>
                </a:tc>
                <a:tc>
                  <a:txBody>
                    <a:bodyPr/>
                    <a:lstStyle/>
                    <a:p>
                      <a:r>
                        <a:rPr lang="fr-FR" dirty="0" smtClean="0"/>
                        <a:t>8-</a:t>
                      </a:r>
                      <a:r>
                        <a:rPr lang="fr-FR" dirty="0" smtClean="0">
                          <a:solidFill>
                            <a:srgbClr val="FF0000"/>
                          </a:solidFill>
                        </a:rPr>
                        <a:t>12</a:t>
                      </a:r>
                      <a:endParaRPr lang="fr-FR" dirty="0">
                        <a:solidFill>
                          <a:srgbClr val="FF0000"/>
                        </a:solidFill>
                      </a:endParaRPr>
                    </a:p>
                  </a:txBody>
                  <a:tcPr/>
                </a:tc>
                <a:tc>
                  <a:txBody>
                    <a:bodyPr/>
                    <a:lstStyle/>
                    <a:p>
                      <a:r>
                        <a:rPr lang="fr-FR" dirty="0" smtClean="0"/>
                        <a:t>14-18</a:t>
                      </a:r>
                      <a:endParaRPr lang="fr-FR" dirty="0"/>
                    </a:p>
                  </a:txBody>
                  <a:tcPr/>
                </a:tc>
                <a:tc>
                  <a:txBody>
                    <a:bodyPr/>
                    <a:lstStyle/>
                    <a:p>
                      <a:r>
                        <a:rPr lang="fr-FR" dirty="0" smtClean="0">
                          <a:solidFill>
                            <a:srgbClr val="FF0000"/>
                          </a:solidFill>
                        </a:rPr>
                        <a:t>Trouble</a:t>
                      </a:r>
                      <a:endParaRPr lang="fr-FR" dirty="0">
                        <a:solidFill>
                          <a:srgbClr val="FF0000"/>
                        </a:solidFill>
                      </a:endParaRPr>
                    </a:p>
                  </a:txBody>
                  <a:tcPr/>
                </a:tc>
              </a:tr>
              <a:tr h="370840">
                <a:tc>
                  <a:txBody>
                    <a:bodyPr/>
                    <a:lstStyle/>
                    <a:p>
                      <a:r>
                        <a:rPr lang="fr-FR" dirty="0" smtClean="0"/>
                        <a:t>Glargine</a:t>
                      </a:r>
                      <a:endParaRPr lang="fr-FR" dirty="0"/>
                    </a:p>
                  </a:txBody>
                  <a:tcPr/>
                </a:tc>
                <a:tc>
                  <a:txBody>
                    <a:bodyPr/>
                    <a:lstStyle/>
                    <a:p>
                      <a:r>
                        <a:rPr lang="fr-FR" dirty="0" smtClean="0"/>
                        <a:t>4-5 heures</a:t>
                      </a:r>
                      <a:endParaRPr lang="fr-FR" dirty="0"/>
                    </a:p>
                  </a:txBody>
                  <a:tcPr/>
                </a:tc>
                <a:tc>
                  <a:txBody>
                    <a:bodyPr/>
                    <a:lstStyle/>
                    <a:p>
                      <a:r>
                        <a:rPr lang="fr-FR" dirty="0" smtClean="0"/>
                        <a:t>--</a:t>
                      </a:r>
                      <a:endParaRPr lang="fr-FR" dirty="0"/>
                    </a:p>
                  </a:txBody>
                  <a:tcPr/>
                </a:tc>
                <a:tc>
                  <a:txBody>
                    <a:bodyPr/>
                    <a:lstStyle/>
                    <a:p>
                      <a:r>
                        <a:rPr lang="fr-FR" dirty="0" smtClean="0"/>
                        <a:t>22-</a:t>
                      </a:r>
                      <a:r>
                        <a:rPr lang="fr-FR" dirty="0" smtClean="0">
                          <a:solidFill>
                            <a:srgbClr val="FF0000"/>
                          </a:solidFill>
                        </a:rPr>
                        <a:t>24</a:t>
                      </a:r>
                      <a:endParaRPr lang="fr-FR" dirty="0">
                        <a:solidFill>
                          <a:srgbClr val="FF0000"/>
                        </a:solidFill>
                      </a:endParaRPr>
                    </a:p>
                  </a:txBody>
                  <a:tcPr/>
                </a:tc>
                <a:tc>
                  <a:txBody>
                    <a:bodyPr/>
                    <a:lstStyle/>
                    <a:p>
                      <a:r>
                        <a:rPr lang="fr-FR" dirty="0" smtClean="0"/>
                        <a:t>24</a:t>
                      </a:r>
                      <a:endParaRPr lang="fr-FR" dirty="0"/>
                    </a:p>
                  </a:txBody>
                  <a:tcPr/>
                </a:tc>
                <a:tc>
                  <a:txBody>
                    <a:bodyPr/>
                    <a:lstStyle/>
                    <a:p>
                      <a:r>
                        <a:rPr lang="fr-FR" dirty="0" smtClean="0"/>
                        <a:t>Claire</a:t>
                      </a:r>
                      <a:endParaRPr lang="fr-FR" dirty="0"/>
                    </a:p>
                  </a:txBody>
                  <a:tcPr/>
                </a:tc>
              </a:tr>
              <a:tr h="370840">
                <a:tc>
                  <a:txBody>
                    <a:bodyPr/>
                    <a:lstStyle/>
                    <a:p>
                      <a:r>
                        <a:rPr lang="fr-FR" dirty="0" smtClean="0"/>
                        <a:t>Détémir </a:t>
                      </a:r>
                      <a:endParaRPr lang="fr-FR" dirty="0"/>
                    </a:p>
                  </a:txBody>
                  <a:tcPr/>
                </a:tc>
                <a:tc>
                  <a:txBody>
                    <a:bodyPr/>
                    <a:lstStyle/>
                    <a:p>
                      <a:r>
                        <a:rPr lang="fr-FR" dirty="0" smtClean="0"/>
                        <a:t>2 heures</a:t>
                      </a:r>
                      <a:endParaRPr lang="fr-FR" dirty="0"/>
                    </a:p>
                  </a:txBody>
                  <a:tcPr/>
                </a:tc>
                <a:tc>
                  <a:txBody>
                    <a:bodyPr/>
                    <a:lstStyle/>
                    <a:p>
                      <a:r>
                        <a:rPr lang="fr-FR" dirty="0" smtClean="0"/>
                        <a:t>6-9</a:t>
                      </a:r>
                      <a:endParaRPr lang="fr-FR" dirty="0"/>
                    </a:p>
                  </a:txBody>
                  <a:tcPr/>
                </a:tc>
                <a:tc>
                  <a:txBody>
                    <a:bodyPr/>
                    <a:lstStyle/>
                    <a:p>
                      <a:r>
                        <a:rPr lang="fr-FR" dirty="0" smtClean="0"/>
                        <a:t>14-</a:t>
                      </a:r>
                      <a:r>
                        <a:rPr lang="fr-FR" dirty="0" smtClean="0">
                          <a:solidFill>
                            <a:srgbClr val="FF0000"/>
                          </a:solidFill>
                        </a:rPr>
                        <a:t>24</a:t>
                      </a:r>
                      <a:endParaRPr lang="fr-FR" dirty="0">
                        <a:solidFill>
                          <a:srgbClr val="FF0000"/>
                        </a:solidFill>
                      </a:endParaRPr>
                    </a:p>
                  </a:txBody>
                  <a:tcPr/>
                </a:tc>
                <a:tc>
                  <a:txBody>
                    <a:bodyPr/>
                    <a:lstStyle/>
                    <a:p>
                      <a:r>
                        <a:rPr lang="fr-FR" dirty="0" smtClean="0"/>
                        <a:t>24</a:t>
                      </a:r>
                      <a:endParaRPr lang="fr-FR" dirty="0"/>
                    </a:p>
                  </a:txBody>
                  <a:tcPr/>
                </a:tc>
                <a:tc>
                  <a:txBody>
                    <a:bodyPr/>
                    <a:lstStyle/>
                    <a:p>
                      <a:r>
                        <a:rPr lang="fr-FR" dirty="0" smtClean="0"/>
                        <a:t>Claire </a:t>
                      </a:r>
                      <a:endParaRPr lang="fr-FR"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Insuline:</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smtClean="0">
                <a:solidFill>
                  <a:schemeClr val="accent1"/>
                </a:solidFill>
                <a:latin typeface="Times New Roman" pitchFamily="18" charset="0"/>
                <a:cs typeface="Times New Roman" pitchFamily="18" charset="0"/>
              </a:rPr>
              <a:t>Effets indésirables:</a:t>
            </a:r>
          </a:p>
          <a:p>
            <a:pPr>
              <a:buFont typeface="Arial" pitchFamily="34" charset="0"/>
              <a:buChar char="•"/>
            </a:pPr>
            <a:r>
              <a:rPr lang="fr-FR" b="1" dirty="0" smtClean="0">
                <a:latin typeface="Times New Roman" pitchFamily="18" charset="0"/>
                <a:cs typeface="Times New Roman" pitchFamily="18" charset="0"/>
              </a:rPr>
              <a:t>Hypoglycémie:</a:t>
            </a:r>
            <a:r>
              <a:rPr lang="fr-FR" dirty="0" smtClean="0">
                <a:latin typeface="Times New Roman" pitchFamily="18" charset="0"/>
                <a:cs typeface="Times New Roman" pitchFamily="18" charset="0"/>
              </a:rPr>
              <a:t> peut résulter d’un dosage inapproprié, d’une incoordination entre le pic de l’insuline et le temps du repas ou d’autres facteurs qui </a:t>
            </a:r>
            <a:r>
              <a:rPr lang="fr-FR" dirty="0" smtClean="0">
                <a:latin typeface="Times New Roman" pitchFamily="18" charset="0"/>
                <a:cs typeface="Times New Roman" pitchFamily="18" charset="0"/>
              </a:rPr>
              <a:t>augmentent  </a:t>
            </a:r>
            <a:r>
              <a:rPr lang="fr-FR" dirty="0" smtClean="0">
                <a:latin typeface="Times New Roman" pitchFamily="18" charset="0"/>
                <a:cs typeface="Times New Roman" pitchFamily="18" charset="0"/>
              </a:rPr>
              <a:t>la consommation de glucose par les cellules ( exercices).</a:t>
            </a:r>
          </a:p>
          <a:p>
            <a:pPr>
              <a:buFont typeface="Arial" pitchFamily="34" charset="0"/>
              <a:buChar char="•"/>
            </a:pPr>
            <a:r>
              <a:rPr lang="fr-FR" b="1" dirty="0" smtClean="0">
                <a:latin typeface="Times New Roman" pitchFamily="18" charset="0"/>
                <a:cs typeface="Times New Roman" pitchFamily="18" charset="0"/>
              </a:rPr>
              <a:t>Lipodystrophie</a:t>
            </a:r>
            <a:r>
              <a:rPr lang="fr-FR" dirty="0" smtClean="0">
                <a:latin typeface="Times New Roman" pitchFamily="18" charset="0"/>
                <a:cs typeface="Times New Roman" pitchFamily="18" charset="0"/>
              </a:rPr>
              <a:t>: la lipoatrophie, une atrophie du tissu graisseux sous cutané, est une réponse immunitaire contre l’insuline. La lipohypertrophie , une augmentation des dépôts graisseux sous cutanés, est imputée à l’action lipogénique de l’insuline. Les deux phénomènes sont rares mais la lipohypertrophie peut se produire si le patient s’injecte toujours l’insuline au même endroit</a:t>
            </a:r>
            <a:r>
              <a:rPr lang="fr-FR" dirty="0" smtClean="0"/>
              <a:t>. </a:t>
            </a:r>
          </a:p>
          <a:p>
            <a:pPr>
              <a:buFont typeface="Arial" pitchFamily="34" charset="0"/>
              <a:buChar char="•"/>
            </a:pPr>
            <a:r>
              <a:rPr lang="fr-FR" b="1" dirty="0" smtClean="0">
                <a:latin typeface="Times New Roman" pitchFamily="18" charset="0"/>
                <a:cs typeface="Times New Roman" pitchFamily="18" charset="0"/>
              </a:rPr>
              <a:t>Hypersensibilité</a:t>
            </a:r>
            <a:r>
              <a:rPr lang="fr-FR" dirty="0" smtClean="0">
                <a:latin typeface="Times New Roman" pitchFamily="18" charset="0"/>
                <a:cs typeface="Times New Roman" pitchFamily="18" charset="0"/>
              </a:rPr>
              <a:t>:  réactions allergiques.</a:t>
            </a:r>
          </a:p>
          <a:p>
            <a:pPr>
              <a:buFont typeface="Arial" pitchFamily="34" charset="0"/>
              <a:buChar char="•"/>
            </a:pPr>
            <a:r>
              <a:rPr lang="fr-FR" b="1" dirty="0" smtClean="0">
                <a:latin typeface="Times New Roman" pitchFamily="18" charset="0"/>
                <a:cs typeface="Times New Roman" pitchFamily="18" charset="0"/>
              </a:rPr>
              <a:t>Prise de poids</a:t>
            </a:r>
          </a:p>
          <a:p>
            <a:pPr>
              <a:buFont typeface="Arial" pitchFamily="34" charset="0"/>
              <a:buChar char="•"/>
            </a:pPr>
            <a:endParaRPr lang="fr-FR" dirty="0">
              <a:solidFill>
                <a:schemeClr val="accent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dirty="0" smtClean="0"/>
              <a:t>Antidiabétiques oraux </a:t>
            </a:r>
            <a:endParaRPr lang="fr-FR" dirty="0"/>
          </a:p>
        </p:txBody>
      </p:sp>
      <p:sp>
        <p:nvSpPr>
          <p:cNvPr id="5" name="Espace réservé du texte 4"/>
          <p:cNvSpPr>
            <a:spLocks noGrp="1"/>
          </p:cNvSpPr>
          <p:nvPr>
            <p:ph type="body" idx="1"/>
          </p:nvPr>
        </p:nvSpPr>
        <p:spPr/>
        <p:txBody>
          <a:bodyPr/>
          <a:lstStyle/>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279</TotalTime>
  <Words>1198</Words>
  <Application>Microsoft Office PowerPoint</Application>
  <PresentationFormat>Affichage à l'écran (4:3)</PresentationFormat>
  <Paragraphs>187</Paragraphs>
  <Slides>22</Slides>
  <Notes>3</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Origine</vt:lpstr>
      <vt:lpstr>Antidiabétiques </vt:lpstr>
      <vt:lpstr>Diapositive 2</vt:lpstr>
      <vt:lpstr>Traitement pharmacologique:</vt:lpstr>
      <vt:lpstr>Insuline </vt:lpstr>
      <vt:lpstr>Insuline:</vt:lpstr>
      <vt:lpstr>Types d’insulines:</vt:lpstr>
      <vt:lpstr>Pharmacocinétique des insulines administrées par voie S/C</vt:lpstr>
      <vt:lpstr>Insuline:</vt:lpstr>
      <vt:lpstr>Antidiabétiques oraux </vt:lpstr>
      <vt:lpstr>Diapositive 10</vt:lpstr>
      <vt:lpstr>Diapositive 11</vt:lpstr>
      <vt:lpstr> Sulfonylurées</vt:lpstr>
      <vt:lpstr>Sulfonylurées</vt:lpstr>
      <vt:lpstr>Antidiabétiques oraux: Sulfonylurées</vt:lpstr>
      <vt:lpstr> Glinides</vt:lpstr>
      <vt:lpstr> Metformine</vt:lpstr>
      <vt:lpstr>Metformine</vt:lpstr>
      <vt:lpstr>Thiazolidinediones</vt:lpstr>
      <vt:lpstr> Thiazolidinediones</vt:lpstr>
      <vt:lpstr>Inhibiteurs de l’α glucosidase</vt:lpstr>
      <vt:lpstr>Inhibiteurs de la dipeptidyl peptidase 4 (DPP4)</vt:lpstr>
      <vt:lpstr>La metformine est la vedette actuelle du trt du DT2 ( pas de prise de poids, pas d’hypoglycémie) - C’est le seul ADO qui a prouvé son efficacité en terme de réduction des risques CV et mortalité - Devrait être utilisée par tout patient sauf contre-indication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Antidiabétiques</dc:title>
  <dc:creator>massi</dc:creator>
  <cp:lastModifiedBy>pc</cp:lastModifiedBy>
  <cp:revision>187</cp:revision>
  <dcterms:created xsi:type="dcterms:W3CDTF">2013-01-29T10:08:48Z</dcterms:created>
  <dcterms:modified xsi:type="dcterms:W3CDTF">2015-04-21T19:48:15Z</dcterms:modified>
</cp:coreProperties>
</file>