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64" r:id="rId3"/>
    <p:sldId id="261" r:id="rId4"/>
    <p:sldId id="262" r:id="rId5"/>
    <p:sldId id="258" r:id="rId6"/>
    <p:sldId id="263" r:id="rId7"/>
    <p:sldId id="265" r:id="rId8"/>
    <p:sldId id="266" r:id="rId9"/>
    <p:sldId id="270" r:id="rId10"/>
    <p:sldId id="269" r:id="rId11"/>
    <p:sldId id="268"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6" r:id="rId26"/>
    <p:sldId id="288" r:id="rId27"/>
    <p:sldId id="290" r:id="rId28"/>
    <p:sldId id="292" r:id="rId29"/>
    <p:sldId id="291" r:id="rId30"/>
    <p:sldId id="293" r:id="rId31"/>
    <p:sldId id="294" r:id="rId32"/>
    <p:sldId id="300" r:id="rId33"/>
    <p:sldId id="295" r:id="rId34"/>
    <p:sldId id="296" r:id="rId35"/>
    <p:sldId id="297" r:id="rId36"/>
    <p:sldId id="298" r:id="rId37"/>
    <p:sldId id="299" r:id="rId38"/>
    <p:sldId id="301"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E9CC2E-37ED-43D8-8825-5CFCF1D638A9}" type="datetimeFigureOut">
              <a:rPr lang="fr-FR" smtClean="0"/>
              <a:t>29/09/2014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829DA0-CC89-4DB4-912F-B6D8ADE2CBBC}"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pitchFamily="34" charset="0"/>
              <a:buChar char="•"/>
            </a:pPr>
            <a:r>
              <a:rPr lang="fr-FR" dirty="0" smtClean="0"/>
              <a:t>Procédure = Description des opérations à effectuer, des</a:t>
            </a:r>
          </a:p>
          <a:p>
            <a:r>
              <a:rPr lang="fr-FR" dirty="0" smtClean="0"/>
              <a:t>précautions à prendre ou des mesures à prendre dans</a:t>
            </a:r>
          </a:p>
          <a:p>
            <a:r>
              <a:rPr lang="fr-FR" dirty="0" smtClean="0"/>
              <a:t>un domaine, directement ou indirectement en rapport</a:t>
            </a:r>
          </a:p>
          <a:p>
            <a:r>
              <a:rPr lang="fr-FR" dirty="0" smtClean="0"/>
              <a:t>avec la fabrication des médicaments.</a:t>
            </a:r>
          </a:p>
          <a:p>
            <a:endParaRPr lang="fr-FR" dirty="0"/>
          </a:p>
        </p:txBody>
      </p:sp>
      <p:sp>
        <p:nvSpPr>
          <p:cNvPr id="4" name="Espace réservé du numéro de diapositive 3"/>
          <p:cNvSpPr>
            <a:spLocks noGrp="1"/>
          </p:cNvSpPr>
          <p:nvPr>
            <p:ph type="sldNum" sz="quarter" idx="10"/>
          </p:nvPr>
        </p:nvSpPr>
        <p:spPr/>
        <p:txBody>
          <a:bodyPr/>
          <a:lstStyle/>
          <a:p>
            <a:fld id="{A2829DA0-CC89-4DB4-912F-B6D8ADE2CBBC}" type="slidenum">
              <a:rPr lang="fr-FR" smtClean="0"/>
              <a:t>29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D40E6C3-FDE4-4928-8567-DFFB405762E5}" type="datetimeFigureOut">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40E6C3-FDE4-4928-8567-DFFB405762E5}" type="datetimeFigureOut">
              <a:rPr lang="fr-FR" smtClean="0"/>
              <a:t>29/09/2014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D40E6C3-FDE4-4928-8567-DFFB405762E5}" type="datetimeFigureOut">
              <a:rPr lang="fr-FR" smtClean="0"/>
              <a:t>29/09/2014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D40E6C3-FDE4-4928-8567-DFFB405762E5}" type="datetimeFigureOut">
              <a:rPr lang="fr-FR" smtClean="0"/>
              <a:t>29/09/2014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D40E6C3-FDE4-4928-8567-DFFB405762E5}" type="datetimeFigureOut">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D40E6C3-FDE4-4928-8567-DFFB405762E5}" type="datetimeFigureOut">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8A486-1B9E-4481-B173-FCFF08CE544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0E6C3-FDE4-4928-8567-DFFB405762E5}" type="datetimeFigureOut">
              <a:rPr lang="fr-FR" smtClean="0"/>
              <a:t>29/09/2014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8A486-1B9E-4481-B173-FCFF08CE544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3116"/>
            <a:ext cx="8715436" cy="1446550"/>
          </a:xfrm>
          <a:prstGeom prst="rect">
            <a:avLst/>
          </a:prstGeom>
        </p:spPr>
        <p:txBody>
          <a:bodyPr wrap="square">
            <a:spAutoFit/>
          </a:bodyPr>
          <a:lstStyle/>
          <a:p>
            <a:pPr algn="ctr"/>
            <a:r>
              <a:rPr lang="fr-FR" sz="4400" b="1" dirty="0" smtClean="0">
                <a:solidFill>
                  <a:srgbClr val="0070C0"/>
                </a:solidFill>
                <a:latin typeface="Times New Roman" pitchFamily="18" charset="0"/>
                <a:cs typeface="Times New Roman" pitchFamily="18" charset="0"/>
              </a:rPr>
              <a:t>BONNES PRATIQUES DE FABRICATION</a:t>
            </a:r>
            <a:endParaRPr lang="fr-FR" sz="44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572560" cy="6124754"/>
          </a:xfrm>
          <a:prstGeom prst="rect">
            <a:avLst/>
          </a:prstGeom>
          <a:noFill/>
        </p:spPr>
        <p:txBody>
          <a:bodyPr wrap="square" rtlCol="0">
            <a:spAutoFit/>
          </a:bodyPr>
          <a:lstStyle/>
          <a:p>
            <a:r>
              <a:rPr lang="fr-FR" sz="2800" b="1" u="sng" dirty="0" smtClean="0">
                <a:solidFill>
                  <a:srgbClr val="0070C0"/>
                </a:solidFill>
              </a:rPr>
              <a:t>2-Formation:</a:t>
            </a:r>
          </a:p>
          <a:p>
            <a:endParaRPr lang="fr-FR" sz="2800" b="1" u="sng" dirty="0" smtClean="0">
              <a:solidFill>
                <a:srgbClr val="0070C0"/>
              </a:solidFill>
            </a:endParaRPr>
          </a:p>
          <a:p>
            <a:pPr algn="just">
              <a:buFont typeface="Arial" pitchFamily="34" charset="0"/>
              <a:buChar char="•"/>
            </a:pPr>
            <a:r>
              <a:rPr lang="fr-FR" sz="2800" dirty="0"/>
              <a:t>Le fabricant doit assurer la formation de tout le </a:t>
            </a:r>
            <a:r>
              <a:rPr lang="fr-FR" sz="2800" dirty="0" smtClean="0"/>
              <a:t>personnel appelé </a:t>
            </a:r>
            <a:r>
              <a:rPr lang="fr-FR" sz="2800" dirty="0"/>
              <a:t>à pénétrer dans les zones de production ou </a:t>
            </a:r>
            <a:r>
              <a:rPr lang="fr-FR" sz="2800" dirty="0" smtClean="0"/>
              <a:t>dans les </a:t>
            </a:r>
            <a:r>
              <a:rPr lang="fr-FR" sz="2800" dirty="0"/>
              <a:t>laboratoires de contrôle ; personnel </a:t>
            </a:r>
            <a:r>
              <a:rPr lang="fr-FR" sz="2800" dirty="0" smtClean="0"/>
              <a:t>technique, d'entretien </a:t>
            </a:r>
            <a:r>
              <a:rPr lang="fr-FR" sz="2800" dirty="0"/>
              <a:t>et de nettoyage </a:t>
            </a:r>
            <a:r>
              <a:rPr lang="fr-FR" sz="2800" dirty="0" smtClean="0"/>
              <a:t>inclus.</a:t>
            </a:r>
          </a:p>
          <a:p>
            <a:pPr algn="just">
              <a:buFont typeface="Arial" pitchFamily="34" charset="0"/>
              <a:buChar char="•"/>
            </a:pPr>
            <a:r>
              <a:rPr lang="fr-FR" sz="2800" dirty="0" smtClean="0"/>
              <a:t>Elle est nécessaire pour la maitrise de la qualité.</a:t>
            </a:r>
          </a:p>
          <a:p>
            <a:pPr algn="just">
              <a:buFont typeface="Arial" pitchFamily="34" charset="0"/>
              <a:buChar char="•"/>
            </a:pPr>
            <a:r>
              <a:rPr lang="fr-FR" sz="2800" dirty="0" smtClean="0"/>
              <a:t>C’est une obligation réglementaire.</a:t>
            </a:r>
          </a:p>
          <a:p>
            <a:pPr algn="just">
              <a:buFont typeface="Arial" pitchFamily="34" charset="0"/>
              <a:buChar char="•"/>
            </a:pPr>
            <a:r>
              <a:rPr lang="fr-FR" sz="2800" dirty="0" smtClean="0"/>
              <a:t>Formation de base (théorique et pratique) appropriée à chaque post+formation sur le concept d’AQ et sur les BPF.</a:t>
            </a:r>
          </a:p>
          <a:p>
            <a:pPr algn="just">
              <a:buFont typeface="Arial" pitchFamily="34" charset="0"/>
              <a:buChar char="•"/>
            </a:pPr>
            <a:r>
              <a:rPr lang="fr-FR" sz="2800" dirty="0" smtClean="0"/>
              <a:t>Formation spéciale pour les personne travaillant dans des zones à risque.</a:t>
            </a:r>
          </a:p>
          <a:p>
            <a:endParaRPr lang="fr-FR" sz="2800" b="1" dirty="0" smtClean="0"/>
          </a:p>
          <a:p>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7"/>
            <a:ext cx="8572560" cy="6124754"/>
          </a:xfrm>
          <a:prstGeom prst="rect">
            <a:avLst/>
          </a:prstGeom>
        </p:spPr>
        <p:txBody>
          <a:bodyPr wrap="square">
            <a:spAutoFit/>
          </a:bodyPr>
          <a:lstStyle/>
          <a:p>
            <a:pPr algn="just"/>
            <a:r>
              <a:rPr lang="fr-FR" sz="2800" b="1" u="sng" dirty="0" smtClean="0">
                <a:solidFill>
                  <a:srgbClr val="0070C0"/>
                </a:solidFill>
              </a:rPr>
              <a:t>3- HYGIÈNE :</a:t>
            </a:r>
          </a:p>
          <a:p>
            <a:pPr algn="just">
              <a:buBlip>
                <a:blip r:embed="rId2"/>
              </a:buBlip>
            </a:pPr>
            <a:endParaRPr lang="fr-FR" sz="2800" b="1" u="sng" dirty="0" smtClean="0">
              <a:solidFill>
                <a:schemeClr val="accent6">
                  <a:lumMod val="75000"/>
                </a:schemeClr>
              </a:solidFill>
            </a:endParaRPr>
          </a:p>
          <a:p>
            <a:pPr algn="just">
              <a:buFont typeface="Arial" pitchFamily="34" charset="0"/>
              <a:buChar char="•"/>
            </a:pPr>
            <a:r>
              <a:rPr lang="fr-FR" sz="2800" dirty="0"/>
              <a:t> </a:t>
            </a:r>
            <a:r>
              <a:rPr lang="fr-FR" sz="2800" dirty="0" smtClean="0"/>
              <a:t>Des </a:t>
            </a:r>
            <a:r>
              <a:rPr lang="fr-FR" sz="2800" dirty="0"/>
              <a:t>programmes détaillés consacrés à l'hygiène doivent être établis et adaptés </a:t>
            </a:r>
            <a:r>
              <a:rPr lang="fr-FR" sz="2800" dirty="0" smtClean="0"/>
              <a:t>aux différents </a:t>
            </a:r>
            <a:r>
              <a:rPr lang="fr-FR" sz="2800" dirty="0"/>
              <a:t>besoins de </a:t>
            </a:r>
            <a:r>
              <a:rPr lang="fr-FR" sz="2800" dirty="0" smtClean="0"/>
              <a:t>l'entreprise.</a:t>
            </a:r>
          </a:p>
          <a:p>
            <a:pPr algn="just"/>
            <a:endParaRPr lang="fr-FR" sz="2800" b="1" u="sng" dirty="0" smtClean="0">
              <a:solidFill>
                <a:schemeClr val="accent6">
                  <a:lumMod val="75000"/>
                </a:schemeClr>
              </a:solidFill>
            </a:endParaRPr>
          </a:p>
          <a:p>
            <a:pPr algn="just">
              <a:buFont typeface="Arial" pitchFamily="34" charset="0"/>
              <a:buChar char="•"/>
            </a:pPr>
            <a:r>
              <a:rPr lang="fr-FR" sz="2800" dirty="0" smtClean="0"/>
              <a:t> La propreté est la somme de plusieurs facteurs :</a:t>
            </a:r>
          </a:p>
          <a:p>
            <a:pPr lvl="1" algn="just">
              <a:buFont typeface="Wingdings" pitchFamily="2" charset="2"/>
              <a:buChar char="ü"/>
            </a:pPr>
            <a:r>
              <a:rPr lang="fr-FR" sz="2800" dirty="0" smtClean="0"/>
              <a:t> L’hygiène individuelle</a:t>
            </a:r>
          </a:p>
          <a:p>
            <a:pPr lvl="1" algn="just">
              <a:buFont typeface="Wingdings" pitchFamily="2" charset="2"/>
              <a:buChar char="ü"/>
            </a:pPr>
            <a:r>
              <a:rPr lang="fr-FR" sz="2800" dirty="0" smtClean="0"/>
              <a:t> L’hygiène collective</a:t>
            </a:r>
          </a:p>
          <a:p>
            <a:pPr lvl="1" algn="just">
              <a:buFont typeface="Wingdings" pitchFamily="2" charset="2"/>
              <a:buChar char="ü"/>
            </a:pPr>
            <a:r>
              <a:rPr lang="fr-FR" sz="2800" dirty="0" smtClean="0"/>
              <a:t> Les moyens mis à disposition du personnel sur le lieu de travail</a:t>
            </a:r>
          </a:p>
          <a:p>
            <a:pPr lvl="1" algn="just">
              <a:buFont typeface="Wingdings" pitchFamily="2" charset="2"/>
              <a:buChar char="ü"/>
            </a:pPr>
            <a:r>
              <a:rPr lang="fr-FR" sz="2800" dirty="0" smtClean="0"/>
              <a:t> Les moyens de contrôle permettant d’effectuer des vérifications sur place.</a:t>
            </a:r>
          </a:p>
          <a:p>
            <a:pPr algn="just">
              <a:buBlip>
                <a:blip r:embed="rId2"/>
              </a:buBlip>
            </a:pPr>
            <a:endParaRPr lang="fr-FR" sz="2800" b="1" u="sng" dirty="0" smtClean="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8143932" cy="7478970"/>
          </a:xfrm>
          <a:prstGeom prst="rect">
            <a:avLst/>
          </a:prstGeom>
        </p:spPr>
        <p:txBody>
          <a:bodyPr wrap="square">
            <a:spAutoFit/>
          </a:bodyPr>
          <a:lstStyle/>
          <a:p>
            <a:pPr>
              <a:buBlip>
                <a:blip r:embed="rId2"/>
              </a:buBlip>
            </a:pPr>
            <a:r>
              <a:rPr lang="fr-FR" sz="3200" b="1" dirty="0" smtClean="0"/>
              <a:t> </a:t>
            </a:r>
            <a:r>
              <a:rPr lang="fr-FR" sz="3200" b="1" u="sng" dirty="0" smtClean="0">
                <a:solidFill>
                  <a:schemeClr val="accent3">
                    <a:lumMod val="75000"/>
                  </a:schemeClr>
                </a:solidFill>
              </a:rPr>
              <a:t>Hygiène </a:t>
            </a:r>
            <a:r>
              <a:rPr lang="fr-FR" sz="3200" b="1" u="sng" dirty="0" smtClean="0">
                <a:solidFill>
                  <a:schemeClr val="accent3">
                    <a:lumMod val="75000"/>
                  </a:schemeClr>
                </a:solidFill>
              </a:rPr>
              <a:t>individuelle:</a:t>
            </a:r>
            <a:endParaRPr lang="fr-FR" sz="3200" b="1" u="sng" dirty="0">
              <a:solidFill>
                <a:schemeClr val="accent3">
                  <a:lumMod val="75000"/>
                </a:schemeClr>
              </a:solidFill>
            </a:endParaRPr>
          </a:p>
          <a:p>
            <a:pPr>
              <a:buFont typeface="Wingdings" pitchFamily="2" charset="2"/>
              <a:buChar char="v"/>
            </a:pPr>
            <a:r>
              <a:rPr lang="fr-FR" sz="3200" u="sng" dirty="0" smtClean="0">
                <a:solidFill>
                  <a:srgbClr val="FF0000"/>
                </a:solidFill>
              </a:rPr>
              <a:t>Les </a:t>
            </a:r>
            <a:r>
              <a:rPr lang="fr-FR" sz="3200" u="sng" dirty="0">
                <a:solidFill>
                  <a:srgbClr val="FF0000"/>
                </a:solidFill>
              </a:rPr>
              <a:t>mains et les ongles :</a:t>
            </a:r>
          </a:p>
          <a:p>
            <a:pPr>
              <a:buFont typeface="Courier New" pitchFamily="49" charset="0"/>
              <a:buChar char="o"/>
            </a:pPr>
            <a:r>
              <a:rPr lang="fr-FR" sz="3200" dirty="0"/>
              <a:t> </a:t>
            </a:r>
            <a:r>
              <a:rPr lang="fr-FR" sz="3200" dirty="0" smtClean="0"/>
              <a:t>lavage</a:t>
            </a:r>
            <a:r>
              <a:rPr lang="fr-FR" sz="3200" dirty="0" smtClean="0"/>
              <a:t> des mains. </a:t>
            </a:r>
            <a:endParaRPr lang="fr-FR" sz="3200" dirty="0"/>
          </a:p>
          <a:p>
            <a:pPr>
              <a:buFont typeface="Courier New" pitchFamily="49" charset="0"/>
              <a:buChar char="o"/>
            </a:pPr>
            <a:r>
              <a:rPr lang="fr-FR" sz="3200" dirty="0"/>
              <a:t> Limiter les poignées de mains</a:t>
            </a:r>
          </a:p>
          <a:p>
            <a:pPr>
              <a:buFont typeface="Courier New" pitchFamily="49" charset="0"/>
              <a:buChar char="o"/>
            </a:pPr>
            <a:r>
              <a:rPr lang="fr-FR" sz="3200" dirty="0"/>
              <a:t> Usage de gants </a:t>
            </a:r>
            <a:r>
              <a:rPr lang="fr-FR" sz="3200" dirty="0" smtClean="0"/>
              <a:t>:</a:t>
            </a:r>
          </a:p>
          <a:p>
            <a:pPr>
              <a:buFont typeface="Wingdings" pitchFamily="2" charset="2"/>
              <a:buChar char="v"/>
            </a:pPr>
            <a:r>
              <a:rPr lang="fr-FR" sz="3200" u="sng" dirty="0" smtClean="0">
                <a:solidFill>
                  <a:srgbClr val="FF0000"/>
                </a:solidFill>
              </a:rPr>
              <a:t>Les cheveux</a:t>
            </a:r>
          </a:p>
          <a:p>
            <a:pPr>
              <a:buFont typeface="Wingdings" pitchFamily="2" charset="2"/>
              <a:buChar char="ü"/>
            </a:pPr>
            <a:r>
              <a:rPr lang="fr-FR" sz="3200" dirty="0" smtClean="0"/>
              <a:t>Cheveux propres, </a:t>
            </a:r>
          </a:p>
          <a:p>
            <a:pPr>
              <a:buFont typeface="Wingdings" pitchFamily="2" charset="2"/>
              <a:buChar char="ü"/>
            </a:pPr>
            <a:r>
              <a:rPr lang="fr-FR" sz="3200" dirty="0" smtClean="0"/>
              <a:t>Cheveux attachés</a:t>
            </a:r>
          </a:p>
          <a:p>
            <a:pPr>
              <a:buFont typeface="Wingdings" pitchFamily="2" charset="2"/>
              <a:buChar char="ü"/>
            </a:pPr>
            <a:r>
              <a:rPr lang="fr-FR" sz="3200" dirty="0" smtClean="0"/>
              <a:t> Port d’une charlotte</a:t>
            </a:r>
          </a:p>
          <a:p>
            <a:pPr>
              <a:buFont typeface="Wingdings" pitchFamily="2" charset="2"/>
              <a:buChar char="ü"/>
            </a:pPr>
            <a:r>
              <a:rPr lang="fr-FR" sz="3200" dirty="0" smtClean="0"/>
              <a:t>Barbe: à entretenir soigneusement, </a:t>
            </a:r>
          </a:p>
          <a:p>
            <a:r>
              <a:rPr lang="fr-FR" sz="3200" dirty="0" smtClean="0"/>
              <a:t>port de cache barbe </a:t>
            </a:r>
          </a:p>
          <a:p>
            <a:pPr>
              <a:buFont typeface="Wingdings" pitchFamily="2" charset="2"/>
              <a:buChar char="ü"/>
            </a:pPr>
            <a:r>
              <a:rPr lang="fr-FR" sz="3200" dirty="0" smtClean="0">
                <a:solidFill>
                  <a:srgbClr val="FF0000"/>
                </a:solidFill>
              </a:rPr>
              <a:t>Nez, bouche, oreilles </a:t>
            </a:r>
          </a:p>
          <a:p>
            <a:pPr>
              <a:buFont typeface="Wingdings" pitchFamily="2" charset="2"/>
              <a:buChar char="ü"/>
            </a:pPr>
            <a:r>
              <a:rPr lang="fr-FR" sz="3200" dirty="0" smtClean="0">
                <a:solidFill>
                  <a:srgbClr val="FF0000"/>
                </a:solidFill>
              </a:rPr>
              <a:t>Les pieds</a:t>
            </a:r>
          </a:p>
          <a:p>
            <a:pPr>
              <a:buFont typeface="Wingdings" pitchFamily="2" charset="2"/>
              <a:buChar char="ü"/>
            </a:pPr>
            <a:endParaRPr lang="fr-FR" sz="3200" dirty="0" smtClean="0"/>
          </a:p>
          <a:p>
            <a:pPr>
              <a:buFont typeface="Courier New" pitchFamily="49" charset="0"/>
              <a:buChar char="o"/>
            </a:pPr>
            <a:endParaRPr lang="fr-FR" sz="3200" dirty="0"/>
          </a:p>
        </p:txBody>
      </p:sp>
      <p:pic>
        <p:nvPicPr>
          <p:cNvPr id="2051" name="Picture 3"/>
          <p:cNvPicPr>
            <a:picLocks noChangeAspect="1" noChangeArrowheads="1"/>
          </p:cNvPicPr>
          <p:nvPr/>
        </p:nvPicPr>
        <p:blipFill>
          <a:blip r:embed="rId3"/>
          <a:srcRect/>
          <a:stretch>
            <a:fillRect/>
          </a:stretch>
        </p:blipFill>
        <p:spPr bwMode="auto">
          <a:xfrm>
            <a:off x="7143768" y="428604"/>
            <a:ext cx="1257300" cy="12668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7572396" y="3071810"/>
            <a:ext cx="942975" cy="97155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7143768" y="1785926"/>
            <a:ext cx="1562100" cy="1257300"/>
          </a:xfrm>
          <a:prstGeom prst="rect">
            <a:avLst/>
          </a:prstGeom>
          <a:noFill/>
          <a:ln w="9525">
            <a:noFill/>
            <a:miter lim="800000"/>
            <a:headEnd/>
            <a:tailEnd/>
          </a:ln>
          <a:effectLst/>
        </p:spPr>
      </p:pic>
      <p:pic>
        <p:nvPicPr>
          <p:cNvPr id="7" name="Picture 2"/>
          <p:cNvPicPr>
            <a:picLocks noChangeAspect="1" noChangeArrowheads="1"/>
          </p:cNvPicPr>
          <p:nvPr/>
        </p:nvPicPr>
        <p:blipFill>
          <a:blip r:embed="rId6"/>
          <a:srcRect/>
          <a:stretch>
            <a:fillRect/>
          </a:stretch>
        </p:blipFill>
        <p:spPr bwMode="auto">
          <a:xfrm rot="5400000">
            <a:off x="7614928" y="3957972"/>
            <a:ext cx="1223958" cy="1451899"/>
          </a:xfrm>
          <a:prstGeom prst="rect">
            <a:avLst/>
          </a:prstGeom>
          <a:noFill/>
          <a:ln w="9525">
            <a:noFill/>
            <a:miter lim="800000"/>
            <a:headEnd/>
            <a:tailEnd/>
          </a:ln>
          <a:effectLst/>
        </p:spPr>
      </p:pic>
      <p:pic>
        <p:nvPicPr>
          <p:cNvPr id="8" name="Picture 2"/>
          <p:cNvPicPr>
            <a:picLocks noChangeAspect="1" noChangeArrowheads="1"/>
          </p:cNvPicPr>
          <p:nvPr/>
        </p:nvPicPr>
        <p:blipFill>
          <a:blip r:embed="rId7"/>
          <a:srcRect/>
          <a:stretch>
            <a:fillRect/>
          </a:stretch>
        </p:blipFill>
        <p:spPr bwMode="auto">
          <a:xfrm rot="5400000">
            <a:off x="7558106" y="5229240"/>
            <a:ext cx="1285873" cy="15430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428604"/>
            <a:ext cx="8929718" cy="3610868"/>
          </a:xfrm>
          <a:prstGeom prst="rect">
            <a:avLst/>
          </a:prstGeom>
        </p:spPr>
        <p:txBody>
          <a:bodyPr wrap="square">
            <a:spAutoFit/>
          </a:bodyPr>
          <a:lstStyle/>
          <a:p>
            <a:pPr>
              <a:buBlip>
                <a:blip r:embed="rId2"/>
              </a:buBlip>
            </a:pPr>
            <a:r>
              <a:rPr lang="fr-FR" sz="3200" b="1" u="sng" dirty="0" smtClean="0">
                <a:solidFill>
                  <a:schemeClr val="accent3">
                    <a:lumMod val="75000"/>
                  </a:schemeClr>
                </a:solidFill>
              </a:rPr>
              <a:t> </a:t>
            </a:r>
            <a:r>
              <a:rPr lang="fr-FR" sz="2800" b="1" u="sng" dirty="0" smtClean="0">
                <a:solidFill>
                  <a:schemeClr val="accent3">
                    <a:lumMod val="75000"/>
                  </a:schemeClr>
                </a:solidFill>
              </a:rPr>
              <a:t>Hygiène collective:</a:t>
            </a:r>
          </a:p>
          <a:p>
            <a:r>
              <a:rPr lang="fr-FR" sz="3200" dirty="0" smtClean="0"/>
              <a:t> </a:t>
            </a:r>
            <a:r>
              <a:rPr lang="fr-FR" sz="3200" dirty="0"/>
              <a:t>C</a:t>
            </a:r>
            <a:r>
              <a:rPr lang="fr-FR" sz="3200" dirty="0" smtClean="0"/>
              <a:t>ela concerne:</a:t>
            </a:r>
          </a:p>
          <a:p>
            <a:pPr lvl="1">
              <a:buFont typeface="Wingdings" pitchFamily="2" charset="2"/>
              <a:buChar char="ü"/>
            </a:pPr>
            <a:r>
              <a:rPr lang="fr-FR" sz="3200" dirty="0" smtClean="0"/>
              <a:t> Vestiaire</a:t>
            </a:r>
          </a:p>
          <a:p>
            <a:pPr lvl="1">
              <a:buFont typeface="Wingdings" pitchFamily="2" charset="2"/>
              <a:buChar char="ü"/>
            </a:pPr>
            <a:r>
              <a:rPr lang="fr-FR" sz="3200" dirty="0" smtClean="0"/>
              <a:t> Toilettes</a:t>
            </a:r>
          </a:p>
          <a:p>
            <a:pPr lvl="1">
              <a:buFont typeface="Wingdings" pitchFamily="2" charset="2"/>
              <a:buChar char="ü"/>
            </a:pPr>
            <a:r>
              <a:rPr lang="fr-FR" sz="3200" dirty="0" smtClean="0"/>
              <a:t> Salles de repos</a:t>
            </a:r>
          </a:p>
          <a:p>
            <a:pPr lvl="1">
              <a:buFont typeface="Wingdings" pitchFamily="2" charset="2"/>
              <a:buChar char="ü"/>
            </a:pPr>
            <a:r>
              <a:rPr lang="fr-FR" sz="3200" dirty="0" smtClean="0"/>
              <a:t> Couloirs et passages</a:t>
            </a:r>
          </a:p>
          <a:p>
            <a:pPr lvl="1">
              <a:buFont typeface="Wingdings" pitchFamily="2" charset="2"/>
              <a:buChar char="ü"/>
            </a:pPr>
            <a:r>
              <a:rPr lang="fr-FR" sz="3200" dirty="0" smtClean="0"/>
              <a:t> Restaurant d’entreprise</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1928802"/>
            <a:ext cx="6310445" cy="646331"/>
          </a:xfrm>
          <a:prstGeom prst="rect">
            <a:avLst/>
          </a:prstGeom>
        </p:spPr>
        <p:txBody>
          <a:bodyPr wrap="none">
            <a:spAutoFit/>
          </a:bodyPr>
          <a:lstStyle/>
          <a:p>
            <a:r>
              <a:rPr lang="fr-FR" sz="3600" b="1" u="sng" dirty="0" smtClean="0">
                <a:solidFill>
                  <a:srgbClr val="FF0000"/>
                </a:solidFill>
              </a:rPr>
              <a:t>III- LOCAUX ET MATÉRIEL</a:t>
            </a:r>
            <a:endParaRPr lang="fr-FR" sz="3600" b="1" u="sng"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643998" cy="3046988"/>
          </a:xfrm>
          <a:prstGeom prst="rect">
            <a:avLst/>
          </a:prstGeom>
        </p:spPr>
        <p:txBody>
          <a:bodyPr wrap="square">
            <a:spAutoFit/>
          </a:bodyPr>
          <a:lstStyle/>
          <a:p>
            <a:r>
              <a:rPr lang="fr-FR" sz="3200" b="1" dirty="0" smtClean="0">
                <a:solidFill>
                  <a:srgbClr val="00B050"/>
                </a:solidFill>
              </a:rPr>
              <a:t>a) Les locaux:</a:t>
            </a:r>
            <a:endParaRPr lang="fr-FR" sz="3200" b="1" dirty="0">
              <a:solidFill>
                <a:srgbClr val="00B050"/>
              </a:solidFill>
            </a:endParaRPr>
          </a:p>
          <a:p>
            <a:r>
              <a:rPr lang="fr-FR" sz="3200" dirty="0"/>
              <a:t> </a:t>
            </a:r>
            <a:r>
              <a:rPr lang="fr-FR" sz="3200" dirty="0" smtClean="0"/>
              <a:t>04 </a:t>
            </a:r>
            <a:r>
              <a:rPr lang="fr-FR" sz="3200" dirty="0"/>
              <a:t>zones distinctes :</a:t>
            </a:r>
          </a:p>
          <a:p>
            <a:pPr lvl="1">
              <a:buFont typeface="Wingdings" pitchFamily="2" charset="2"/>
              <a:buChar char="ü"/>
            </a:pPr>
            <a:r>
              <a:rPr lang="fr-FR" sz="3200" dirty="0"/>
              <a:t> Zones de production</a:t>
            </a:r>
          </a:p>
          <a:p>
            <a:pPr lvl="1">
              <a:buFont typeface="Wingdings" pitchFamily="2" charset="2"/>
              <a:buChar char="ü"/>
            </a:pPr>
            <a:r>
              <a:rPr lang="fr-FR" sz="3200" dirty="0"/>
              <a:t> Zones de stockage</a:t>
            </a:r>
          </a:p>
          <a:p>
            <a:pPr lvl="1">
              <a:buFont typeface="Wingdings" pitchFamily="2" charset="2"/>
              <a:buChar char="ü"/>
            </a:pPr>
            <a:r>
              <a:rPr lang="fr-FR" sz="3200" dirty="0"/>
              <a:t> Zones de contrôle de la qualité</a:t>
            </a:r>
          </a:p>
          <a:p>
            <a:pPr lvl="1">
              <a:buFont typeface="Wingdings" pitchFamily="2" charset="2"/>
              <a:buChar char="ü"/>
            </a:pPr>
            <a:r>
              <a:rPr lang="fr-FR" sz="3200" dirty="0"/>
              <a:t> Zones annexes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929718" cy="5693866"/>
          </a:xfrm>
          <a:prstGeom prst="rect">
            <a:avLst/>
          </a:prstGeom>
        </p:spPr>
        <p:txBody>
          <a:bodyPr wrap="square">
            <a:spAutoFit/>
          </a:bodyPr>
          <a:lstStyle/>
          <a:p>
            <a:pPr>
              <a:buBlip>
                <a:blip r:embed="rId2"/>
              </a:buBlip>
            </a:pPr>
            <a:r>
              <a:rPr lang="fr-FR" sz="2800" b="1" u="sng" dirty="0" smtClean="0">
                <a:solidFill>
                  <a:schemeClr val="accent6">
                    <a:lumMod val="75000"/>
                  </a:schemeClr>
                </a:solidFill>
              </a:rPr>
              <a:t> Zones </a:t>
            </a:r>
            <a:r>
              <a:rPr lang="fr-FR" sz="2800" b="1" u="sng" dirty="0">
                <a:solidFill>
                  <a:schemeClr val="accent6">
                    <a:lumMod val="75000"/>
                  </a:schemeClr>
                </a:solidFill>
              </a:rPr>
              <a:t>de </a:t>
            </a:r>
            <a:r>
              <a:rPr lang="fr-FR" sz="2800" b="1" u="sng" dirty="0" smtClean="0">
                <a:solidFill>
                  <a:schemeClr val="accent6">
                    <a:lumMod val="75000"/>
                  </a:schemeClr>
                </a:solidFill>
              </a:rPr>
              <a:t>production:</a:t>
            </a:r>
            <a:endParaRPr lang="fr-FR" sz="2800" b="1" u="sng" dirty="0">
              <a:solidFill>
                <a:schemeClr val="accent6">
                  <a:lumMod val="75000"/>
                </a:schemeClr>
              </a:solidFill>
            </a:endParaRPr>
          </a:p>
          <a:p>
            <a:pPr>
              <a:buFont typeface="Wingdings" pitchFamily="2" charset="2"/>
              <a:buChar char="§"/>
            </a:pPr>
            <a:r>
              <a:rPr lang="fr-FR" sz="2800" dirty="0"/>
              <a:t> Organisées de façon à limiter les risques </a:t>
            </a:r>
            <a:r>
              <a:rPr lang="fr-FR" sz="2800" dirty="0" smtClean="0"/>
              <a:t>d’accident imputés </a:t>
            </a:r>
            <a:r>
              <a:rPr lang="fr-FR" sz="2800" dirty="0"/>
              <a:t>à des contaminations </a:t>
            </a:r>
            <a:r>
              <a:rPr lang="fr-FR" sz="2800" dirty="0" smtClean="0"/>
              <a:t>croisées.</a:t>
            </a:r>
            <a:endParaRPr lang="fr-FR" sz="2800" dirty="0"/>
          </a:p>
          <a:p>
            <a:pPr>
              <a:buFont typeface="Wingdings" pitchFamily="2" charset="2"/>
              <a:buChar char="§"/>
            </a:pPr>
            <a:r>
              <a:rPr lang="fr-FR" sz="2800" dirty="0"/>
              <a:t> Locaux autonomes réservés à la production </a:t>
            </a:r>
            <a:r>
              <a:rPr lang="fr-FR" sz="2800" dirty="0" smtClean="0"/>
              <a:t>de médicaments </a:t>
            </a:r>
            <a:r>
              <a:rPr lang="fr-FR" sz="2800" dirty="0"/>
              <a:t>présentant un risque particulier, </a:t>
            </a:r>
            <a:r>
              <a:rPr lang="fr-FR" sz="2800" dirty="0" smtClean="0"/>
              <a:t>par exemple </a:t>
            </a:r>
            <a:r>
              <a:rPr lang="fr-FR" sz="2800" dirty="0"/>
              <a:t>:</a:t>
            </a:r>
          </a:p>
          <a:p>
            <a:pPr lvl="1">
              <a:buFont typeface="Wingdings" pitchFamily="2" charset="2"/>
              <a:buChar char="ü"/>
            </a:pPr>
            <a:r>
              <a:rPr lang="fr-FR" sz="2800" dirty="0"/>
              <a:t> Agents hautement sensibilisants (ex : pénicillines)</a:t>
            </a:r>
          </a:p>
          <a:p>
            <a:pPr lvl="1">
              <a:buFont typeface="Wingdings" pitchFamily="2" charset="2"/>
              <a:buChar char="ü"/>
            </a:pPr>
            <a:r>
              <a:rPr lang="fr-FR" sz="2800" dirty="0"/>
              <a:t> Préparations biologiques (à partir de microorganismes vivants )</a:t>
            </a:r>
          </a:p>
          <a:p>
            <a:pPr lvl="1">
              <a:buFont typeface="Wingdings" pitchFamily="2" charset="2"/>
              <a:buChar char="ü"/>
            </a:pPr>
            <a:r>
              <a:rPr lang="fr-FR" sz="2800" dirty="0"/>
              <a:t> Hormones</a:t>
            </a:r>
          </a:p>
          <a:p>
            <a:pPr lvl="1">
              <a:buFont typeface="Wingdings" pitchFamily="2" charset="2"/>
              <a:buChar char="ü"/>
            </a:pPr>
            <a:r>
              <a:rPr lang="fr-FR" sz="2800" dirty="0"/>
              <a:t> Cytotoxiques…</a:t>
            </a:r>
          </a:p>
          <a:p>
            <a:pPr>
              <a:buFont typeface="Wingdings" pitchFamily="2" charset="2"/>
              <a:buChar char="§"/>
            </a:pPr>
            <a:r>
              <a:rPr lang="fr-FR" sz="2800" dirty="0"/>
              <a:t> Possibilité de fabriquer « par campagne » dans les</a:t>
            </a:r>
          </a:p>
          <a:p>
            <a:r>
              <a:rPr lang="fr-FR" sz="2800" dirty="0"/>
              <a:t>mêmes locaux avec des précautions particulières et en</a:t>
            </a:r>
          </a:p>
          <a:p>
            <a:r>
              <a:rPr lang="fr-FR" sz="2800" dirty="0"/>
              <a:t>réalisant les validations nécessaires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428604"/>
            <a:ext cx="8572560" cy="4524315"/>
          </a:xfrm>
          <a:prstGeom prst="rect">
            <a:avLst/>
          </a:prstGeom>
        </p:spPr>
        <p:txBody>
          <a:bodyPr wrap="square">
            <a:spAutoFit/>
          </a:bodyPr>
          <a:lstStyle/>
          <a:p>
            <a:pPr>
              <a:buFont typeface="Wingdings" pitchFamily="2" charset="2"/>
              <a:buChar char="§"/>
            </a:pPr>
            <a:r>
              <a:rPr lang="fr-FR" sz="3200" dirty="0"/>
              <a:t> Les locaux doivent, de préférence, être disposés</a:t>
            </a:r>
          </a:p>
          <a:p>
            <a:r>
              <a:rPr lang="fr-FR" sz="3200" dirty="0"/>
              <a:t>selon l'ordre logique des opérations </a:t>
            </a:r>
            <a:r>
              <a:rPr lang="fr-FR" sz="3200" dirty="0" smtClean="0"/>
              <a:t>de fabrication </a:t>
            </a:r>
            <a:r>
              <a:rPr lang="fr-FR" sz="3200" dirty="0"/>
              <a:t>et selon les niveaux de </a:t>
            </a:r>
            <a:r>
              <a:rPr lang="fr-FR" sz="3200" dirty="0" smtClean="0"/>
              <a:t>propreté requise</a:t>
            </a:r>
            <a:r>
              <a:rPr lang="fr-FR" sz="3200" dirty="0"/>
              <a:t>.</a:t>
            </a:r>
          </a:p>
          <a:p>
            <a:pPr>
              <a:buFont typeface="Wingdings" pitchFamily="2" charset="2"/>
              <a:buChar char="§"/>
            </a:pPr>
            <a:r>
              <a:rPr lang="fr-FR" sz="3200" dirty="0"/>
              <a:t> Afin de permettre :</a:t>
            </a:r>
          </a:p>
          <a:p>
            <a:pPr>
              <a:buFont typeface="Wingdings" pitchFamily="2" charset="2"/>
              <a:buChar char="ü"/>
            </a:pPr>
            <a:r>
              <a:rPr lang="fr-FR" sz="3200" dirty="0"/>
              <a:t> De ranger de façon ordonnée et logique </a:t>
            </a:r>
            <a:r>
              <a:rPr lang="fr-FR" sz="3200" dirty="0" smtClean="0"/>
              <a:t>le matériel et les </a:t>
            </a:r>
            <a:r>
              <a:rPr lang="fr-FR" sz="3200" dirty="0"/>
              <a:t>produits</a:t>
            </a:r>
          </a:p>
          <a:p>
            <a:pPr>
              <a:buFont typeface="Wingdings" pitchFamily="2" charset="2"/>
              <a:buChar char="ü"/>
            </a:pPr>
            <a:r>
              <a:rPr lang="fr-FR" sz="3200" dirty="0"/>
              <a:t> Pour éviter les risques de contamination croisée</a:t>
            </a:r>
          </a:p>
          <a:p>
            <a:pPr>
              <a:buFont typeface="Wingdings" pitchFamily="2" charset="2"/>
              <a:buChar char="ü"/>
            </a:pPr>
            <a:r>
              <a:rPr lang="fr-FR" sz="3200" dirty="0"/>
              <a:t> Pour diminuer les risques d’omission ou d’erreur </a:t>
            </a:r>
            <a:r>
              <a:rPr lang="fr-FR" sz="3200" dirty="0" smtClean="0"/>
              <a:t>dans le </a:t>
            </a:r>
            <a:r>
              <a:rPr lang="fr-FR" sz="3200" dirty="0"/>
              <a:t>déroulement de la fabrication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643998" cy="4524315"/>
          </a:xfrm>
          <a:prstGeom prst="rect">
            <a:avLst/>
          </a:prstGeom>
          <a:noFill/>
        </p:spPr>
        <p:txBody>
          <a:bodyPr wrap="square" rtlCol="0">
            <a:spAutoFit/>
          </a:bodyPr>
          <a:lstStyle/>
          <a:p>
            <a:pPr>
              <a:buFont typeface="Wingdings" pitchFamily="2" charset="2"/>
              <a:buChar char="§"/>
            </a:pPr>
            <a:r>
              <a:rPr lang="fr-FR" sz="3200" dirty="0"/>
              <a:t> </a:t>
            </a:r>
            <a:r>
              <a:rPr lang="fr-FR" sz="3200" dirty="0" smtClean="0"/>
              <a:t> Les </a:t>
            </a:r>
            <a:r>
              <a:rPr lang="fr-FR" sz="3200" dirty="0"/>
              <a:t>surfaces (murs, plafonds, sols) doivent être :</a:t>
            </a:r>
          </a:p>
          <a:p>
            <a:pPr lvl="1">
              <a:buFont typeface="Wingdings" pitchFamily="2" charset="2"/>
              <a:buChar char="ü"/>
            </a:pPr>
            <a:r>
              <a:rPr lang="fr-FR" sz="3200" dirty="0"/>
              <a:t> lisses</a:t>
            </a:r>
          </a:p>
          <a:p>
            <a:pPr lvl="1">
              <a:buFont typeface="Wingdings" pitchFamily="2" charset="2"/>
              <a:buChar char="ü"/>
            </a:pPr>
            <a:r>
              <a:rPr lang="fr-FR" sz="3200" dirty="0"/>
              <a:t> Sans joints ouverts ou fissures</a:t>
            </a:r>
          </a:p>
          <a:p>
            <a:pPr lvl="1">
              <a:buFont typeface="Wingdings" pitchFamily="2" charset="2"/>
              <a:buChar char="ü"/>
            </a:pPr>
            <a:r>
              <a:rPr lang="fr-FR" sz="3200" dirty="0"/>
              <a:t> Ne pas libérer de particules</a:t>
            </a:r>
          </a:p>
          <a:p>
            <a:pPr lvl="1">
              <a:buFont typeface="Wingdings" pitchFamily="2" charset="2"/>
              <a:buChar char="ü"/>
            </a:pPr>
            <a:r>
              <a:rPr lang="fr-FR" sz="3200" dirty="0"/>
              <a:t> Permettre un nettoyage aisé et efficace et si nécessaire </a:t>
            </a:r>
            <a:r>
              <a:rPr lang="fr-FR" sz="3200" dirty="0" smtClean="0"/>
              <a:t>la désinfection</a:t>
            </a:r>
            <a:endParaRPr lang="fr-FR" sz="3200" dirty="0"/>
          </a:p>
          <a:p>
            <a:pPr>
              <a:buFont typeface="Wingdings" pitchFamily="2" charset="2"/>
              <a:buChar char="§"/>
            </a:pPr>
            <a:r>
              <a:rPr lang="fr-FR" sz="3200" dirty="0"/>
              <a:t> </a:t>
            </a:r>
            <a:r>
              <a:rPr lang="fr-FR" sz="3200" dirty="0" smtClean="0"/>
              <a:t> Les </a:t>
            </a:r>
            <a:r>
              <a:rPr lang="fr-FR" sz="3200" dirty="0"/>
              <a:t>canalisation, appareils d’éclairage, conduites </a:t>
            </a:r>
            <a:r>
              <a:rPr lang="fr-FR" sz="3200" dirty="0" smtClean="0"/>
              <a:t>de ventilation</a:t>
            </a:r>
            <a:r>
              <a:rPr lang="fr-FR" sz="3200" dirty="0"/>
              <a:t>… doivent être conçu de façon à éviter </a:t>
            </a:r>
            <a:r>
              <a:rPr lang="fr-FR" sz="3200" dirty="0" smtClean="0"/>
              <a:t>la création </a:t>
            </a:r>
            <a:r>
              <a:rPr lang="fr-FR" sz="3200" dirty="0"/>
              <a:t>de recoins difficiles à nettoyer</a:t>
            </a:r>
          </a:p>
        </p:txBody>
      </p:sp>
      <p:pic>
        <p:nvPicPr>
          <p:cNvPr id="3074" name="Picture 2"/>
          <p:cNvPicPr>
            <a:picLocks noChangeAspect="1" noChangeArrowheads="1"/>
          </p:cNvPicPr>
          <p:nvPr/>
        </p:nvPicPr>
        <p:blipFill>
          <a:blip r:embed="rId2"/>
          <a:srcRect/>
          <a:stretch>
            <a:fillRect/>
          </a:stretch>
        </p:blipFill>
        <p:spPr bwMode="auto">
          <a:xfrm>
            <a:off x="5286380" y="5022856"/>
            <a:ext cx="2786082" cy="18351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643998" cy="4524315"/>
          </a:xfrm>
          <a:prstGeom prst="rect">
            <a:avLst/>
          </a:prstGeom>
        </p:spPr>
        <p:txBody>
          <a:bodyPr wrap="square">
            <a:spAutoFit/>
          </a:bodyPr>
          <a:lstStyle/>
          <a:p>
            <a:pPr>
              <a:buFont typeface="Wingdings" pitchFamily="2" charset="2"/>
              <a:buChar char="§"/>
            </a:pPr>
            <a:r>
              <a:rPr lang="fr-FR" sz="3200" dirty="0"/>
              <a:t> Les </a:t>
            </a:r>
            <a:r>
              <a:rPr lang="fr-FR" sz="3200" dirty="0" smtClean="0"/>
              <a:t>Z.P doivent être correctement ventilées </a:t>
            </a:r>
            <a:r>
              <a:rPr lang="fr-FR" sz="3200" dirty="0"/>
              <a:t>avec des installation de traitement de l’air :</a:t>
            </a:r>
          </a:p>
          <a:p>
            <a:pPr lvl="1">
              <a:buFont typeface="Wingdings" pitchFamily="2" charset="2"/>
              <a:buChar char="ü"/>
            </a:pPr>
            <a:r>
              <a:rPr lang="fr-FR" sz="3200" dirty="0"/>
              <a:t> Température</a:t>
            </a:r>
          </a:p>
          <a:p>
            <a:pPr lvl="1">
              <a:buFont typeface="Wingdings" pitchFamily="2" charset="2"/>
              <a:buChar char="ü"/>
            </a:pPr>
            <a:r>
              <a:rPr lang="fr-FR" sz="3200" dirty="0"/>
              <a:t> Humidité</a:t>
            </a:r>
          </a:p>
          <a:p>
            <a:pPr lvl="1">
              <a:buFont typeface="Wingdings" pitchFamily="2" charset="2"/>
              <a:buChar char="ü"/>
            </a:pPr>
            <a:r>
              <a:rPr lang="fr-FR" sz="3200" dirty="0"/>
              <a:t> Filtration</a:t>
            </a:r>
          </a:p>
          <a:p>
            <a:r>
              <a:rPr lang="fr-FR" sz="3200" dirty="0"/>
              <a:t>adapté aux produits manipulés, aux opérations, à</a:t>
            </a:r>
          </a:p>
          <a:p>
            <a:r>
              <a:rPr lang="fr-FR" sz="3200" dirty="0"/>
              <a:t>l’environnement.</a:t>
            </a:r>
          </a:p>
          <a:p>
            <a:pPr>
              <a:buFont typeface="Wingdings" pitchFamily="2" charset="2"/>
              <a:buChar char="§"/>
            </a:pPr>
            <a:r>
              <a:rPr lang="fr-FR" sz="3200" dirty="0"/>
              <a:t> Les pesées doivent s’effectuer dans une salle </a:t>
            </a:r>
            <a:r>
              <a:rPr lang="fr-FR" sz="3200" dirty="0" smtClean="0"/>
              <a:t>distincte.</a:t>
            </a:r>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71480"/>
            <a:ext cx="8501122" cy="5693866"/>
          </a:xfrm>
          <a:prstGeom prst="rect">
            <a:avLst/>
          </a:prstGeom>
          <a:noFill/>
        </p:spPr>
        <p:txBody>
          <a:bodyPr wrap="square" rtlCol="0">
            <a:spAutoFit/>
          </a:bodyPr>
          <a:lstStyle/>
          <a:p>
            <a:pPr algn="ctr"/>
            <a:r>
              <a:rPr lang="fr-FR" sz="2800" b="1" u="sng" dirty="0" smtClean="0">
                <a:solidFill>
                  <a:srgbClr val="FF0000"/>
                </a:solidFill>
              </a:rPr>
              <a:t>INTRODUCTION</a:t>
            </a:r>
          </a:p>
          <a:p>
            <a:pPr algn="ctr"/>
            <a:endParaRPr lang="fr-FR" sz="2800" b="1" u="sng" dirty="0" smtClean="0">
              <a:solidFill>
                <a:srgbClr val="FF0000"/>
              </a:solidFill>
            </a:endParaRPr>
          </a:p>
          <a:p>
            <a:pPr algn="just">
              <a:buFont typeface="Wingdings" pitchFamily="2" charset="2"/>
              <a:buChar char="§"/>
            </a:pPr>
            <a:r>
              <a:rPr lang="fr-FR" sz="2800" dirty="0" smtClean="0"/>
              <a:t> La fabrication du médicament engage la responsabilité du détenteur d’AMM et doit garantir le respect  des conditions définies par cette AMM.</a:t>
            </a:r>
          </a:p>
          <a:p>
            <a:pPr algn="just">
              <a:buFont typeface="Wingdings" pitchFamily="2" charset="2"/>
              <a:buChar char="§"/>
            </a:pPr>
            <a:r>
              <a:rPr lang="fr-FR" sz="2800" dirty="0" smtClean="0"/>
              <a:t> Les opérations de fabrication doivent être en mesure d’assurer la conformité d’un produit pharmaceutique aux critères fondamentaux de la qualité, sécurité et efficacité.</a:t>
            </a:r>
          </a:p>
          <a:p>
            <a:pPr algn="just">
              <a:buFont typeface="Wingdings" pitchFamily="2" charset="2"/>
              <a:buChar char="§"/>
            </a:pPr>
            <a:r>
              <a:rPr lang="fr-FR" sz="2800" dirty="0" smtClean="0"/>
              <a:t> Les règles édictées dans les « BPF » sont divisées en 09 chapitres généraux suivis des lignes directrices particulières.</a:t>
            </a:r>
          </a:p>
          <a:p>
            <a:pPr algn="just">
              <a:buFont typeface="Wingdings" pitchFamily="2" charset="2"/>
              <a:buChar char="§"/>
            </a:pPr>
            <a:r>
              <a:rPr lang="fr-FR" sz="2800" dirty="0" smtClean="0"/>
              <a:t> Ce sont des textes réglementaires dont l’application est contrôlée par les autorités compétentes. </a:t>
            </a:r>
            <a:endParaRPr lang="fr-F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929718" cy="5016758"/>
          </a:xfrm>
          <a:prstGeom prst="rect">
            <a:avLst/>
          </a:prstGeom>
        </p:spPr>
        <p:txBody>
          <a:bodyPr wrap="square">
            <a:spAutoFit/>
          </a:bodyPr>
          <a:lstStyle/>
          <a:p>
            <a:pPr>
              <a:buBlip>
                <a:blip r:embed="rId2"/>
              </a:buBlip>
            </a:pPr>
            <a:r>
              <a:rPr lang="fr-FR" sz="3200" b="1" u="sng" dirty="0" smtClean="0">
                <a:solidFill>
                  <a:schemeClr val="accent6">
                    <a:lumMod val="75000"/>
                  </a:schemeClr>
                </a:solidFill>
              </a:rPr>
              <a:t> Zones </a:t>
            </a:r>
            <a:r>
              <a:rPr lang="fr-FR" sz="3200" b="1" u="sng" dirty="0">
                <a:solidFill>
                  <a:schemeClr val="accent6">
                    <a:lumMod val="75000"/>
                  </a:schemeClr>
                </a:solidFill>
              </a:rPr>
              <a:t>de </a:t>
            </a:r>
            <a:r>
              <a:rPr lang="fr-FR" sz="3200" b="1" u="sng" dirty="0" smtClean="0">
                <a:solidFill>
                  <a:schemeClr val="accent6">
                    <a:lumMod val="75000"/>
                  </a:schemeClr>
                </a:solidFill>
              </a:rPr>
              <a:t>stockage (Z. S)</a:t>
            </a:r>
            <a:endParaRPr lang="fr-FR" sz="3200" b="1" u="sng" dirty="0">
              <a:solidFill>
                <a:schemeClr val="accent6">
                  <a:lumMod val="75000"/>
                </a:schemeClr>
              </a:solidFill>
            </a:endParaRPr>
          </a:p>
          <a:p>
            <a:r>
              <a:rPr lang="fr-FR" sz="3200" dirty="0"/>
              <a:t> Les zones de stockage doivent être de </a:t>
            </a:r>
            <a:r>
              <a:rPr lang="fr-FR" sz="3200" dirty="0" smtClean="0"/>
              <a:t>taille suffisante </a:t>
            </a:r>
            <a:r>
              <a:rPr lang="fr-FR" sz="3200" dirty="0"/>
              <a:t>pour permettre un stockage ordonné</a:t>
            </a:r>
          </a:p>
          <a:p>
            <a:r>
              <a:rPr lang="fr-FR" sz="3200" dirty="0"/>
              <a:t>des différentes catégories de produits :</a:t>
            </a:r>
          </a:p>
          <a:p>
            <a:pPr lvl="1">
              <a:buFont typeface="Wingdings" pitchFamily="2" charset="2"/>
              <a:buChar char="ü"/>
            </a:pPr>
            <a:r>
              <a:rPr lang="fr-FR" sz="3200" dirty="0"/>
              <a:t> matières premières et articles </a:t>
            </a:r>
            <a:r>
              <a:rPr lang="fr-FR" sz="3200" dirty="0" smtClean="0"/>
              <a:t>de conditionnement</a:t>
            </a:r>
            <a:r>
              <a:rPr lang="fr-FR" sz="3200" dirty="0"/>
              <a:t>,</a:t>
            </a:r>
          </a:p>
          <a:p>
            <a:pPr lvl="1">
              <a:buFont typeface="Wingdings" pitchFamily="2" charset="2"/>
              <a:buChar char="ü"/>
            </a:pPr>
            <a:r>
              <a:rPr lang="fr-FR" sz="3200" dirty="0"/>
              <a:t> produits intermédiaires, vrac et finis,</a:t>
            </a:r>
          </a:p>
          <a:p>
            <a:pPr lvl="1">
              <a:buFont typeface="Wingdings" pitchFamily="2" charset="2"/>
              <a:buChar char="ü"/>
            </a:pPr>
            <a:r>
              <a:rPr lang="fr-FR" sz="3200" dirty="0"/>
              <a:t> produits en quarantaine,</a:t>
            </a:r>
          </a:p>
          <a:p>
            <a:pPr lvl="1">
              <a:buFont typeface="Wingdings" pitchFamily="2" charset="2"/>
              <a:buChar char="ü"/>
            </a:pPr>
            <a:r>
              <a:rPr lang="fr-FR" sz="3200" dirty="0"/>
              <a:t> produits libérés,</a:t>
            </a:r>
          </a:p>
          <a:p>
            <a:pPr lvl="1">
              <a:buFont typeface="Wingdings" pitchFamily="2" charset="2"/>
              <a:buChar char="ü"/>
            </a:pPr>
            <a:r>
              <a:rPr lang="fr-FR" sz="3200" dirty="0"/>
              <a:t> produits refusés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8643998" cy="5509200"/>
          </a:xfrm>
          <a:prstGeom prst="rect">
            <a:avLst/>
          </a:prstGeom>
        </p:spPr>
        <p:txBody>
          <a:bodyPr wrap="square">
            <a:spAutoFit/>
          </a:bodyPr>
          <a:lstStyle/>
          <a:p>
            <a:pPr>
              <a:buFont typeface="Wingdings" pitchFamily="2" charset="2"/>
              <a:buChar char="§"/>
            </a:pPr>
            <a:r>
              <a:rPr lang="fr-FR" sz="3200" dirty="0"/>
              <a:t>Les </a:t>
            </a:r>
            <a:r>
              <a:rPr lang="fr-FR" sz="3200" dirty="0" smtClean="0"/>
              <a:t>Z.S doivent </a:t>
            </a:r>
            <a:r>
              <a:rPr lang="fr-FR" sz="3200" dirty="0"/>
              <a:t>être :</a:t>
            </a:r>
          </a:p>
          <a:p>
            <a:pPr lvl="1">
              <a:buFont typeface="Arial" pitchFamily="34" charset="0"/>
              <a:buChar char="•"/>
            </a:pPr>
            <a:r>
              <a:rPr lang="fr-FR" sz="3200" dirty="0"/>
              <a:t> propres et sèches</a:t>
            </a:r>
          </a:p>
          <a:p>
            <a:pPr lvl="1">
              <a:buFont typeface="Arial" pitchFamily="34" charset="0"/>
              <a:buChar char="•"/>
            </a:pPr>
            <a:r>
              <a:rPr lang="fr-FR" sz="3200" dirty="0"/>
              <a:t> maintenues dans des limites acceptables </a:t>
            </a:r>
            <a:r>
              <a:rPr lang="fr-FR" sz="3200" dirty="0" smtClean="0"/>
              <a:t>de température</a:t>
            </a:r>
            <a:r>
              <a:rPr lang="fr-FR" sz="3200" dirty="0"/>
              <a:t>.</a:t>
            </a:r>
          </a:p>
          <a:p>
            <a:pPr>
              <a:buFont typeface="Wingdings" pitchFamily="2" charset="2"/>
              <a:buChar char="§"/>
            </a:pPr>
            <a:r>
              <a:rPr lang="fr-FR" sz="3200" dirty="0"/>
              <a:t> Les conditions spéciales de </a:t>
            </a:r>
            <a:r>
              <a:rPr lang="fr-FR" sz="3200" dirty="0" smtClean="0"/>
              <a:t>stockage éventuellement </a:t>
            </a:r>
            <a:r>
              <a:rPr lang="fr-FR" sz="3200" dirty="0"/>
              <a:t>requises (par ex. température,</a:t>
            </a:r>
          </a:p>
          <a:p>
            <a:r>
              <a:rPr lang="fr-FR" sz="3200" dirty="0"/>
              <a:t>humidité) doivent être respectées, mesurées </a:t>
            </a:r>
            <a:r>
              <a:rPr lang="fr-FR" sz="3200" dirty="0" smtClean="0"/>
              <a:t>et contrôlées</a:t>
            </a:r>
            <a:r>
              <a:rPr lang="fr-FR" sz="3200" dirty="0"/>
              <a:t>.</a:t>
            </a:r>
          </a:p>
          <a:p>
            <a:pPr>
              <a:buFont typeface="Wingdings" pitchFamily="2" charset="2"/>
              <a:buChar char="§"/>
            </a:pPr>
            <a:r>
              <a:rPr lang="fr-FR" sz="3200" dirty="0"/>
              <a:t> Les prélèvements doivent être effectués dans </a:t>
            </a:r>
            <a:r>
              <a:rPr lang="fr-FR" sz="3200" dirty="0" smtClean="0"/>
              <a:t>une zone </a:t>
            </a:r>
            <a:r>
              <a:rPr lang="fr-FR" sz="3200" dirty="0"/>
              <a:t>séparée. Sinon il doit être réalisé de façon </a:t>
            </a:r>
            <a:r>
              <a:rPr lang="fr-FR" sz="3200" dirty="0" smtClean="0"/>
              <a:t>à éviter </a:t>
            </a:r>
            <a:r>
              <a:rPr lang="fr-FR" sz="3200" dirty="0"/>
              <a:t>toute contamination.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1"/>
            <a:ext cx="8858280" cy="5509200"/>
          </a:xfrm>
          <a:prstGeom prst="rect">
            <a:avLst/>
          </a:prstGeom>
        </p:spPr>
        <p:txBody>
          <a:bodyPr wrap="square">
            <a:spAutoFit/>
          </a:bodyPr>
          <a:lstStyle/>
          <a:p>
            <a:r>
              <a:rPr lang="fr-FR" sz="3200" dirty="0"/>
              <a:t>Des zones distinctes doivent </a:t>
            </a:r>
            <a:r>
              <a:rPr lang="fr-FR" sz="3200" dirty="0" smtClean="0"/>
              <a:t>être réservées  </a:t>
            </a:r>
            <a:r>
              <a:rPr lang="fr-FR" sz="3200" dirty="0"/>
              <a:t>à :</a:t>
            </a:r>
          </a:p>
          <a:p>
            <a:pPr>
              <a:buFont typeface="Arial" pitchFamily="34" charset="0"/>
              <a:buChar char="•"/>
            </a:pPr>
            <a:r>
              <a:rPr lang="fr-FR" sz="3200" dirty="0"/>
              <a:t> La quarantaine (mention mise en évidence et </a:t>
            </a:r>
            <a:r>
              <a:rPr lang="fr-FR" sz="3200" dirty="0" smtClean="0"/>
              <a:t>accès doit </a:t>
            </a:r>
            <a:r>
              <a:rPr lang="fr-FR" sz="3200" dirty="0"/>
              <a:t>être réservé au personnel autorisé. Tout </a:t>
            </a:r>
            <a:r>
              <a:rPr lang="fr-FR" sz="3200" dirty="0" smtClean="0"/>
              <a:t>autre système </a:t>
            </a:r>
            <a:r>
              <a:rPr lang="fr-FR" sz="3200" dirty="0"/>
              <a:t>doit procurer un même niveau de sécurité)</a:t>
            </a:r>
          </a:p>
          <a:p>
            <a:pPr>
              <a:buFont typeface="Arial" pitchFamily="34" charset="0"/>
              <a:buChar char="•"/>
            </a:pPr>
            <a:r>
              <a:rPr lang="fr-FR" sz="3200" dirty="0" smtClean="0"/>
              <a:t> Le </a:t>
            </a:r>
            <a:r>
              <a:rPr lang="fr-FR" sz="3200" dirty="0"/>
              <a:t>stockage des produits  refusés, rappelés </a:t>
            </a:r>
            <a:r>
              <a:rPr lang="fr-FR" sz="3200" dirty="0" smtClean="0"/>
              <a:t>ou retournés</a:t>
            </a:r>
            <a:r>
              <a:rPr lang="fr-FR" sz="3200" dirty="0"/>
              <a:t>.</a:t>
            </a:r>
          </a:p>
          <a:p>
            <a:pPr>
              <a:buFont typeface="Arial" pitchFamily="34" charset="0"/>
              <a:buChar char="•"/>
            </a:pPr>
            <a:r>
              <a:rPr lang="fr-FR" sz="3200" dirty="0"/>
              <a:t> Les produits extrêmement actifs (sécurité</a:t>
            </a:r>
          </a:p>
          <a:p>
            <a:r>
              <a:rPr lang="fr-FR" sz="3200" dirty="0"/>
              <a:t>particulière)</a:t>
            </a:r>
          </a:p>
          <a:p>
            <a:pPr>
              <a:buFont typeface="Arial" pitchFamily="34" charset="0"/>
              <a:buChar char="•"/>
            </a:pPr>
            <a:r>
              <a:rPr lang="fr-FR" sz="3200" dirty="0"/>
              <a:t> Les articles de conditionnement imprimés</a:t>
            </a:r>
          </a:p>
          <a:p>
            <a:r>
              <a:rPr lang="fr-FR" sz="3200" dirty="0"/>
              <a:t>(sécurité particulière)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643998" cy="4524315"/>
          </a:xfrm>
          <a:prstGeom prst="rect">
            <a:avLst/>
          </a:prstGeom>
        </p:spPr>
        <p:txBody>
          <a:bodyPr wrap="square">
            <a:spAutoFit/>
          </a:bodyPr>
          <a:lstStyle/>
          <a:p>
            <a:pPr>
              <a:buBlip>
                <a:blip r:embed="rId2"/>
              </a:buBlip>
            </a:pPr>
            <a:r>
              <a:rPr lang="fr-FR" sz="3200" b="1" u="sng" dirty="0">
                <a:solidFill>
                  <a:schemeClr val="accent6">
                    <a:lumMod val="75000"/>
                  </a:schemeClr>
                </a:solidFill>
              </a:rPr>
              <a:t>Zones de contrôle de la </a:t>
            </a:r>
            <a:r>
              <a:rPr lang="fr-FR" sz="3200" b="1" u="sng" dirty="0" smtClean="0">
                <a:solidFill>
                  <a:schemeClr val="accent6">
                    <a:lumMod val="75000"/>
                  </a:schemeClr>
                </a:solidFill>
              </a:rPr>
              <a:t>qualité:</a:t>
            </a:r>
            <a:endParaRPr lang="fr-FR" sz="3200" b="1" u="sng" dirty="0">
              <a:solidFill>
                <a:schemeClr val="accent6">
                  <a:lumMod val="75000"/>
                </a:schemeClr>
              </a:solidFill>
            </a:endParaRPr>
          </a:p>
          <a:p>
            <a:pPr>
              <a:buFont typeface="Wingdings" pitchFamily="2" charset="2"/>
              <a:buChar char="§"/>
            </a:pPr>
            <a:r>
              <a:rPr lang="fr-FR" sz="3200" dirty="0"/>
              <a:t> </a:t>
            </a:r>
            <a:r>
              <a:rPr lang="fr-FR" sz="3200" dirty="0"/>
              <a:t>I</a:t>
            </a:r>
            <a:r>
              <a:rPr lang="fr-FR" sz="3200" dirty="0" smtClean="0"/>
              <a:t>ls doivent </a:t>
            </a:r>
            <a:r>
              <a:rPr lang="fr-FR" sz="3200" dirty="0"/>
              <a:t>être séparés </a:t>
            </a:r>
            <a:r>
              <a:rPr lang="fr-FR" sz="3200" dirty="0" smtClean="0"/>
              <a:t>des zones </a:t>
            </a:r>
            <a:r>
              <a:rPr lang="fr-FR" sz="3200" dirty="0"/>
              <a:t>de production.</a:t>
            </a:r>
          </a:p>
          <a:p>
            <a:pPr>
              <a:buFont typeface="Wingdings" pitchFamily="2" charset="2"/>
              <a:buChar char="§"/>
            </a:pPr>
            <a:r>
              <a:rPr lang="fr-FR" sz="3200" dirty="0"/>
              <a:t> Ils doivent être suffisamment spacieux </a:t>
            </a:r>
            <a:r>
              <a:rPr lang="fr-FR" sz="3200" dirty="0" smtClean="0"/>
              <a:t>pour permettre d'éviter </a:t>
            </a:r>
            <a:r>
              <a:rPr lang="fr-FR" sz="3200" dirty="0"/>
              <a:t>les confusions et </a:t>
            </a:r>
            <a:r>
              <a:rPr lang="fr-FR" sz="3200" dirty="0" smtClean="0"/>
              <a:t>les contaminations </a:t>
            </a:r>
            <a:r>
              <a:rPr lang="fr-FR" sz="3200" dirty="0"/>
              <a:t>croisées.</a:t>
            </a:r>
          </a:p>
          <a:p>
            <a:pPr>
              <a:buFont typeface="Wingdings" pitchFamily="2" charset="2"/>
              <a:buChar char="§"/>
            </a:pPr>
            <a:r>
              <a:rPr lang="fr-FR" sz="3200" dirty="0"/>
              <a:t> Une zone de stockage convenable doit être prévue </a:t>
            </a:r>
            <a:r>
              <a:rPr lang="fr-FR" sz="3200" dirty="0" smtClean="0"/>
              <a:t>pour les </a:t>
            </a:r>
            <a:r>
              <a:rPr lang="fr-FR" sz="3200" dirty="0"/>
              <a:t>échantillons et les dossiers.</a:t>
            </a:r>
          </a:p>
          <a:p>
            <a:pPr>
              <a:buFont typeface="Wingdings" pitchFamily="2" charset="2"/>
              <a:buChar char="§"/>
            </a:pPr>
            <a:r>
              <a:rPr lang="fr-FR" sz="3200" dirty="0"/>
              <a:t> Protection particulière pour les produits biologiques </a:t>
            </a:r>
            <a:r>
              <a:rPr lang="fr-FR" sz="3200" dirty="0" smtClean="0"/>
              <a:t>ou radioactifs</a:t>
            </a:r>
            <a:r>
              <a:rPr lang="fr-FR" sz="3200" dirty="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929718" cy="5509200"/>
          </a:xfrm>
          <a:prstGeom prst="rect">
            <a:avLst/>
          </a:prstGeom>
        </p:spPr>
        <p:txBody>
          <a:bodyPr wrap="square">
            <a:spAutoFit/>
          </a:bodyPr>
          <a:lstStyle/>
          <a:p>
            <a:pPr>
              <a:buBlip>
                <a:blip r:embed="rId2"/>
              </a:buBlip>
            </a:pPr>
            <a:r>
              <a:rPr lang="fr-FR" sz="3200" b="1" u="sng" dirty="0">
                <a:solidFill>
                  <a:schemeClr val="accent6">
                    <a:lumMod val="75000"/>
                  </a:schemeClr>
                </a:solidFill>
              </a:rPr>
              <a:t>Zones </a:t>
            </a:r>
            <a:r>
              <a:rPr lang="fr-FR" sz="3200" b="1" u="sng" dirty="0" smtClean="0">
                <a:solidFill>
                  <a:schemeClr val="accent6">
                    <a:lumMod val="75000"/>
                  </a:schemeClr>
                </a:solidFill>
              </a:rPr>
              <a:t>annexes:</a:t>
            </a:r>
            <a:endParaRPr lang="fr-FR" sz="3200" b="1" u="sng" dirty="0">
              <a:solidFill>
                <a:schemeClr val="accent6">
                  <a:lumMod val="75000"/>
                </a:schemeClr>
              </a:solidFill>
            </a:endParaRPr>
          </a:p>
          <a:p>
            <a:pPr>
              <a:buFont typeface="Wingdings" pitchFamily="2" charset="2"/>
              <a:buChar char="§"/>
            </a:pPr>
            <a:r>
              <a:rPr lang="fr-FR" sz="3200" dirty="0"/>
              <a:t> Les zones de repos et de restaurations doivent être</a:t>
            </a:r>
          </a:p>
          <a:p>
            <a:r>
              <a:rPr lang="fr-FR" sz="3200" dirty="0"/>
              <a:t>séparées des autres zones.</a:t>
            </a:r>
          </a:p>
          <a:p>
            <a:pPr>
              <a:buFont typeface="Wingdings" pitchFamily="2" charset="2"/>
              <a:buChar char="§"/>
            </a:pPr>
            <a:r>
              <a:rPr lang="fr-FR" sz="3200" dirty="0"/>
              <a:t> Les toilettes ne doivent pas communiquer </a:t>
            </a:r>
            <a:r>
              <a:rPr lang="fr-FR" sz="3200" dirty="0" smtClean="0"/>
              <a:t>directement avec </a:t>
            </a:r>
            <a:r>
              <a:rPr lang="fr-FR" sz="3200" dirty="0"/>
              <a:t>les zones de production ou de stockage.</a:t>
            </a:r>
          </a:p>
          <a:p>
            <a:pPr>
              <a:buFont typeface="Wingdings" pitchFamily="2" charset="2"/>
              <a:buChar char="§"/>
            </a:pPr>
            <a:r>
              <a:rPr lang="fr-FR" sz="3200" dirty="0"/>
              <a:t> Les ateliers d'entretien doivent être isolés des zones </a:t>
            </a:r>
            <a:r>
              <a:rPr lang="fr-FR" sz="3200" dirty="0" smtClean="0"/>
              <a:t>de production</a:t>
            </a:r>
            <a:r>
              <a:rPr lang="fr-FR" sz="3200" dirty="0"/>
              <a:t>.</a:t>
            </a:r>
          </a:p>
          <a:p>
            <a:pPr>
              <a:buFont typeface="Wingdings" pitchFamily="2" charset="2"/>
              <a:buChar char="§"/>
            </a:pPr>
            <a:r>
              <a:rPr lang="fr-FR" sz="3200" dirty="0" smtClean="0"/>
              <a:t> Les </a:t>
            </a:r>
            <a:r>
              <a:rPr lang="fr-FR" sz="3200" dirty="0"/>
              <a:t>animaleries doivent être bien séparées des </a:t>
            </a:r>
            <a:r>
              <a:rPr lang="fr-FR" sz="3200" dirty="0" smtClean="0"/>
              <a:t>autres zones</a:t>
            </a:r>
            <a:r>
              <a:rPr lang="fr-FR" sz="3200" dirty="0"/>
              <a:t>, avec un accès distinct pour les animaux et </a:t>
            </a:r>
            <a:r>
              <a:rPr lang="fr-FR" sz="3200" dirty="0" smtClean="0"/>
              <a:t>une installation </a:t>
            </a:r>
            <a:r>
              <a:rPr lang="fr-FR" sz="3200" dirty="0"/>
              <a:t>individuelle de traitement d'air.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429684" cy="5262979"/>
          </a:xfrm>
          <a:prstGeom prst="rect">
            <a:avLst/>
          </a:prstGeom>
          <a:noFill/>
        </p:spPr>
        <p:txBody>
          <a:bodyPr wrap="square" rtlCol="0">
            <a:spAutoFit/>
          </a:bodyPr>
          <a:lstStyle/>
          <a:p>
            <a:pPr algn="just"/>
            <a:r>
              <a:rPr lang="fr-FR" sz="2800" b="1" u="sng" dirty="0" smtClean="0">
                <a:solidFill>
                  <a:srgbClr val="00B050"/>
                </a:solidFill>
              </a:rPr>
              <a:t>b) </a:t>
            </a:r>
            <a:r>
              <a:rPr lang="fr-FR" sz="2800" b="1" u="sng" dirty="0" smtClean="0">
                <a:solidFill>
                  <a:srgbClr val="00B050"/>
                </a:solidFill>
              </a:rPr>
              <a:t>- Le matériel </a:t>
            </a:r>
          </a:p>
          <a:p>
            <a:pPr algn="just"/>
            <a:r>
              <a:rPr lang="fr-FR" sz="2800" b="1" u="sng" dirty="0" smtClean="0">
                <a:solidFill>
                  <a:schemeClr val="accent1">
                    <a:lumMod val="75000"/>
                  </a:schemeClr>
                </a:solidFill>
              </a:rPr>
              <a:t>1-</a:t>
            </a:r>
            <a:r>
              <a:rPr lang="fr-FR" sz="2800" b="1" u="sng" dirty="0" smtClean="0">
                <a:solidFill>
                  <a:schemeClr val="accent1">
                    <a:lumMod val="75000"/>
                  </a:schemeClr>
                </a:solidFill>
              </a:rPr>
              <a:t> Qualification du matériel</a:t>
            </a:r>
            <a:endParaRPr lang="fr-FR" sz="2800" b="1" u="sng" dirty="0" smtClean="0">
              <a:solidFill>
                <a:schemeClr val="accent1">
                  <a:lumMod val="75000"/>
                </a:schemeClr>
              </a:solidFill>
            </a:endParaRPr>
          </a:p>
          <a:p>
            <a:pPr algn="just"/>
            <a:r>
              <a:rPr lang="fr-FR" sz="2800" dirty="0" smtClean="0"/>
              <a:t>« </a:t>
            </a:r>
            <a:r>
              <a:rPr lang="fr-FR" sz="2800" dirty="0" smtClean="0"/>
              <a:t>Opération destinée à démontrer qu’un matériel fonctionne correctement et donne réellement les résultats attendus </a:t>
            </a:r>
            <a:r>
              <a:rPr lang="fr-FR" sz="2800" dirty="0" smtClean="0"/>
              <a:t>»</a:t>
            </a:r>
          </a:p>
          <a:p>
            <a:pPr algn="just">
              <a:buFont typeface="Arial" pitchFamily="34" charset="0"/>
              <a:buChar char="•"/>
            </a:pPr>
            <a:r>
              <a:rPr lang="fr-FR" sz="2800" dirty="0" smtClean="0"/>
              <a:t> Les </a:t>
            </a:r>
            <a:r>
              <a:rPr lang="fr-FR" sz="2800" dirty="0"/>
              <a:t>balances et le matériel de mesure doivent être de portée et de </a:t>
            </a:r>
            <a:r>
              <a:rPr lang="fr-FR" sz="2800" dirty="0" smtClean="0"/>
              <a:t>précision appropriées </a:t>
            </a:r>
            <a:r>
              <a:rPr lang="fr-FR" sz="2800" dirty="0"/>
              <a:t>aux opérations de production et de contrôle.</a:t>
            </a:r>
          </a:p>
          <a:p>
            <a:pPr algn="just">
              <a:buFont typeface="Arial" pitchFamily="34" charset="0"/>
              <a:buChar char="•"/>
            </a:pPr>
            <a:r>
              <a:rPr lang="fr-FR" sz="2800" dirty="0" smtClean="0"/>
              <a:t>Le </a:t>
            </a:r>
            <a:r>
              <a:rPr lang="fr-FR" sz="2800" dirty="0"/>
              <a:t>matériel de mesure, de pesée, d'enregistrement et de contrôle doit être </a:t>
            </a:r>
            <a:r>
              <a:rPr lang="fr-FR" sz="2800" dirty="0" smtClean="0"/>
              <a:t>étalonné et </a:t>
            </a:r>
            <a:r>
              <a:rPr lang="fr-FR" sz="2800" dirty="0"/>
              <a:t>vérifié à intervalles définis et par des méthodes appropriées. Les comptes rendus de</a:t>
            </a:r>
          </a:p>
          <a:p>
            <a:pPr algn="just"/>
            <a:r>
              <a:rPr lang="fr-FR" sz="2800" dirty="0"/>
              <a:t>ces contrôles doivent être conservés.</a:t>
            </a:r>
            <a:endParaRPr lang="fr-FR" sz="2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715436" cy="6124754"/>
          </a:xfrm>
          <a:prstGeom prst="rect">
            <a:avLst/>
          </a:prstGeom>
          <a:noFill/>
        </p:spPr>
        <p:txBody>
          <a:bodyPr wrap="square" rtlCol="0">
            <a:spAutoFit/>
          </a:bodyPr>
          <a:lstStyle/>
          <a:p>
            <a:r>
              <a:rPr lang="fr-FR" sz="2800" b="1" u="sng" dirty="0" smtClean="0">
                <a:solidFill>
                  <a:srgbClr val="0070C0"/>
                </a:solidFill>
              </a:rPr>
              <a:t>2- Nettoyage et entretien:</a:t>
            </a:r>
          </a:p>
          <a:p>
            <a:pPr>
              <a:buFont typeface="Arial" pitchFamily="34" charset="0"/>
              <a:buChar char="•"/>
            </a:pPr>
            <a:r>
              <a:rPr lang="fr-FR" sz="2800" dirty="0"/>
              <a:t>Equipements </a:t>
            </a:r>
            <a:r>
              <a:rPr lang="fr-FR" sz="2800" dirty="0" smtClean="0"/>
              <a:t>conçus de façon à être facilement nettoyé,</a:t>
            </a:r>
          </a:p>
          <a:p>
            <a:pPr>
              <a:buFont typeface="Arial" pitchFamily="34" charset="0"/>
              <a:buChar char="•"/>
            </a:pPr>
            <a:r>
              <a:rPr lang="fr-FR" sz="2800" dirty="0" smtClean="0"/>
              <a:t>conservés </a:t>
            </a:r>
            <a:r>
              <a:rPr lang="fr-FR" sz="2800" dirty="0"/>
              <a:t>propres, au sec </a:t>
            </a:r>
            <a:r>
              <a:rPr lang="fr-FR" sz="2800" dirty="0" smtClean="0"/>
              <a:t>et à </a:t>
            </a:r>
            <a:r>
              <a:rPr lang="fr-FR" sz="2800" dirty="0"/>
              <a:t>l’abri de la </a:t>
            </a:r>
            <a:r>
              <a:rPr lang="fr-FR" sz="2800" dirty="0" smtClean="0"/>
              <a:t>poussière.</a:t>
            </a:r>
            <a:endParaRPr lang="fr-FR" sz="2800" dirty="0"/>
          </a:p>
          <a:p>
            <a:pPr>
              <a:buFont typeface="Arial" pitchFamily="34" charset="0"/>
              <a:buChar char="•"/>
            </a:pPr>
            <a:r>
              <a:rPr lang="fr-FR" sz="2800" dirty="0" smtClean="0"/>
              <a:t>Eviter </a:t>
            </a:r>
            <a:r>
              <a:rPr lang="fr-FR" sz="2800" dirty="0"/>
              <a:t>toute source de contamination avec le matériel de </a:t>
            </a:r>
            <a:r>
              <a:rPr lang="fr-FR" sz="2800" dirty="0" smtClean="0"/>
              <a:t>lavage</a:t>
            </a:r>
            <a:r>
              <a:rPr lang="fr-FR" sz="2800" dirty="0" smtClean="0"/>
              <a:t> </a:t>
            </a:r>
          </a:p>
          <a:p>
            <a:pPr>
              <a:buFont typeface="Arial" pitchFamily="34" charset="0"/>
              <a:buChar char="•"/>
            </a:pPr>
            <a:r>
              <a:rPr lang="fr-FR" sz="2800" dirty="0" smtClean="0"/>
              <a:t>Les procédures de nettoyage doivent être validées.</a:t>
            </a:r>
          </a:p>
          <a:p>
            <a:pPr>
              <a:buFont typeface="Arial" pitchFamily="34" charset="0"/>
              <a:buChar char="•"/>
            </a:pPr>
            <a:r>
              <a:rPr lang="fr-FR" sz="2800" dirty="0" smtClean="0"/>
              <a:t> Après chaque nettoyage, faire des prélèvement et vérifier par dosage l’absence de traces du produit précédent et aussi de traces des agents de nettoyage utilisés.</a:t>
            </a:r>
            <a:endParaRPr lang="fr-FR" sz="2800" dirty="0" smtClean="0"/>
          </a:p>
          <a:p>
            <a:pPr>
              <a:buFont typeface="Arial" pitchFamily="34" charset="0"/>
              <a:buChar char="•"/>
            </a:pPr>
            <a:r>
              <a:rPr lang="fr-FR" sz="2800" dirty="0" smtClean="0"/>
              <a:t>Établissement des fiches de vie qui permettent de suivre l’utilisation du matériel et d’organiser une bonne maintenance préventive</a:t>
            </a:r>
            <a:endParaRPr lang="fr-FR" sz="2800" dirty="0"/>
          </a:p>
          <a:p>
            <a:pPr>
              <a:buFont typeface="Arial" pitchFamily="34" charset="0"/>
              <a:buChar char="•"/>
            </a:pPr>
            <a:r>
              <a:rPr lang="fr-FR" sz="2800" dirty="0" smtClean="0"/>
              <a:t>Retirer </a:t>
            </a:r>
            <a:r>
              <a:rPr lang="fr-FR" sz="2800" dirty="0"/>
              <a:t>le matériel défectueux ou en réparation ou </a:t>
            </a:r>
            <a:r>
              <a:rPr lang="fr-FR" sz="2800" dirty="0" smtClean="0"/>
              <a:t>étiqueter </a:t>
            </a:r>
            <a:r>
              <a:rPr lang="fr-FR" sz="2800" dirty="0"/>
              <a:t>clairement </a:t>
            </a:r>
            <a:r>
              <a:rPr lang="fr-FR" sz="2800" dirty="0" smtClean="0"/>
              <a:t>sont état</a:t>
            </a:r>
            <a:r>
              <a:rPr lang="fr-FR" sz="2800" dirty="0"/>
              <a:t>.</a:t>
            </a:r>
            <a:r>
              <a:rPr lang="fr-FR" sz="2800" dirty="0" smtClean="0"/>
              <a:t> </a:t>
            </a:r>
            <a:endParaRPr lang="fr-FR"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7"/>
            <a:ext cx="8643998" cy="1077218"/>
          </a:xfrm>
          <a:prstGeom prst="rect">
            <a:avLst/>
          </a:prstGeom>
        </p:spPr>
        <p:txBody>
          <a:bodyPr wrap="square">
            <a:spAutoFit/>
          </a:bodyPr>
          <a:lstStyle/>
          <a:p>
            <a:pPr algn="ctr"/>
            <a:r>
              <a:rPr lang="fr-FR" sz="3200" b="1" u="sng" dirty="0" smtClean="0">
                <a:solidFill>
                  <a:srgbClr val="FF0000"/>
                </a:solidFill>
              </a:rPr>
              <a:t>IV- </a:t>
            </a:r>
            <a:r>
              <a:rPr lang="fr-FR" sz="3200" b="1" u="sng" dirty="0" smtClean="0">
                <a:solidFill>
                  <a:srgbClr val="FF0000"/>
                </a:solidFill>
              </a:rPr>
              <a:t>Les </a:t>
            </a:r>
            <a:r>
              <a:rPr lang="fr-FR" sz="3200" b="1" u="sng" dirty="0">
                <a:solidFill>
                  <a:srgbClr val="FF0000"/>
                </a:solidFill>
              </a:rPr>
              <a:t>documents </a:t>
            </a:r>
            <a:endParaRPr lang="fr-FR" sz="3200" b="1" u="sng" dirty="0" smtClean="0">
              <a:solidFill>
                <a:srgbClr val="FF0000"/>
              </a:solidFill>
            </a:endParaRPr>
          </a:p>
          <a:p>
            <a:r>
              <a:rPr lang="fr-FR" sz="3200" b="1" dirty="0" smtClean="0"/>
              <a:t>partie essentielle du système d’AQ</a:t>
            </a:r>
            <a:endParaRPr lang="fr-FR" sz="3200" dirty="0"/>
          </a:p>
        </p:txBody>
      </p:sp>
      <p:pic>
        <p:nvPicPr>
          <p:cNvPr id="6146" name="Picture 2"/>
          <p:cNvPicPr>
            <a:picLocks noChangeAspect="1" noChangeArrowheads="1"/>
          </p:cNvPicPr>
          <p:nvPr/>
        </p:nvPicPr>
        <p:blipFill>
          <a:blip r:embed="rId2"/>
          <a:srcRect/>
          <a:stretch>
            <a:fillRect/>
          </a:stretch>
        </p:blipFill>
        <p:spPr bwMode="auto">
          <a:xfrm>
            <a:off x="571472" y="1785926"/>
            <a:ext cx="7486650" cy="434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215370" cy="5078313"/>
          </a:xfrm>
          <a:prstGeom prst="rect">
            <a:avLst/>
          </a:prstGeom>
        </p:spPr>
        <p:txBody>
          <a:bodyPr wrap="square">
            <a:spAutoFit/>
          </a:bodyPr>
          <a:lstStyle/>
          <a:p>
            <a:pPr>
              <a:lnSpc>
                <a:spcPct val="150000"/>
              </a:lnSpc>
              <a:buFont typeface="Wingdings" pitchFamily="2" charset="2"/>
              <a:buChar char="§"/>
            </a:pPr>
            <a:r>
              <a:rPr lang="fr-FR" sz="2400" b="1" u="sng" dirty="0" smtClean="0">
                <a:solidFill>
                  <a:schemeClr val="accent6"/>
                </a:solidFill>
              </a:rPr>
              <a:t>OBJECTIFS:</a:t>
            </a:r>
          </a:p>
          <a:p>
            <a:pPr algn="just">
              <a:lnSpc>
                <a:spcPct val="150000"/>
              </a:lnSpc>
              <a:buFont typeface="Wingdings" pitchFamily="2" charset="2"/>
              <a:buChar char="§"/>
            </a:pPr>
            <a:r>
              <a:rPr lang="fr-FR" sz="2400" dirty="0" smtClean="0"/>
              <a:t> Définir comment produire et contrôler une production</a:t>
            </a:r>
          </a:p>
          <a:p>
            <a:pPr algn="just">
              <a:lnSpc>
                <a:spcPct val="150000"/>
              </a:lnSpc>
              <a:buFont typeface="Wingdings" pitchFamily="2" charset="2"/>
              <a:buChar char="§"/>
            </a:pPr>
            <a:r>
              <a:rPr lang="fr-FR" sz="2400" dirty="0" smtClean="0"/>
              <a:t>Permettre la collecte de toutes les données descriptives du déroulement lors des opérations de production.</a:t>
            </a:r>
          </a:p>
          <a:p>
            <a:pPr algn="just">
              <a:lnSpc>
                <a:spcPct val="150000"/>
              </a:lnSpc>
              <a:buFont typeface="Wingdings" pitchFamily="2" charset="2"/>
              <a:buChar char="§"/>
            </a:pPr>
            <a:r>
              <a:rPr lang="fr-FR" sz="2400" dirty="0" smtClean="0"/>
              <a:t>Rassembler tous les éléments de contrôle donnant la possibilité d’évaluer la qualité de la production</a:t>
            </a:r>
          </a:p>
          <a:p>
            <a:pPr algn="just">
              <a:lnSpc>
                <a:spcPct val="150000"/>
              </a:lnSpc>
              <a:buFont typeface="Wingdings" pitchFamily="2" charset="2"/>
              <a:buChar char="§"/>
            </a:pPr>
            <a:r>
              <a:rPr lang="fr-FR" sz="2400" dirty="0" smtClean="0"/>
              <a:t> Eviter toute transmission orale et donc toute dérive ou déviation</a:t>
            </a:r>
          </a:p>
          <a:p>
            <a:pPr algn="just">
              <a:lnSpc>
                <a:spcPct val="150000"/>
              </a:lnSpc>
              <a:buFont typeface="Wingdings" pitchFamily="2" charset="2"/>
              <a:buChar char="§"/>
            </a:pPr>
            <a:r>
              <a:rPr lang="fr-FR" sz="2400" dirty="0" smtClean="0"/>
              <a:t> Éléments de traçabilité de la vie d’un produit des matières premières jusqu’à l’utilisateur.</a:t>
            </a:r>
            <a:endParaRPr lang="fr-F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428604"/>
            <a:ext cx="8572560" cy="5262979"/>
          </a:xfrm>
          <a:prstGeom prst="rect">
            <a:avLst/>
          </a:prstGeom>
          <a:noFill/>
        </p:spPr>
        <p:txBody>
          <a:bodyPr wrap="square" rtlCol="0">
            <a:spAutoFit/>
          </a:bodyPr>
          <a:lstStyle/>
          <a:p>
            <a:pPr algn="just">
              <a:buFont typeface="Wingdings" pitchFamily="2" charset="2"/>
              <a:buChar char="§"/>
            </a:pPr>
            <a:r>
              <a:rPr lang="fr-FR" sz="2400" b="1" u="sng" dirty="0" smtClean="0">
                <a:solidFill>
                  <a:schemeClr val="accent6"/>
                </a:solidFill>
              </a:rPr>
              <a:t>Les principaux documents:</a:t>
            </a:r>
          </a:p>
          <a:p>
            <a:pPr algn="just">
              <a:buFont typeface="Wingdings" pitchFamily="2" charset="2"/>
              <a:buChar char="v"/>
            </a:pPr>
            <a:r>
              <a:rPr lang="fr-FR" sz="2400" b="1" u="sng" dirty="0" smtClean="0"/>
              <a:t> Ceux qui indiquent ce qu’il faut faire:</a:t>
            </a:r>
          </a:p>
          <a:p>
            <a:pPr algn="just">
              <a:buFontTx/>
              <a:buChar char="-"/>
            </a:pPr>
            <a:r>
              <a:rPr lang="fr-FR" sz="2400" dirty="0" smtClean="0"/>
              <a:t> Les spécifications, fiches descriptives des MP, AC, P vrac, P intermédiaire et PF</a:t>
            </a:r>
          </a:p>
          <a:p>
            <a:pPr algn="just">
              <a:buFontTx/>
              <a:buChar char="-"/>
            </a:pPr>
            <a:r>
              <a:rPr lang="fr-FR" sz="2400" dirty="0" smtClean="0"/>
              <a:t> Les formules de fabrication, les instructions de fabrication et de conditionnement</a:t>
            </a:r>
          </a:p>
          <a:p>
            <a:pPr algn="just">
              <a:buFontTx/>
              <a:buChar char="-"/>
            </a:pPr>
            <a:r>
              <a:rPr lang="fr-FR" sz="2400" dirty="0" smtClean="0"/>
              <a:t>Les procédures et les protocoles</a:t>
            </a:r>
          </a:p>
          <a:p>
            <a:pPr algn="just"/>
            <a:endParaRPr lang="fr-FR" sz="2400" dirty="0" smtClean="0"/>
          </a:p>
          <a:p>
            <a:pPr algn="just">
              <a:buFont typeface="Wingdings" pitchFamily="2" charset="2"/>
              <a:buChar char="v"/>
            </a:pPr>
            <a:r>
              <a:rPr lang="fr-FR" sz="2400" b="1" u="sng" dirty="0" smtClean="0"/>
              <a:t>Ceux qui enregistrent ce qui a été fait:</a:t>
            </a:r>
          </a:p>
          <a:p>
            <a:pPr algn="just"/>
            <a:r>
              <a:rPr lang="fr-FR" sz="2400" b="1" dirty="0" smtClean="0"/>
              <a:t>-  </a:t>
            </a:r>
            <a:r>
              <a:rPr lang="fr-FR" sz="2400" dirty="0" smtClean="0"/>
              <a:t>Dossier de lot</a:t>
            </a:r>
          </a:p>
          <a:p>
            <a:pPr algn="just"/>
            <a:r>
              <a:rPr lang="fr-FR" sz="2400" b="1" dirty="0" smtClean="0"/>
              <a:t>- </a:t>
            </a:r>
            <a:r>
              <a:rPr lang="fr-FR" sz="2400" dirty="0" smtClean="0"/>
              <a:t>Relevés, compte rendus, enregistrements, les cahiers de laboratoire …</a:t>
            </a:r>
            <a:endParaRPr lang="fr-FR" sz="2400" dirty="0" smtClean="0"/>
          </a:p>
          <a:p>
            <a:pPr algn="just"/>
            <a:endParaRPr lang="fr-FR" sz="2400" dirty="0" smtClean="0"/>
          </a:p>
          <a:p>
            <a:pPr algn="just"/>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715436" cy="5509200"/>
          </a:xfrm>
          <a:prstGeom prst="rect">
            <a:avLst/>
          </a:prstGeom>
          <a:noFill/>
        </p:spPr>
        <p:txBody>
          <a:bodyPr wrap="square" rtlCol="0">
            <a:spAutoFit/>
          </a:bodyPr>
          <a:lstStyle/>
          <a:p>
            <a:pPr>
              <a:buFont typeface="Wingdings" pitchFamily="2" charset="2"/>
              <a:buChar char="v"/>
            </a:pPr>
            <a:r>
              <a:rPr lang="fr-FR" sz="3200" b="1" u="sng" dirty="0" smtClean="0">
                <a:solidFill>
                  <a:srgbClr val="FF0000"/>
                </a:solidFill>
              </a:rPr>
              <a:t>Différents </a:t>
            </a:r>
            <a:r>
              <a:rPr lang="fr-FR" sz="3200" b="1" u="sng" dirty="0" smtClean="0">
                <a:solidFill>
                  <a:srgbClr val="FF0000"/>
                </a:solidFill>
              </a:rPr>
              <a:t>chapitres des BPF des médicaments à usage humain:</a:t>
            </a:r>
          </a:p>
          <a:p>
            <a:r>
              <a:rPr lang="fr-FR" sz="3200" dirty="0" smtClean="0"/>
              <a:t>1. Gestion de la qualité</a:t>
            </a:r>
          </a:p>
          <a:p>
            <a:r>
              <a:rPr lang="fr-FR" sz="3200" dirty="0" smtClean="0"/>
              <a:t>2. Personnel</a:t>
            </a:r>
          </a:p>
          <a:p>
            <a:r>
              <a:rPr lang="fr-FR" sz="3200" dirty="0" smtClean="0"/>
              <a:t>3. Locaux et matériel</a:t>
            </a:r>
          </a:p>
          <a:p>
            <a:r>
              <a:rPr lang="fr-FR" sz="3200" dirty="0" smtClean="0"/>
              <a:t>4. Documentation</a:t>
            </a:r>
          </a:p>
          <a:p>
            <a:r>
              <a:rPr lang="fr-FR" sz="3200" dirty="0" smtClean="0"/>
              <a:t>5. Production</a:t>
            </a:r>
          </a:p>
          <a:p>
            <a:r>
              <a:rPr lang="fr-FR" sz="3200" dirty="0" smtClean="0"/>
              <a:t>6. Contrôle de la qualité</a:t>
            </a:r>
          </a:p>
          <a:p>
            <a:r>
              <a:rPr lang="fr-FR" sz="3200" dirty="0" smtClean="0"/>
              <a:t>7. Fabrication et analyse en sous-traitance</a:t>
            </a:r>
          </a:p>
          <a:p>
            <a:r>
              <a:rPr lang="fr-FR" sz="3200" dirty="0" smtClean="0"/>
              <a:t>8. Réclamations et rappels des médicaments</a:t>
            </a:r>
          </a:p>
          <a:p>
            <a:r>
              <a:rPr lang="fr-FR" sz="3200" dirty="0" smtClean="0"/>
              <a:t>9. Auto-inspection</a:t>
            </a:r>
            <a:endParaRPr lang="fr-FR"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357166"/>
            <a:ext cx="8715436" cy="4154984"/>
          </a:xfrm>
          <a:prstGeom prst="rect">
            <a:avLst/>
          </a:prstGeom>
        </p:spPr>
        <p:txBody>
          <a:bodyPr wrap="square">
            <a:spAutoFit/>
          </a:bodyPr>
          <a:lstStyle/>
          <a:p>
            <a:pPr>
              <a:buFont typeface="Wingdings" pitchFamily="2" charset="2"/>
              <a:buChar char="§"/>
            </a:pPr>
            <a:r>
              <a:rPr lang="fr-FR" sz="2400" b="1" u="sng" dirty="0" smtClean="0">
                <a:solidFill>
                  <a:srgbClr val="0070C0"/>
                </a:solidFill>
              </a:rPr>
              <a:t>Constitution du dossier de lot:</a:t>
            </a:r>
          </a:p>
          <a:p>
            <a:r>
              <a:rPr lang="fr-FR" sz="2400" dirty="0" smtClean="0"/>
              <a:t> Le dossier complet comprendra :</a:t>
            </a:r>
          </a:p>
          <a:p>
            <a:pPr>
              <a:buFont typeface="Wingdings" pitchFamily="2" charset="2"/>
              <a:buChar char="§"/>
            </a:pPr>
            <a:r>
              <a:rPr lang="fr-FR" sz="2400" dirty="0" smtClean="0"/>
              <a:t> Le dossier de fabrication</a:t>
            </a:r>
          </a:p>
          <a:p>
            <a:pPr>
              <a:buFont typeface="Wingdings" pitchFamily="2" charset="2"/>
              <a:buChar char="§"/>
            </a:pPr>
            <a:r>
              <a:rPr lang="fr-FR" sz="2400" dirty="0" smtClean="0"/>
              <a:t> Le dossier de conditionnement</a:t>
            </a:r>
          </a:p>
          <a:p>
            <a:pPr>
              <a:buFont typeface="Wingdings" pitchFamily="2" charset="2"/>
              <a:buChar char="§"/>
            </a:pPr>
            <a:r>
              <a:rPr lang="fr-FR" sz="2400" dirty="0" smtClean="0"/>
              <a:t> Les spécifications des MP et les résultats d’analyse</a:t>
            </a:r>
          </a:p>
          <a:p>
            <a:pPr>
              <a:buFont typeface="Wingdings" pitchFamily="2" charset="2"/>
              <a:buChar char="§"/>
            </a:pPr>
            <a:r>
              <a:rPr lang="fr-FR" sz="2400" dirty="0" smtClean="0"/>
              <a:t> Les spécifications des AC imprimés et les résultats du contrôle</a:t>
            </a:r>
          </a:p>
          <a:p>
            <a:pPr>
              <a:buFont typeface="Wingdings" pitchFamily="2" charset="2"/>
              <a:buChar char="§"/>
            </a:pPr>
            <a:r>
              <a:rPr lang="fr-FR" sz="2400" dirty="0" smtClean="0"/>
              <a:t> Les spécifications du PF et les résultats d’analyse</a:t>
            </a:r>
          </a:p>
          <a:p>
            <a:pPr>
              <a:buFont typeface="Wingdings" pitchFamily="2" charset="2"/>
              <a:buChar char="§"/>
            </a:pPr>
            <a:r>
              <a:rPr lang="fr-FR" sz="2400" dirty="0" smtClean="0"/>
              <a:t> Si nécessaire les résultats du contrôle de l’environnement (si ZAC)</a:t>
            </a:r>
          </a:p>
          <a:p>
            <a:r>
              <a:rPr lang="fr-FR" sz="2400" b="1" u="sng" dirty="0" smtClean="0">
                <a:solidFill>
                  <a:schemeClr val="accent6">
                    <a:lumMod val="75000"/>
                  </a:schemeClr>
                </a:solidFill>
              </a:rPr>
              <a:t>NB/</a:t>
            </a:r>
          </a:p>
          <a:p>
            <a:r>
              <a:rPr lang="fr-FR" sz="2400" dirty="0" smtClean="0"/>
              <a:t>Le dossier sera classé et conservé pendant un temps égal à celui de la durée d’utilisation du lot… plus un an</a:t>
            </a:r>
            <a:endParaRPr lang="fr-FR"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571480"/>
            <a:ext cx="8429684" cy="6001643"/>
          </a:xfrm>
          <a:prstGeom prst="rect">
            <a:avLst/>
          </a:prstGeom>
          <a:noFill/>
        </p:spPr>
        <p:txBody>
          <a:bodyPr wrap="square" rtlCol="0">
            <a:spAutoFit/>
          </a:bodyPr>
          <a:lstStyle/>
          <a:p>
            <a:pPr algn="ctr"/>
            <a:r>
              <a:rPr lang="fr-FR" sz="2400" b="1" u="sng" dirty="0" smtClean="0">
                <a:solidFill>
                  <a:srgbClr val="FF0000"/>
                </a:solidFill>
              </a:rPr>
              <a:t>V- PRODUCTION:</a:t>
            </a:r>
          </a:p>
          <a:p>
            <a:pPr algn="ctr"/>
            <a:endParaRPr lang="fr-FR" sz="2400" b="1" u="sng" dirty="0" smtClean="0">
              <a:solidFill>
                <a:srgbClr val="FF0000"/>
              </a:solidFill>
            </a:endParaRPr>
          </a:p>
          <a:p>
            <a:pPr algn="just">
              <a:buFont typeface="Arial" pitchFamily="34" charset="0"/>
              <a:buChar char="•"/>
            </a:pPr>
            <a:r>
              <a:rPr lang="fr-FR" sz="2400" dirty="0" smtClean="0"/>
              <a:t> Les précautions à prendre avant, pendant et après chaque fabrication et conditionnement d’un lot doivent permettre d’éviter toute dérive par rapport aux exigences du dossier d’AMM.</a:t>
            </a:r>
          </a:p>
          <a:p>
            <a:pPr algn="just">
              <a:buFont typeface="Arial" pitchFamily="34" charset="0"/>
              <a:buChar char="•"/>
            </a:pPr>
            <a:r>
              <a:rPr lang="fr-FR" sz="2400" b="1" u="sng" dirty="0" smtClean="0"/>
              <a:t>Validation des procédés:</a:t>
            </a:r>
          </a:p>
          <a:p>
            <a:pPr algn="just"/>
            <a:r>
              <a:rPr lang="fr-FR" sz="2400" b="1" u="sng" dirty="0" smtClean="0">
                <a:solidFill>
                  <a:schemeClr val="accent6"/>
                </a:solidFill>
              </a:rPr>
              <a:t>« Validation:</a:t>
            </a:r>
            <a:r>
              <a:rPr lang="fr-FR" sz="2400" b="1" dirty="0" smtClean="0">
                <a:solidFill>
                  <a:schemeClr val="accent6"/>
                </a:solidFill>
              </a:rPr>
              <a:t>  </a:t>
            </a:r>
            <a:r>
              <a:rPr lang="fr-FR" sz="2400" dirty="0" smtClean="0"/>
              <a:t>consiste à vérifier qu’une opération, menée selon une procédure écrite donnée, conduit automatiquement au résultats attendus. »</a:t>
            </a:r>
          </a:p>
          <a:p>
            <a:pPr algn="just"/>
            <a:r>
              <a:rPr lang="fr-FR" sz="2400" dirty="0" smtClean="0"/>
              <a:t>Elle concerne :</a:t>
            </a:r>
          </a:p>
          <a:p>
            <a:pPr algn="just">
              <a:buFont typeface="Wingdings" pitchFamily="2" charset="2"/>
              <a:buChar char="ü"/>
            </a:pPr>
            <a:r>
              <a:rPr lang="fr-FR" sz="2400" dirty="0" smtClean="0"/>
              <a:t> Les nouvelles formules </a:t>
            </a:r>
            <a:r>
              <a:rPr lang="fr-FR" sz="2400" dirty="0"/>
              <a:t>de fabrication ou </a:t>
            </a:r>
            <a:r>
              <a:rPr lang="fr-FR" sz="2400" dirty="0" smtClean="0"/>
              <a:t>des nouvelles méthodes</a:t>
            </a:r>
            <a:endParaRPr lang="fr-FR" sz="2400" dirty="0"/>
          </a:p>
          <a:p>
            <a:pPr algn="just"/>
            <a:r>
              <a:rPr lang="fr-FR" sz="2400" dirty="0"/>
              <a:t>de </a:t>
            </a:r>
            <a:r>
              <a:rPr lang="fr-FR" sz="2400" dirty="0" smtClean="0"/>
              <a:t>préparation.</a:t>
            </a:r>
          </a:p>
          <a:p>
            <a:pPr algn="just">
              <a:buFont typeface="Wingdings" pitchFamily="2" charset="2"/>
              <a:buChar char="ü"/>
            </a:pPr>
            <a:r>
              <a:rPr lang="fr-FR" sz="2400" dirty="0" smtClean="0"/>
              <a:t> Toute </a:t>
            </a:r>
            <a:r>
              <a:rPr lang="fr-FR" sz="2400" dirty="0"/>
              <a:t>modification importante du processus de fabrication, y</a:t>
            </a:r>
          </a:p>
          <a:p>
            <a:pPr algn="just"/>
            <a:r>
              <a:rPr lang="fr-FR" sz="2400" dirty="0"/>
              <a:t>compris au niveau du matériel ou des </a:t>
            </a:r>
            <a:r>
              <a:rPr lang="fr-FR" sz="2400" dirty="0" smtClean="0"/>
              <a:t>produits</a:t>
            </a:r>
          </a:p>
          <a:p>
            <a:pPr algn="just"/>
            <a:endParaRPr lang="fr-FR"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71480"/>
            <a:ext cx="8572560" cy="5632311"/>
          </a:xfrm>
          <a:prstGeom prst="rect">
            <a:avLst/>
          </a:prstGeom>
        </p:spPr>
        <p:txBody>
          <a:bodyPr wrap="square">
            <a:spAutoFit/>
          </a:bodyPr>
          <a:lstStyle/>
          <a:p>
            <a:pPr>
              <a:buFont typeface="Arial" pitchFamily="34" charset="0"/>
              <a:buChar char="•"/>
            </a:pPr>
            <a:r>
              <a:rPr lang="fr-FR" sz="2400" dirty="0" smtClean="0"/>
              <a:t> </a:t>
            </a:r>
            <a:r>
              <a:rPr lang="fr-FR" sz="2400" b="1" dirty="0" smtClean="0"/>
              <a:t>Prévention efficace des contaminations croisées </a:t>
            </a:r>
            <a:r>
              <a:rPr lang="fr-FR" sz="2400" dirty="0" smtClean="0"/>
              <a:t>par des mesures techniques:</a:t>
            </a:r>
          </a:p>
          <a:p>
            <a:pPr lvl="1">
              <a:buFont typeface="Arial" pitchFamily="34" charset="0"/>
              <a:buChar char="•"/>
            </a:pPr>
            <a:r>
              <a:rPr lang="fr-FR" sz="2400" dirty="0"/>
              <a:t> </a:t>
            </a:r>
            <a:r>
              <a:rPr lang="fr-FR" sz="2400" dirty="0" smtClean="0"/>
              <a:t>zones séparées</a:t>
            </a:r>
          </a:p>
          <a:p>
            <a:pPr lvl="1">
              <a:buFont typeface="Arial" pitchFamily="34" charset="0"/>
              <a:buChar char="•"/>
            </a:pPr>
            <a:r>
              <a:rPr lang="fr-FR" sz="2400" dirty="0" smtClean="0"/>
              <a:t> Flux gérés</a:t>
            </a:r>
          </a:p>
          <a:p>
            <a:pPr lvl="1">
              <a:buFont typeface="Arial" pitchFamily="34" charset="0"/>
              <a:buChar char="•"/>
            </a:pPr>
            <a:r>
              <a:rPr lang="fr-FR" sz="2400" dirty="0" smtClean="0"/>
              <a:t> Procédures appropriées</a:t>
            </a:r>
          </a:p>
          <a:p>
            <a:pPr lvl="1">
              <a:buFont typeface="Arial" pitchFamily="34" charset="0"/>
              <a:buChar char="•"/>
            </a:pPr>
            <a:r>
              <a:rPr lang="fr-FR" sz="2400" dirty="0" smtClean="0"/>
              <a:t> Méthodes validés</a:t>
            </a:r>
          </a:p>
          <a:p>
            <a:pPr>
              <a:buFont typeface="Arial" pitchFamily="34" charset="0"/>
              <a:buChar char="•"/>
            </a:pPr>
            <a:r>
              <a:rPr lang="fr-FR" sz="2400" b="1" dirty="0" smtClean="0"/>
              <a:t> MP :</a:t>
            </a:r>
          </a:p>
          <a:p>
            <a:pPr>
              <a:buFont typeface="Wingdings" pitchFamily="2" charset="2"/>
              <a:buChar char="ü"/>
            </a:pPr>
            <a:r>
              <a:rPr lang="fr-FR" sz="2400" dirty="0" smtClean="0"/>
              <a:t> Achat auprès de fournisseurs agrées.</a:t>
            </a:r>
          </a:p>
          <a:p>
            <a:pPr>
              <a:buFont typeface="Wingdings" pitchFamily="2" charset="2"/>
              <a:buChar char="ü"/>
            </a:pPr>
            <a:r>
              <a:rPr lang="fr-FR" sz="2400" dirty="0" smtClean="0"/>
              <a:t>Ils doivent être réceptionnées, étiquetés, stockés puis mises en ouvre selon les règles FIFO.</a:t>
            </a:r>
          </a:p>
          <a:p>
            <a:pPr>
              <a:buFont typeface="Arial" pitchFamily="34" charset="0"/>
              <a:buChar char="•"/>
            </a:pPr>
            <a:r>
              <a:rPr lang="fr-FR" sz="2400" b="1" dirty="0" smtClean="0"/>
              <a:t>AC imprimés:</a:t>
            </a:r>
            <a:endParaRPr lang="fr-FR" sz="2400" b="1" dirty="0" smtClean="0"/>
          </a:p>
          <a:p>
            <a:pPr>
              <a:buFont typeface="Wingdings" pitchFamily="2" charset="2"/>
              <a:buChar char="ü"/>
            </a:pPr>
            <a:r>
              <a:rPr lang="fr-FR" sz="2400" dirty="0" smtClean="0"/>
              <a:t>Stockage dans des </a:t>
            </a:r>
            <a:r>
              <a:rPr lang="fr-FR" sz="2400" dirty="0"/>
              <a:t>zones convenablement </a:t>
            </a:r>
            <a:r>
              <a:rPr lang="fr-FR" sz="2400" dirty="0" smtClean="0"/>
              <a:t>protégées.</a:t>
            </a:r>
          </a:p>
          <a:p>
            <a:pPr>
              <a:buFont typeface="Wingdings" pitchFamily="2" charset="2"/>
              <a:buChar char="ü"/>
            </a:pPr>
            <a:r>
              <a:rPr lang="fr-FR" sz="2400" dirty="0"/>
              <a:t>N</a:t>
            </a:r>
            <a:r>
              <a:rPr lang="fr-FR" sz="2400" dirty="0" smtClean="0"/>
              <a:t>e </a:t>
            </a:r>
            <a:r>
              <a:rPr lang="fr-FR" sz="2400" dirty="0"/>
              <a:t>peuvent être sortis du magasin que par du personnel autorisé </a:t>
            </a:r>
            <a:r>
              <a:rPr lang="fr-FR" sz="2400" dirty="0" smtClean="0"/>
              <a:t>et conformément </a:t>
            </a:r>
            <a:r>
              <a:rPr lang="fr-FR" sz="2400" dirty="0"/>
              <a:t>à une procédure agréée et détaillée.</a:t>
            </a:r>
            <a:endParaRPr lang="fr-FR" sz="2400" dirty="0" smtClean="0"/>
          </a:p>
          <a:p>
            <a:r>
              <a:rPr lang="fr-FR" sz="2400" dirty="0" smtClean="0"/>
              <a:t>.</a:t>
            </a:r>
            <a:endParaRPr lang="fr-FR" sz="2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00042"/>
            <a:ext cx="8715436" cy="4832092"/>
          </a:xfrm>
          <a:prstGeom prst="rect">
            <a:avLst/>
          </a:prstGeom>
          <a:noFill/>
        </p:spPr>
        <p:txBody>
          <a:bodyPr wrap="square" rtlCol="0">
            <a:spAutoFit/>
          </a:bodyPr>
          <a:lstStyle/>
          <a:p>
            <a:pPr algn="just">
              <a:buFont typeface="Arial" pitchFamily="34" charset="0"/>
              <a:buChar char="•"/>
            </a:pPr>
            <a:r>
              <a:rPr lang="fr-FR" sz="2800" b="1" dirty="0" smtClean="0"/>
              <a:t> Opérations de fabrication:</a:t>
            </a:r>
          </a:p>
          <a:p>
            <a:pPr algn="just">
              <a:buFont typeface="Wingdings" pitchFamily="2" charset="2"/>
              <a:buChar char="ü"/>
            </a:pPr>
            <a:r>
              <a:rPr lang="fr-FR" sz="2800" dirty="0"/>
              <a:t>A</a:t>
            </a:r>
            <a:r>
              <a:rPr lang="fr-FR" sz="2800" dirty="0" smtClean="0"/>
              <a:t>vant de lancer une nouvelle fabrication on doit faire :</a:t>
            </a:r>
            <a:endParaRPr lang="fr-FR" sz="2800" b="1" dirty="0" smtClean="0"/>
          </a:p>
          <a:p>
            <a:pPr lvl="1" algn="just">
              <a:buFont typeface="Courier New" pitchFamily="49" charset="0"/>
              <a:buChar char="o"/>
            </a:pPr>
            <a:r>
              <a:rPr lang="fr-FR" sz="2800" dirty="0" smtClean="0"/>
              <a:t>Une vérification</a:t>
            </a:r>
            <a:r>
              <a:rPr lang="fr-FR" sz="2800" dirty="0" smtClean="0"/>
              <a:t> du vide de ligne ou vide de chaine.</a:t>
            </a:r>
          </a:p>
          <a:p>
            <a:pPr lvl="1" algn="just">
              <a:buFont typeface="Courier New" pitchFamily="49" charset="0"/>
              <a:buChar char="o"/>
            </a:pPr>
            <a:r>
              <a:rPr lang="fr-FR" sz="2800" dirty="0" smtClean="0"/>
              <a:t>Un Contrôle de l’efficacité du nettoyage.</a:t>
            </a:r>
          </a:p>
          <a:p>
            <a:pPr lvl="1" algn="just">
              <a:buFont typeface="Courier New" pitchFamily="49" charset="0"/>
              <a:buChar char="o"/>
            </a:pPr>
            <a:r>
              <a:rPr lang="fr-FR" sz="2800" dirty="0" smtClean="0"/>
              <a:t>Une vérification</a:t>
            </a:r>
            <a:r>
              <a:rPr lang="fr-FR" sz="2800" dirty="0" smtClean="0"/>
              <a:t> des conditions d’ambiance et le bon état du matériel.</a:t>
            </a:r>
          </a:p>
          <a:p>
            <a:pPr algn="just">
              <a:buFont typeface="Wingdings" pitchFamily="2" charset="2"/>
              <a:buChar char="ü"/>
            </a:pPr>
            <a:r>
              <a:rPr lang="fr-FR" sz="2800" dirty="0" smtClean="0"/>
              <a:t> Les contrôles et les rendements sont enregistrés en cours et en fin de fabrication</a:t>
            </a:r>
          </a:p>
          <a:p>
            <a:pPr algn="just"/>
            <a:endParaRPr lang="fr-FR" sz="2800" dirty="0"/>
          </a:p>
          <a:p>
            <a:pPr algn="just">
              <a:buFont typeface="Wingdings" pitchFamily="2" charset="2"/>
              <a:buChar char="ü"/>
            </a:pPr>
            <a:r>
              <a:rPr lang="fr-FR" sz="2800" dirty="0" smtClean="0"/>
              <a:t> Les produits finis ,refusés, retournés doivent être isolés et gérés dans le respect  des procédures validées.</a:t>
            </a:r>
            <a:endParaRPr lang="fr-FR"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71480"/>
            <a:ext cx="8572560" cy="5262979"/>
          </a:xfrm>
          <a:prstGeom prst="rect">
            <a:avLst/>
          </a:prstGeom>
          <a:noFill/>
        </p:spPr>
        <p:txBody>
          <a:bodyPr wrap="square" rtlCol="0">
            <a:spAutoFit/>
          </a:bodyPr>
          <a:lstStyle/>
          <a:p>
            <a:pPr algn="ctr"/>
            <a:r>
              <a:rPr lang="fr-FR" sz="2800" b="1" u="sng" dirty="0" smtClean="0">
                <a:solidFill>
                  <a:srgbClr val="FF0000"/>
                </a:solidFill>
              </a:rPr>
              <a:t>VI- CONTRÔLE DE QUALITÉ:</a:t>
            </a:r>
          </a:p>
          <a:p>
            <a:pPr algn="just">
              <a:buFont typeface="Arial" pitchFamily="34" charset="0"/>
              <a:buChar char="•"/>
            </a:pPr>
            <a:r>
              <a:rPr lang="fr-FR" sz="2800" dirty="0" smtClean="0"/>
              <a:t> Les attributions du contrôle qualité sont diverses:</a:t>
            </a:r>
          </a:p>
          <a:p>
            <a:pPr algn="just">
              <a:buFont typeface="Wingdings" pitchFamily="2" charset="2"/>
              <a:buChar char="ü"/>
            </a:pPr>
            <a:r>
              <a:rPr lang="fr-FR" sz="2800" dirty="0" smtClean="0"/>
              <a:t> Établissement des spécifications et des règles d’échantillonnage .</a:t>
            </a:r>
          </a:p>
          <a:p>
            <a:pPr algn="just">
              <a:buFont typeface="Wingdings" pitchFamily="2" charset="2"/>
              <a:buChar char="ü"/>
            </a:pPr>
            <a:r>
              <a:rPr lang="fr-FR" sz="2800" dirty="0" smtClean="0"/>
              <a:t> Validation et mise en œuvre des méthodes de contrôle</a:t>
            </a:r>
          </a:p>
          <a:p>
            <a:pPr algn="just">
              <a:buFont typeface="Wingdings" pitchFamily="2" charset="2"/>
              <a:buChar char="ü"/>
            </a:pPr>
            <a:r>
              <a:rPr lang="fr-FR" sz="2800" dirty="0" smtClean="0"/>
              <a:t> Contrôle de la stabilité des produits</a:t>
            </a:r>
          </a:p>
          <a:p>
            <a:pPr algn="just">
              <a:buFont typeface="Wingdings" pitchFamily="2" charset="2"/>
              <a:buChar char="ü"/>
            </a:pPr>
            <a:r>
              <a:rPr lang="fr-FR" sz="2800" dirty="0" smtClean="0"/>
              <a:t> Gestion de l’</a:t>
            </a:r>
            <a:r>
              <a:rPr lang="fr-FR" sz="2800" dirty="0" err="1" smtClean="0"/>
              <a:t>échantillothèque</a:t>
            </a:r>
            <a:r>
              <a:rPr lang="fr-FR" sz="2800" dirty="0" smtClean="0"/>
              <a:t>.</a:t>
            </a:r>
          </a:p>
          <a:p>
            <a:pPr algn="just">
              <a:buFont typeface="Wingdings" pitchFamily="2" charset="2"/>
              <a:buChar char="ü"/>
            </a:pPr>
            <a:r>
              <a:rPr lang="fr-FR" sz="2800" dirty="0" smtClean="0"/>
              <a:t> Traitement des réclamations et des retours</a:t>
            </a:r>
          </a:p>
          <a:p>
            <a:pPr algn="just">
              <a:buFont typeface="Arial" pitchFamily="34" charset="0"/>
              <a:buChar char="•"/>
            </a:pPr>
            <a:r>
              <a:rPr lang="fr-FR" sz="2800" dirty="0" smtClean="0"/>
              <a:t> Le contrôle qualité est le garant de la fiabilité des résultats et de la traçabilité des lots.</a:t>
            </a:r>
          </a:p>
          <a:p>
            <a:pPr algn="just">
              <a:buFont typeface="Arial" pitchFamily="34" charset="0"/>
              <a:buChar char="•"/>
            </a:pPr>
            <a:r>
              <a:rPr lang="fr-FR" sz="2800" dirty="0" smtClean="0"/>
              <a:t> Enregistrement et vérification de t</a:t>
            </a:r>
            <a:r>
              <a:rPr lang="fr-FR" sz="2800" dirty="0" smtClean="0"/>
              <a:t>ous les résultats </a:t>
            </a:r>
            <a:r>
              <a:rPr lang="fr-FR" sz="2800" dirty="0" smtClean="0"/>
              <a:t>.</a:t>
            </a:r>
          </a:p>
          <a:p>
            <a:pPr algn="just"/>
            <a:endParaRPr lang="fr-FR"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00042"/>
            <a:ext cx="8643998" cy="5262979"/>
          </a:xfrm>
          <a:prstGeom prst="rect">
            <a:avLst/>
          </a:prstGeom>
          <a:noFill/>
        </p:spPr>
        <p:txBody>
          <a:bodyPr wrap="square" rtlCol="0">
            <a:spAutoFit/>
          </a:bodyPr>
          <a:lstStyle/>
          <a:p>
            <a:pPr algn="ctr"/>
            <a:r>
              <a:rPr lang="fr-FR" sz="2800" b="1" u="sng" dirty="0" smtClean="0">
                <a:solidFill>
                  <a:srgbClr val="FF0000"/>
                </a:solidFill>
              </a:rPr>
              <a:t>VII-</a:t>
            </a:r>
            <a:r>
              <a:rPr lang="fr-FR" sz="2800" b="1" u="sng" dirty="0">
                <a:solidFill>
                  <a:srgbClr val="FF0000"/>
                </a:solidFill>
              </a:rPr>
              <a:t> FABRICATION ET ANALYSE EN </a:t>
            </a:r>
            <a:r>
              <a:rPr lang="fr-FR" sz="2800" b="1" u="sng" dirty="0" smtClean="0">
                <a:solidFill>
                  <a:srgbClr val="FF0000"/>
                </a:solidFill>
              </a:rPr>
              <a:t>SOUS-TRAITANCE</a:t>
            </a:r>
            <a:r>
              <a:rPr lang="fr-FR" sz="2800" u="sng" dirty="0" smtClean="0">
                <a:solidFill>
                  <a:srgbClr val="FF0000"/>
                </a:solidFill>
              </a:rPr>
              <a:t>:</a:t>
            </a:r>
          </a:p>
          <a:p>
            <a:pPr algn="just">
              <a:buFont typeface="Arial" pitchFamily="34" charset="0"/>
              <a:buChar char="•"/>
            </a:pPr>
            <a:r>
              <a:rPr lang="fr-FR" sz="2800" dirty="0" smtClean="0"/>
              <a:t> Toute sous-traitance doit faire l’objet d’un cahier des charges précis et argumenté.</a:t>
            </a:r>
          </a:p>
          <a:p>
            <a:pPr algn="just">
              <a:buFont typeface="Arial" pitchFamily="34" charset="0"/>
              <a:buChar char="•"/>
            </a:pPr>
            <a:r>
              <a:rPr lang="fr-FR" sz="2800" dirty="0" smtClean="0"/>
              <a:t> Les sous-traitants doivent être audités et un contrat déterminant la répartition des taches et des responsabilités doit être établi.</a:t>
            </a:r>
          </a:p>
          <a:p>
            <a:pPr algn="just">
              <a:buFont typeface="Arial" pitchFamily="34" charset="0"/>
              <a:buChar char="•"/>
            </a:pPr>
            <a:r>
              <a:rPr lang="fr-FR" sz="2800" dirty="0" smtClean="0"/>
              <a:t> Le sous-traitant doit informer le donneur d’ordre de </a:t>
            </a:r>
            <a:r>
              <a:rPr lang="fr-FR" sz="2800" dirty="0"/>
              <a:t>t</a:t>
            </a:r>
            <a:r>
              <a:rPr lang="fr-FR" sz="2800" dirty="0" smtClean="0"/>
              <a:t>out changement susceptible d’influer sur la qualité du produit.</a:t>
            </a:r>
          </a:p>
          <a:p>
            <a:pPr algn="just">
              <a:buFont typeface="Arial" pitchFamily="34" charset="0"/>
              <a:buChar char="•"/>
            </a:pPr>
            <a:r>
              <a:rPr lang="fr-FR" sz="2800" dirty="0" smtClean="0"/>
              <a:t>Le pharmacien responsable de l’établissement donneur d’ordre doit pouvoir libérer le lot en toutes connaissances des actions réalisées chez le sous-traitant.</a:t>
            </a:r>
            <a:endParaRPr lang="fr-FR"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00042"/>
            <a:ext cx="8715436" cy="4832092"/>
          </a:xfrm>
          <a:prstGeom prst="rect">
            <a:avLst/>
          </a:prstGeom>
          <a:noFill/>
        </p:spPr>
        <p:txBody>
          <a:bodyPr wrap="square" rtlCol="0">
            <a:spAutoFit/>
          </a:bodyPr>
          <a:lstStyle/>
          <a:p>
            <a:pPr algn="ctr"/>
            <a:r>
              <a:rPr lang="fr-FR" sz="2800" b="1" u="sng" dirty="0" smtClean="0">
                <a:solidFill>
                  <a:srgbClr val="FF0000"/>
                </a:solidFill>
              </a:rPr>
              <a:t>VIII-RÉCLAMATIONS ET RAPPELS DE MÉDICAMENTS:</a:t>
            </a:r>
          </a:p>
          <a:p>
            <a:pPr algn="ctr"/>
            <a:endParaRPr lang="fr-FR" sz="2800" b="1" u="sng" dirty="0" smtClean="0">
              <a:solidFill>
                <a:srgbClr val="FF0000"/>
              </a:solidFill>
            </a:endParaRPr>
          </a:p>
          <a:p>
            <a:pPr>
              <a:buFont typeface="Arial" pitchFamily="34" charset="0"/>
              <a:buChar char="•"/>
            </a:pPr>
            <a:r>
              <a:rPr lang="fr-FR" sz="2800" dirty="0" smtClean="0"/>
              <a:t> Mettre en place une procédure d’enregistrement et de traitement des réclamations ainsi qu’un système de rappel de lots permettant de retirer rapidement et efficacement du marché tout médicament défectueux ou suspecté de l’</a:t>
            </a:r>
            <a:r>
              <a:rPr lang="fr-FR" sz="2800" dirty="0" smtClean="0"/>
              <a:t> être</a:t>
            </a:r>
            <a:r>
              <a:rPr lang="fr-FR" sz="2800" dirty="0" smtClean="0"/>
              <a:t> ou tout médicament présentant un risque pour la santé public.</a:t>
            </a:r>
          </a:p>
          <a:p>
            <a:pPr>
              <a:buFont typeface="Arial" pitchFamily="34" charset="0"/>
              <a:buChar char="•"/>
            </a:pPr>
            <a:r>
              <a:rPr lang="fr-FR" sz="2800" dirty="0" smtClean="0"/>
              <a:t>Tout défaut de fabrication doit être signalé aux autorités compétentes.</a:t>
            </a:r>
            <a:endParaRPr lang="fr-FR"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71480"/>
            <a:ext cx="8501122" cy="5693866"/>
          </a:xfrm>
          <a:prstGeom prst="rect">
            <a:avLst/>
          </a:prstGeom>
          <a:noFill/>
        </p:spPr>
        <p:txBody>
          <a:bodyPr wrap="square" rtlCol="0">
            <a:spAutoFit/>
          </a:bodyPr>
          <a:lstStyle/>
          <a:p>
            <a:pPr algn="ctr"/>
            <a:r>
              <a:rPr lang="fr-FR" sz="2800" b="1" u="sng" dirty="0" smtClean="0">
                <a:solidFill>
                  <a:srgbClr val="FF0000"/>
                </a:solidFill>
              </a:rPr>
              <a:t>IX-AUTO-INSPECTION (AUDIT QUALITÉ INTERNE):</a:t>
            </a:r>
          </a:p>
          <a:p>
            <a:pPr>
              <a:buFont typeface="Arial" pitchFamily="34" charset="0"/>
              <a:buChar char="•"/>
            </a:pPr>
            <a:r>
              <a:rPr lang="fr-FR" sz="2800" dirty="0" smtClean="0"/>
              <a:t> L’auto-inspection fait partie du système d’AQ.les objectifs sont:</a:t>
            </a:r>
          </a:p>
          <a:p>
            <a:pPr lvl="1">
              <a:buFont typeface="Wingdings" pitchFamily="2" charset="2"/>
              <a:buChar char="ü"/>
            </a:pPr>
            <a:r>
              <a:rPr lang="fr-FR" sz="2800" dirty="0" smtClean="0"/>
              <a:t>De s’assurer du respect des BPF</a:t>
            </a:r>
          </a:p>
          <a:p>
            <a:pPr lvl="1">
              <a:buFont typeface="Wingdings" pitchFamily="2" charset="2"/>
              <a:buChar char="ü"/>
            </a:pPr>
            <a:r>
              <a:rPr lang="fr-FR" sz="2800" dirty="0" smtClean="0"/>
              <a:t>De vérifier le bon fonctionnement et l’efficacité du système qualité.</a:t>
            </a:r>
          </a:p>
          <a:p>
            <a:pPr lvl="1">
              <a:buFont typeface="Wingdings" pitchFamily="2" charset="2"/>
              <a:buChar char="ü"/>
            </a:pPr>
            <a:r>
              <a:rPr lang="fr-FR" sz="2800" dirty="0" smtClean="0"/>
              <a:t>De proposer des mesures correctives si nécessaire, d’en assurer le suivi et d’évaluer leur efficacité</a:t>
            </a:r>
          </a:p>
          <a:p>
            <a:pPr>
              <a:buFont typeface="Arial" pitchFamily="34" charset="0"/>
              <a:buChar char="•"/>
            </a:pPr>
            <a:r>
              <a:rPr lang="fr-FR" sz="2800" dirty="0"/>
              <a:t> </a:t>
            </a:r>
            <a:r>
              <a:rPr lang="fr-FR" sz="2800" dirty="0" smtClean="0"/>
              <a:t>Les auto-inspections doivent être pratiquées périodiquement ou décidées dans des circonstances particulières (réclamations, incidents…)</a:t>
            </a:r>
          </a:p>
          <a:p>
            <a:endParaRPr lang="fr-FR"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142984"/>
            <a:ext cx="8286808" cy="3416320"/>
          </a:xfrm>
          <a:prstGeom prst="rect">
            <a:avLst/>
          </a:prstGeom>
          <a:noFill/>
        </p:spPr>
        <p:txBody>
          <a:bodyPr wrap="square" rtlCol="0">
            <a:spAutoFit/>
          </a:bodyPr>
          <a:lstStyle/>
          <a:p>
            <a:pPr algn="ctr"/>
            <a:r>
              <a:rPr lang="fr-FR" sz="5400" dirty="0" smtClean="0">
                <a:solidFill>
                  <a:srgbClr val="FF0000"/>
                </a:solidFill>
              </a:rPr>
              <a:t>MERCI DE VOTRE ATTENTION</a:t>
            </a:r>
          </a:p>
          <a:p>
            <a:pPr algn="ctr"/>
            <a:r>
              <a:rPr lang="fr-FR" sz="5400" dirty="0" smtClean="0">
                <a:solidFill>
                  <a:srgbClr val="FF0000"/>
                </a:solidFill>
              </a:rPr>
              <a:t>ET BONNE FÊTE DE AID EL ADHA</a:t>
            </a:r>
            <a:endParaRPr lang="fr-FR" sz="54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85728"/>
            <a:ext cx="8643998" cy="5262979"/>
          </a:xfrm>
          <a:prstGeom prst="rect">
            <a:avLst/>
          </a:prstGeom>
          <a:noFill/>
        </p:spPr>
        <p:txBody>
          <a:bodyPr wrap="square" rtlCol="0">
            <a:spAutoFit/>
          </a:bodyPr>
          <a:lstStyle/>
          <a:p>
            <a:pPr algn="ctr"/>
            <a:r>
              <a:rPr lang="fr-FR" sz="2400" b="1" u="sng" dirty="0" smtClean="0">
                <a:solidFill>
                  <a:srgbClr val="FF0000"/>
                </a:solidFill>
              </a:rPr>
              <a:t>I-GESTION DE LA QUALITÉ</a:t>
            </a:r>
          </a:p>
          <a:p>
            <a:pPr algn="ctr"/>
            <a:endParaRPr lang="fr-FR" sz="2400" b="1" u="sng" dirty="0">
              <a:solidFill>
                <a:srgbClr val="FF0000"/>
              </a:solidFill>
            </a:endParaRPr>
          </a:p>
          <a:p>
            <a:pPr>
              <a:buFont typeface="Wingdings" pitchFamily="2" charset="2"/>
              <a:buChar char="v"/>
            </a:pPr>
            <a:r>
              <a:rPr lang="fr-FR" sz="2400" b="1" u="sng" dirty="0" smtClean="0">
                <a:solidFill>
                  <a:srgbClr val="00B050"/>
                </a:solidFill>
              </a:rPr>
              <a:t>Quelques définitions de bases:</a:t>
            </a:r>
          </a:p>
          <a:p>
            <a:endParaRPr lang="fr-FR" sz="2400" dirty="0" smtClean="0"/>
          </a:p>
          <a:p>
            <a:pPr>
              <a:buFont typeface="Arial" pitchFamily="34" charset="0"/>
              <a:buChar char="•"/>
            </a:pPr>
            <a:r>
              <a:rPr lang="fr-FR" sz="2400" b="1" u="sng" dirty="0" smtClean="0">
                <a:solidFill>
                  <a:srgbClr val="0070C0"/>
                </a:solidFill>
              </a:rPr>
              <a:t> QUALITÉ:</a:t>
            </a:r>
            <a:endParaRPr lang="fr-FR" sz="2400" b="1" u="sng" dirty="0" smtClean="0">
              <a:solidFill>
                <a:srgbClr val="002060"/>
              </a:solidFill>
            </a:endParaRPr>
          </a:p>
          <a:p>
            <a:pPr algn="just">
              <a:buFont typeface="Wingdings" pitchFamily="2" charset="2"/>
              <a:buChar char="ü"/>
            </a:pPr>
            <a:r>
              <a:rPr lang="fr-FR" sz="2400" dirty="0" smtClean="0"/>
              <a:t>Ensemble des propriétés et caractéristiques d’un produit ou d’un service qui lui confère l’aptitude à satisfaire les besoins exprimés ou implicites .</a:t>
            </a:r>
          </a:p>
          <a:p>
            <a:pPr algn="just">
              <a:buFont typeface="Wingdings" pitchFamily="2" charset="2"/>
              <a:buChar char="ü"/>
            </a:pPr>
            <a:r>
              <a:rPr lang="fr-FR" sz="2400" dirty="0" smtClean="0"/>
              <a:t>Pour un médicament :Activité, Tolérance, Sécurité et Stabilité.</a:t>
            </a:r>
          </a:p>
          <a:p>
            <a:pPr algn="just">
              <a:buFontTx/>
              <a:buChar char="-"/>
            </a:pPr>
            <a:endParaRPr lang="fr-FR" sz="2400" dirty="0" smtClean="0"/>
          </a:p>
          <a:p>
            <a:pPr>
              <a:buFont typeface="Arial" pitchFamily="34" charset="0"/>
              <a:buChar char="•"/>
            </a:pPr>
            <a:r>
              <a:rPr lang="fr-FR" sz="2400" b="1" u="sng" dirty="0" smtClean="0">
                <a:solidFill>
                  <a:srgbClr val="0070C0"/>
                </a:solidFill>
              </a:rPr>
              <a:t>SYSTÈME QUALITÉ:</a:t>
            </a:r>
            <a:endParaRPr lang="fr-FR" sz="2400" b="1" u="sng" dirty="0" smtClean="0">
              <a:solidFill>
                <a:srgbClr val="002060"/>
              </a:solidFill>
            </a:endParaRPr>
          </a:p>
          <a:p>
            <a:pPr algn="just"/>
            <a:r>
              <a:rPr lang="fr-FR" sz="2400" dirty="0" smtClean="0"/>
              <a:t>Ensemble de la structure organisationnelle, des responsabilités, des procédures, des procédés et des ressources pour mettre en œuvre la gestion de la qualité.</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413159"/>
            <a:ext cx="8786874" cy="5447645"/>
          </a:xfrm>
          <a:prstGeom prst="rect">
            <a:avLst/>
          </a:prstGeom>
          <a:noFill/>
        </p:spPr>
        <p:txBody>
          <a:bodyPr wrap="square" rtlCol="0">
            <a:spAutoFit/>
          </a:bodyPr>
          <a:lstStyle/>
          <a:p>
            <a:pPr>
              <a:lnSpc>
                <a:spcPct val="90000"/>
              </a:lnSpc>
              <a:buFont typeface="Arial" pitchFamily="34" charset="0"/>
              <a:buChar char="•"/>
            </a:pPr>
            <a:r>
              <a:rPr lang="fr-FR" sz="2400" b="1" u="sng" dirty="0" smtClean="0">
                <a:solidFill>
                  <a:srgbClr val="0070C0"/>
                </a:solidFill>
              </a:rPr>
              <a:t>ASSURANCE QUALITÉ</a:t>
            </a:r>
          </a:p>
          <a:p>
            <a:pPr algn="ctr">
              <a:lnSpc>
                <a:spcPct val="90000"/>
              </a:lnSpc>
            </a:pPr>
            <a:endParaRPr lang="fr-FR" sz="2400" b="1" u="sng" dirty="0" smtClean="0">
              <a:solidFill>
                <a:srgbClr val="002060"/>
              </a:solidFill>
            </a:endParaRPr>
          </a:p>
          <a:p>
            <a:pPr algn="just">
              <a:lnSpc>
                <a:spcPct val="90000"/>
              </a:lnSpc>
            </a:pPr>
            <a:r>
              <a:rPr lang="fr-FR" sz="2400" dirty="0" smtClean="0"/>
              <a:t>« Ensemble des actions préétablies et systématiques nécessaires pour donner la confiance appropriée en ce qu’un produit ou service satisfera aux exigences relatives à la qualité »</a:t>
            </a:r>
          </a:p>
          <a:p>
            <a:pPr algn="just"/>
            <a:endParaRPr lang="fr-FR" sz="2400" dirty="0" smtClean="0"/>
          </a:p>
          <a:p>
            <a:pPr>
              <a:buFont typeface="Arial" pitchFamily="34" charset="0"/>
              <a:buChar char="•"/>
            </a:pPr>
            <a:r>
              <a:rPr lang="fr-FR" sz="2400" b="1" u="sng" dirty="0" smtClean="0">
                <a:solidFill>
                  <a:srgbClr val="0070C0"/>
                </a:solidFill>
              </a:rPr>
              <a:t>BPF</a:t>
            </a:r>
          </a:p>
          <a:p>
            <a:r>
              <a:rPr lang="fr-FR" sz="2400" dirty="0" smtClean="0"/>
              <a:t>              un </a:t>
            </a:r>
            <a:r>
              <a:rPr lang="fr-FR" sz="2400" dirty="0" smtClean="0"/>
              <a:t>des éléments de l’assurance qualité</a:t>
            </a:r>
          </a:p>
          <a:p>
            <a:endParaRPr lang="fr-FR" sz="2400" dirty="0" smtClean="0"/>
          </a:p>
          <a:p>
            <a:pPr algn="ctr"/>
            <a:endParaRPr lang="fr-FR" sz="2400" dirty="0"/>
          </a:p>
          <a:p>
            <a:r>
              <a:rPr lang="fr-FR" sz="2400" dirty="0" smtClean="0"/>
              <a:t>                            Garantir </a:t>
            </a:r>
            <a:r>
              <a:rPr lang="fr-FR" sz="2400" dirty="0" smtClean="0"/>
              <a:t>que les produits :</a:t>
            </a:r>
          </a:p>
          <a:p>
            <a:pPr algn="ctr"/>
            <a:endParaRPr lang="fr-FR" sz="2400" dirty="0" smtClean="0"/>
          </a:p>
          <a:p>
            <a:pPr>
              <a:buFont typeface="Arial" pitchFamily="34" charset="0"/>
              <a:buChar char="•"/>
            </a:pPr>
            <a:r>
              <a:rPr lang="fr-FR" sz="2400" dirty="0" smtClean="0"/>
              <a:t> Sont fabriqués et contrôlés de façon cohérente</a:t>
            </a:r>
          </a:p>
          <a:p>
            <a:pPr>
              <a:buFont typeface="Arial" pitchFamily="34" charset="0"/>
              <a:buChar char="•"/>
            </a:pPr>
            <a:r>
              <a:rPr lang="fr-FR" sz="2400" dirty="0" smtClean="0"/>
              <a:t> Selon des normes de qualité adaptées à leur emploi</a:t>
            </a:r>
          </a:p>
          <a:p>
            <a:pPr>
              <a:buFont typeface="Arial" pitchFamily="34" charset="0"/>
              <a:buChar char="•"/>
            </a:pPr>
            <a:r>
              <a:rPr lang="fr-FR" sz="2400" dirty="0" smtClean="0"/>
              <a:t> S’appliquent à la fois à la </a:t>
            </a:r>
            <a:r>
              <a:rPr lang="fr-FR" sz="2400" b="1" dirty="0" smtClean="0"/>
              <a:t>production</a:t>
            </a:r>
            <a:r>
              <a:rPr lang="fr-FR" sz="2400" dirty="0" smtClean="0"/>
              <a:t> et au </a:t>
            </a:r>
            <a:r>
              <a:rPr lang="fr-FR" sz="2400" b="1" dirty="0" smtClean="0"/>
              <a:t>contrôle de la qualité.</a:t>
            </a:r>
            <a:endParaRPr lang="fr-FR" sz="2400" b="1" dirty="0"/>
          </a:p>
        </p:txBody>
      </p:sp>
      <p:sp>
        <p:nvSpPr>
          <p:cNvPr id="3" name="Flèche vers le bas 2"/>
          <p:cNvSpPr/>
          <p:nvPr/>
        </p:nvSpPr>
        <p:spPr>
          <a:xfrm>
            <a:off x="3571868" y="3286124"/>
            <a:ext cx="142876"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642918"/>
            <a:ext cx="8715436" cy="2308324"/>
          </a:xfrm>
          <a:prstGeom prst="rect">
            <a:avLst/>
          </a:prstGeom>
          <a:noFill/>
        </p:spPr>
        <p:txBody>
          <a:bodyPr wrap="square" rtlCol="0">
            <a:spAutoFit/>
          </a:bodyPr>
          <a:lstStyle/>
          <a:p>
            <a:pPr>
              <a:buFont typeface="Arial" pitchFamily="34" charset="0"/>
              <a:buChar char="•"/>
            </a:pPr>
            <a:r>
              <a:rPr lang="fr-FR" sz="2400" b="1" u="sng" dirty="0">
                <a:solidFill>
                  <a:srgbClr val="0070C0"/>
                </a:solidFill>
              </a:rPr>
              <a:t>CONTRÔLE DE LA </a:t>
            </a:r>
            <a:r>
              <a:rPr lang="fr-FR" sz="2400" b="1" u="sng" dirty="0" smtClean="0">
                <a:solidFill>
                  <a:srgbClr val="0070C0"/>
                </a:solidFill>
              </a:rPr>
              <a:t>QUALITÉ:</a:t>
            </a:r>
            <a:endParaRPr lang="fr-FR" sz="2400" b="1" u="sng" dirty="0">
              <a:solidFill>
                <a:srgbClr val="0070C0"/>
              </a:solidFill>
            </a:endParaRPr>
          </a:p>
          <a:p>
            <a:r>
              <a:rPr lang="fr-FR" sz="2400" dirty="0" smtClean="0"/>
              <a:t>Il fait </a:t>
            </a:r>
            <a:r>
              <a:rPr lang="fr-FR" sz="2400" dirty="0"/>
              <a:t>partie </a:t>
            </a:r>
            <a:r>
              <a:rPr lang="fr-FR" sz="2400" dirty="0" smtClean="0"/>
              <a:t>des BPF  qui concerne les opérations de vérifications du niveau de qualité par l’intermédiaire des laboratoires de contrôle.</a:t>
            </a:r>
          </a:p>
          <a:p>
            <a:pPr>
              <a:buFont typeface="Arial" pitchFamily="34" charset="0"/>
              <a:buChar char="•"/>
            </a:pPr>
            <a:r>
              <a:rPr lang="fr-FR" sz="2400" b="1" u="sng" dirty="0" smtClean="0">
                <a:solidFill>
                  <a:srgbClr val="0070C0"/>
                </a:solidFill>
              </a:rPr>
              <a:t>LE CONTRÔLE : </a:t>
            </a:r>
            <a:r>
              <a:rPr lang="fr-FR" sz="2400" dirty="0" smtClean="0"/>
              <a:t>est la vérifications de la conformité à des normes préétablies, il est suivi d’un jugement.</a:t>
            </a:r>
          </a:p>
          <a:p>
            <a:r>
              <a:rPr lang="fr-FR" sz="2400" dirty="0" smtClean="0"/>
              <a:t>Cette vérification  se fait sur des échantillons représentatifs.</a:t>
            </a:r>
            <a:endParaRPr lang="fr-FR" sz="2400" dirty="0"/>
          </a:p>
        </p:txBody>
      </p:sp>
      <p:pic>
        <p:nvPicPr>
          <p:cNvPr id="1026" name="Picture 2"/>
          <p:cNvPicPr>
            <a:picLocks noChangeAspect="1" noChangeArrowheads="1"/>
          </p:cNvPicPr>
          <p:nvPr/>
        </p:nvPicPr>
        <p:blipFill>
          <a:blip r:embed="rId2"/>
          <a:srcRect/>
          <a:stretch>
            <a:fillRect/>
          </a:stretch>
        </p:blipFill>
        <p:spPr bwMode="auto">
          <a:xfrm>
            <a:off x="1428728" y="3321819"/>
            <a:ext cx="4714908" cy="35361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71480"/>
            <a:ext cx="8572560" cy="4154984"/>
          </a:xfrm>
          <a:prstGeom prst="rect">
            <a:avLst/>
          </a:prstGeom>
          <a:noFill/>
        </p:spPr>
        <p:txBody>
          <a:bodyPr wrap="square" rtlCol="0">
            <a:spAutoFit/>
          </a:bodyPr>
          <a:lstStyle/>
          <a:p>
            <a:pPr algn="ctr"/>
            <a:r>
              <a:rPr lang="fr-FR" sz="2400" b="1" u="sng" dirty="0" smtClean="0">
                <a:solidFill>
                  <a:srgbClr val="FF0000"/>
                </a:solidFill>
              </a:rPr>
              <a:t>II- PERSONNEL</a:t>
            </a:r>
          </a:p>
          <a:p>
            <a:pPr algn="ctr"/>
            <a:endParaRPr lang="fr-FR" sz="2400" b="1" dirty="0" smtClean="0">
              <a:solidFill>
                <a:srgbClr val="FF0000"/>
              </a:solidFill>
            </a:endParaRPr>
          </a:p>
          <a:p>
            <a:pPr>
              <a:buFont typeface="Wingdings" pitchFamily="2" charset="2"/>
              <a:buChar char="§"/>
            </a:pPr>
            <a:r>
              <a:rPr lang="fr-FR" sz="2400" dirty="0" smtClean="0"/>
              <a:t>Dans un système d’assurance de la qualité, tout repose sur la </a:t>
            </a:r>
            <a:r>
              <a:rPr lang="fr-FR" sz="2400" b="1" dirty="0" smtClean="0"/>
              <a:t>compétence</a:t>
            </a:r>
            <a:r>
              <a:rPr lang="fr-FR" sz="2400" dirty="0" smtClean="0"/>
              <a:t> et </a:t>
            </a:r>
            <a:r>
              <a:rPr lang="fr-FR" sz="2400" b="1" dirty="0" smtClean="0"/>
              <a:t>la disponibilité </a:t>
            </a:r>
            <a:r>
              <a:rPr lang="fr-FR" sz="2400" dirty="0" smtClean="0"/>
              <a:t>du personnel .Ceci suppose:</a:t>
            </a:r>
          </a:p>
          <a:p>
            <a:pPr>
              <a:buFont typeface="Wingdings" pitchFamily="2" charset="2"/>
              <a:buChar char="ü"/>
            </a:pPr>
            <a:r>
              <a:rPr lang="fr-FR" sz="2400" dirty="0" smtClean="0"/>
              <a:t>Une répartition rigoureuse des responsabilités individuelles</a:t>
            </a:r>
          </a:p>
          <a:p>
            <a:pPr>
              <a:buFont typeface="Wingdings" pitchFamily="2" charset="2"/>
              <a:buChar char="ü"/>
            </a:pPr>
            <a:r>
              <a:rPr lang="fr-FR" sz="2400" dirty="0" smtClean="0"/>
              <a:t>Une définition des taches </a:t>
            </a:r>
          </a:p>
          <a:p>
            <a:pPr>
              <a:buFont typeface="Wingdings" pitchFamily="2" charset="2"/>
              <a:buChar char="ü"/>
            </a:pPr>
            <a:r>
              <a:rPr lang="fr-FR" sz="2400" dirty="0" smtClean="0"/>
              <a:t>Une formation appropriée.</a:t>
            </a:r>
          </a:p>
          <a:p>
            <a:pPr>
              <a:buFont typeface="Wingdings" pitchFamily="2" charset="2"/>
              <a:buChar char="ü"/>
            </a:pPr>
            <a:r>
              <a:rPr lang="fr-FR" sz="2400" dirty="0" smtClean="0"/>
              <a:t>Une motivation entretenue par l’information et la communication dans l’entreprise</a:t>
            </a:r>
          </a:p>
          <a:p>
            <a:r>
              <a:rPr lang="fr-FR" sz="2400" dirty="0" smtClean="0"/>
              <a:t> </a:t>
            </a:r>
          </a:p>
          <a:p>
            <a:endParaRPr lang="fr-F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00042"/>
            <a:ext cx="8715436" cy="6401753"/>
          </a:xfrm>
          <a:prstGeom prst="rect">
            <a:avLst/>
          </a:prstGeom>
          <a:noFill/>
        </p:spPr>
        <p:txBody>
          <a:bodyPr wrap="square" rtlCol="0">
            <a:spAutoFit/>
          </a:bodyPr>
          <a:lstStyle/>
          <a:p>
            <a:r>
              <a:rPr lang="fr-FR" sz="2800" b="1" u="sng" dirty="0" smtClean="0">
                <a:solidFill>
                  <a:schemeClr val="accent1"/>
                </a:solidFill>
              </a:rPr>
              <a:t>1- Répartition des taches et responsabilités:</a:t>
            </a:r>
          </a:p>
          <a:p>
            <a:pPr>
              <a:buFont typeface="Arial" pitchFamily="34" charset="0"/>
              <a:buChar char="•"/>
            </a:pPr>
            <a:r>
              <a:rPr lang="fr-FR" sz="2400" b="1" u="sng" dirty="0" smtClean="0">
                <a:solidFill>
                  <a:schemeClr val="accent6">
                    <a:lumMod val="75000"/>
                  </a:schemeClr>
                </a:solidFill>
              </a:rPr>
              <a:t> </a:t>
            </a:r>
            <a:r>
              <a:rPr lang="fr-FR" sz="2800" b="1" u="sng" dirty="0" smtClean="0">
                <a:solidFill>
                  <a:schemeClr val="accent6">
                    <a:lumMod val="75000"/>
                  </a:schemeClr>
                </a:solidFill>
              </a:rPr>
              <a:t>établissement d’un organigramme:</a:t>
            </a:r>
            <a:endParaRPr lang="fr-FR" sz="2800" dirty="0" smtClean="0"/>
          </a:p>
          <a:p>
            <a:r>
              <a:rPr lang="fr-FR" sz="2800" dirty="0" smtClean="0"/>
              <a:t>Un organigramme est un schéma qui est  défini par la direction hiérarchique pour représenter une structure  fonctionnelle afin que les responsables connaissent leurs positions respectives et que chacun puisse recevoir l’information.</a:t>
            </a:r>
          </a:p>
          <a:p>
            <a:pPr>
              <a:buFont typeface="Arial" pitchFamily="34" charset="0"/>
              <a:buChar char="•"/>
            </a:pPr>
            <a:r>
              <a:rPr lang="fr-FR" sz="2800" b="1" u="sng" dirty="0" smtClean="0">
                <a:solidFill>
                  <a:schemeClr val="accent6">
                    <a:lumMod val="75000"/>
                  </a:schemeClr>
                </a:solidFill>
              </a:rPr>
              <a:t> Fiche de fonction</a:t>
            </a:r>
            <a:r>
              <a:rPr lang="fr-FR" sz="2800" dirty="0" smtClean="0"/>
              <a:t>: pour le personnel d’encadrement.</a:t>
            </a:r>
          </a:p>
          <a:p>
            <a:pPr>
              <a:buFont typeface="Arial" pitchFamily="34" charset="0"/>
              <a:buChar char="•"/>
            </a:pPr>
            <a:r>
              <a:rPr lang="fr-FR" sz="2800" b="1" u="sng" dirty="0" smtClean="0">
                <a:solidFill>
                  <a:schemeClr val="accent6">
                    <a:lumMod val="75000"/>
                  </a:schemeClr>
                </a:solidFill>
              </a:rPr>
              <a:t> Fiche de poste : </a:t>
            </a:r>
            <a:r>
              <a:rPr lang="fr-FR" sz="2800" dirty="0" smtClean="0"/>
              <a:t>pour le personnel d’exécution.</a:t>
            </a:r>
          </a:p>
          <a:p>
            <a:pPr>
              <a:buFont typeface="Arial" pitchFamily="34" charset="0"/>
              <a:buChar char="•"/>
            </a:pPr>
            <a:r>
              <a:rPr lang="fr-FR" sz="2800" b="1" u="sng" dirty="0" smtClean="0">
                <a:solidFill>
                  <a:schemeClr val="accent6">
                    <a:lumMod val="75000"/>
                  </a:schemeClr>
                </a:solidFill>
              </a:rPr>
              <a:t> l</a:t>
            </a:r>
            <a:r>
              <a:rPr lang="fr-FR" sz="2800" b="1" u="sng" dirty="0" smtClean="0">
                <a:solidFill>
                  <a:schemeClr val="accent6">
                    <a:lumMod val="75000"/>
                  </a:schemeClr>
                </a:solidFill>
              </a:rPr>
              <a:t>es postes clés:</a:t>
            </a:r>
          </a:p>
          <a:p>
            <a:pPr lvl="1">
              <a:buFont typeface="Arial" pitchFamily="34" charset="0"/>
              <a:buChar char="•"/>
            </a:pPr>
            <a:r>
              <a:rPr lang="fr-FR" sz="2800" dirty="0" smtClean="0"/>
              <a:t>Pharmacien responsable</a:t>
            </a:r>
          </a:p>
          <a:p>
            <a:pPr lvl="1">
              <a:buFont typeface="Arial" pitchFamily="34" charset="0"/>
              <a:buChar char="•"/>
            </a:pPr>
            <a:r>
              <a:rPr lang="fr-FR" sz="2800" dirty="0" smtClean="0"/>
              <a:t>Chef de département du production</a:t>
            </a:r>
          </a:p>
          <a:p>
            <a:pPr lvl="1">
              <a:buFont typeface="Arial" pitchFamily="34" charset="0"/>
              <a:buChar char="•"/>
            </a:pPr>
            <a:r>
              <a:rPr lang="fr-FR" sz="2800" dirty="0" smtClean="0"/>
              <a:t>Chef de département de contrôle qualité.</a:t>
            </a:r>
          </a:p>
          <a:p>
            <a:pPr lvl="1">
              <a:buFont typeface="Arial" pitchFamily="34" charset="0"/>
              <a:buChar char="•"/>
            </a:pPr>
            <a:r>
              <a:rPr lang="fr-FR" sz="2800" dirty="0" smtClean="0"/>
              <a:t>Responsable de l’AQ.</a:t>
            </a:r>
            <a:endParaRPr lang="fr-FR" sz="2800" dirty="0" smtClean="0"/>
          </a:p>
          <a:p>
            <a:endParaRPr lang="fr-F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85728"/>
            <a:ext cx="8358246" cy="523220"/>
          </a:xfrm>
          <a:prstGeom prst="rect">
            <a:avLst/>
          </a:prstGeom>
          <a:noFill/>
        </p:spPr>
        <p:txBody>
          <a:bodyPr wrap="square" rtlCol="0">
            <a:spAutoFit/>
          </a:bodyPr>
          <a:lstStyle/>
          <a:p>
            <a:pPr>
              <a:buFont typeface="Wingdings" pitchFamily="2" charset="2"/>
              <a:buChar char="q"/>
            </a:pPr>
            <a:r>
              <a:rPr lang="fr-FR" sz="2800" b="1" u="sng" dirty="0" smtClean="0">
                <a:solidFill>
                  <a:srgbClr val="00B050"/>
                </a:solidFill>
              </a:rPr>
              <a:t> Exemple </a:t>
            </a:r>
            <a:r>
              <a:rPr lang="fr-FR" sz="2800" b="1" u="sng" dirty="0">
                <a:solidFill>
                  <a:srgbClr val="00B050"/>
                </a:solidFill>
              </a:rPr>
              <a:t>: structure d’un service </a:t>
            </a:r>
            <a:r>
              <a:rPr lang="fr-FR" sz="2800" b="1" u="sng" dirty="0" smtClean="0">
                <a:solidFill>
                  <a:srgbClr val="00B050"/>
                </a:solidFill>
              </a:rPr>
              <a:t>fabrication:</a:t>
            </a:r>
            <a:endParaRPr lang="fr-FR" sz="2800" u="sng" dirty="0">
              <a:solidFill>
                <a:srgbClr val="00B050"/>
              </a:solidFill>
            </a:endParaRPr>
          </a:p>
        </p:txBody>
      </p:sp>
      <p:pic>
        <p:nvPicPr>
          <p:cNvPr id="1026" name="Picture 2"/>
          <p:cNvPicPr>
            <a:picLocks noChangeAspect="1" noChangeArrowheads="1"/>
          </p:cNvPicPr>
          <p:nvPr/>
        </p:nvPicPr>
        <p:blipFill>
          <a:blip r:embed="rId2"/>
          <a:srcRect/>
          <a:stretch>
            <a:fillRect/>
          </a:stretch>
        </p:blipFill>
        <p:spPr bwMode="auto">
          <a:xfrm>
            <a:off x="714348" y="1100442"/>
            <a:ext cx="7715303" cy="4257383"/>
          </a:xfrm>
          <a:prstGeom prst="rect">
            <a:avLst/>
          </a:prstGeom>
          <a:noFill/>
          <a:ln w="9525">
            <a:noFill/>
            <a:miter lim="800000"/>
            <a:headEnd/>
            <a:tailEnd/>
          </a:ln>
          <a:effectLst/>
        </p:spPr>
      </p:pic>
      <p:sp>
        <p:nvSpPr>
          <p:cNvPr id="4" name="ZoneTexte 3"/>
          <p:cNvSpPr txBox="1"/>
          <p:nvPr/>
        </p:nvSpPr>
        <p:spPr>
          <a:xfrm>
            <a:off x="285720" y="5643578"/>
            <a:ext cx="8572560" cy="954107"/>
          </a:xfrm>
          <a:prstGeom prst="rect">
            <a:avLst/>
          </a:prstGeom>
          <a:noFill/>
        </p:spPr>
        <p:txBody>
          <a:bodyPr wrap="square" rtlCol="0">
            <a:spAutoFit/>
          </a:bodyPr>
          <a:lstStyle/>
          <a:p>
            <a:pPr algn="just"/>
            <a:r>
              <a:rPr lang="fr-FR" sz="2800" b="1" dirty="0" smtClean="0">
                <a:solidFill>
                  <a:schemeClr val="accent2">
                    <a:lumMod val="75000"/>
                  </a:schemeClr>
                </a:solidFill>
              </a:rPr>
              <a:t>=&gt; Cela permet de savoir qui dépend de qui, qui a autorité sur qui et, aussi, qui fait quoi.</a:t>
            </a:r>
            <a:endParaRPr lang="fr-FR" sz="2800" b="1" dirty="0">
              <a:solidFill>
                <a:schemeClr val="accent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2324</TotalTime>
  <Words>2366</Words>
  <Application>Microsoft Office PowerPoint</Application>
  <PresentationFormat>Affichage à l'écran (4:3)</PresentationFormat>
  <Paragraphs>270</Paragraphs>
  <Slides>38</Slides>
  <Notes>1</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hamid</dc:creator>
  <cp:lastModifiedBy>hamid</cp:lastModifiedBy>
  <cp:revision>8</cp:revision>
  <dcterms:created xsi:type="dcterms:W3CDTF">2014-09-29T19:55:38Z</dcterms:created>
  <dcterms:modified xsi:type="dcterms:W3CDTF">2014-10-01T10:40:20Z</dcterms:modified>
</cp:coreProperties>
</file>