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62" r:id="rId9"/>
    <p:sldId id="276" r:id="rId10"/>
    <p:sldId id="278" r:id="rId11"/>
    <p:sldId id="273" r:id="rId12"/>
    <p:sldId id="272" r:id="rId13"/>
    <p:sldId id="279" r:id="rId14"/>
    <p:sldId id="277" r:id="rId15"/>
    <p:sldId id="280" r:id="rId16"/>
    <p:sldId id="275" r:id="rId17"/>
    <p:sldId id="281" r:id="rId18"/>
    <p:sldId id="263" r:id="rId19"/>
    <p:sldId id="264" r:id="rId20"/>
    <p:sldId id="265" r:id="rId21"/>
    <p:sldId id="282" r:id="rId22"/>
    <p:sldId id="286" r:id="rId23"/>
    <p:sldId id="266" r:id="rId24"/>
    <p:sldId id="283" r:id="rId25"/>
    <p:sldId id="267" r:id="rId26"/>
    <p:sldId id="284" r:id="rId27"/>
    <p:sldId id="287" r:id="rId28"/>
    <p:sldId id="268" r:id="rId29"/>
    <p:sldId id="285" r:id="rId30"/>
    <p:sldId id="269"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934B830-A1B0-4D24-85EE-A78D751EC2F0}" type="datetimeFigureOut">
              <a:rPr lang="fr-FR" smtClean="0"/>
              <a:pPr/>
              <a:t>14/10/2014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1AD423-F94B-482A-AA5A-58950A1261B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4B830-A1B0-4D24-85EE-A78D751EC2F0}" type="datetimeFigureOut">
              <a:rPr lang="fr-FR" smtClean="0"/>
              <a:pPr/>
              <a:t>14/10/2014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AD423-F94B-482A-AA5A-58950A1261B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t>Symptômes fonctionnels</a:t>
            </a:r>
            <a:br>
              <a:rPr lang="fr-FR" b="1" dirty="0" smtClean="0"/>
            </a:br>
            <a:r>
              <a:rPr lang="fr-FR" b="1" dirty="0" smtClean="0"/>
              <a:t> et organiques </a:t>
            </a:r>
            <a:endParaRPr lang="fr-FR" b="1" dirty="0"/>
          </a:p>
        </p:txBody>
      </p:sp>
      <p:sp>
        <p:nvSpPr>
          <p:cNvPr id="3" name="Sous-titre 2"/>
          <p:cNvSpPr>
            <a:spLocks noGrp="1"/>
          </p:cNvSpPr>
          <p:nvPr>
            <p:ph type="subTitle" idx="1"/>
          </p:nvPr>
        </p:nvSpPr>
        <p:spPr/>
        <p:txBody>
          <a:bodyPr/>
          <a:lstStyle/>
          <a:p>
            <a:r>
              <a:rPr lang="fr-FR" b="1" dirty="0" smtClean="0">
                <a:solidFill>
                  <a:srgbClr val="FF0000"/>
                </a:solidFill>
              </a:rPr>
              <a:t>Cours de sémiologie-pharmacie</a:t>
            </a:r>
          </a:p>
          <a:p>
            <a:r>
              <a:rPr lang="fr-FR" b="1" dirty="0" smtClean="0">
                <a:solidFill>
                  <a:srgbClr val="FF0000"/>
                </a:solidFill>
              </a:rPr>
              <a:t>Pr </a:t>
            </a:r>
            <a:r>
              <a:rPr lang="fr-FR" b="1" dirty="0" err="1" smtClean="0">
                <a:solidFill>
                  <a:srgbClr val="FF0000"/>
                </a:solidFill>
              </a:rPr>
              <a:t>Mekideche</a:t>
            </a:r>
            <a:endParaRPr lang="fr-FR" b="1" dirty="0" smtClean="0">
              <a:solidFill>
                <a:srgbClr val="FF0000"/>
              </a:solidFill>
            </a:endParaRPr>
          </a:p>
          <a:p>
            <a:r>
              <a:rPr lang="fr-FR" b="1" dirty="0" smtClean="0">
                <a:solidFill>
                  <a:srgbClr val="FF0000"/>
                </a:solidFill>
              </a:rPr>
              <a:t>Faculté de médecine UFAS 1</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upload.maieutapedia.org/picture/angine-de-poitrine1290465703.gif"/>
          <p:cNvPicPr>
            <a:picLocks noChangeAspect="1" noChangeArrowheads="1"/>
          </p:cNvPicPr>
          <p:nvPr/>
        </p:nvPicPr>
        <p:blipFill>
          <a:blip r:embed="rId2"/>
          <a:srcRect/>
          <a:stretch>
            <a:fillRect/>
          </a:stretch>
        </p:blipFill>
        <p:spPr bwMode="auto">
          <a:xfrm>
            <a:off x="2280458" y="1571611"/>
            <a:ext cx="4648996" cy="4857785"/>
          </a:xfrm>
          <a:prstGeom prst="rect">
            <a:avLst/>
          </a:prstGeom>
          <a:noFill/>
        </p:spPr>
      </p:pic>
      <p:sp>
        <p:nvSpPr>
          <p:cNvPr id="4" name="ZoneTexte 3"/>
          <p:cNvSpPr txBox="1"/>
          <p:nvPr/>
        </p:nvSpPr>
        <p:spPr>
          <a:xfrm>
            <a:off x="1571604" y="571480"/>
            <a:ext cx="6133859" cy="646331"/>
          </a:xfrm>
          <a:prstGeom prst="rect">
            <a:avLst/>
          </a:prstGeom>
          <a:noFill/>
        </p:spPr>
        <p:txBody>
          <a:bodyPr wrap="none" rtlCol="0">
            <a:spAutoFit/>
          </a:bodyPr>
          <a:lstStyle/>
          <a:p>
            <a:r>
              <a:rPr lang="fr-FR" sz="3600" b="1" dirty="0" smtClean="0">
                <a:solidFill>
                  <a:schemeClr val="tx1">
                    <a:lumMod val="85000"/>
                    <a:lumOff val="15000"/>
                  </a:schemeClr>
                </a:solidFill>
              </a:rPr>
              <a:t>Douleur de l’angine de poitrine</a:t>
            </a:r>
            <a:endParaRPr lang="fr-FR" sz="36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4" name="Espace réservé du contenu 3"/>
          <p:cNvSpPr>
            <a:spLocks noGrp="1"/>
          </p:cNvSpPr>
          <p:nvPr>
            <p:ph idx="1"/>
          </p:nvPr>
        </p:nvSpPr>
        <p:spPr>
          <a:xfrm>
            <a:off x="457200" y="1743076"/>
            <a:ext cx="8229600" cy="3328998"/>
          </a:xfrm>
        </p:spPr>
        <p:txBody>
          <a:bodyPr>
            <a:normAutofit/>
          </a:bodyPr>
          <a:lstStyle/>
          <a:p>
            <a:pPr lvl="1"/>
            <a:r>
              <a:rPr lang="fr-FR" sz="3200" b="1" dirty="0" smtClean="0">
                <a:solidFill>
                  <a:srgbClr val="FF0000"/>
                </a:solidFill>
              </a:rPr>
              <a:t>Douleur pleurale</a:t>
            </a:r>
            <a:r>
              <a:rPr lang="fr-FR" sz="3200" dirty="0" smtClean="0"/>
              <a:t>: </a:t>
            </a:r>
          </a:p>
          <a:p>
            <a:pPr lvl="2"/>
            <a:r>
              <a:rPr lang="fr-FR" sz="3200" dirty="0" smtClean="0">
                <a:solidFill>
                  <a:schemeClr val="tx1">
                    <a:lumMod val="85000"/>
                    <a:lumOff val="15000"/>
                  </a:schemeClr>
                </a:solidFill>
              </a:rPr>
              <a:t>point de côté unilatéral,</a:t>
            </a:r>
          </a:p>
          <a:p>
            <a:pPr lvl="2"/>
            <a:r>
              <a:rPr lang="fr-FR" sz="3200" dirty="0" smtClean="0">
                <a:solidFill>
                  <a:schemeClr val="tx1">
                    <a:lumMod val="85000"/>
                    <a:lumOff val="15000"/>
                  </a:schemeClr>
                </a:solidFill>
              </a:rPr>
              <a:t>apparition ou augmentation à l’inspiration profonde et à la toux</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4" name="Espace réservé du contenu 3"/>
          <p:cNvSpPr>
            <a:spLocks noGrp="1"/>
          </p:cNvSpPr>
          <p:nvPr>
            <p:ph idx="1"/>
          </p:nvPr>
        </p:nvSpPr>
        <p:spPr>
          <a:xfrm>
            <a:off x="457200" y="1760557"/>
            <a:ext cx="8229600" cy="4525963"/>
          </a:xfrm>
        </p:spPr>
        <p:txBody>
          <a:bodyPr>
            <a:normAutofit/>
          </a:bodyPr>
          <a:lstStyle/>
          <a:p>
            <a:pPr lvl="1"/>
            <a:r>
              <a:rPr lang="fr-FR" sz="3200" b="1" dirty="0" smtClean="0">
                <a:solidFill>
                  <a:srgbClr val="FF0000"/>
                </a:solidFill>
              </a:rPr>
              <a:t>Douleur ulcéreuse</a:t>
            </a:r>
            <a:r>
              <a:rPr lang="fr-FR" sz="3200" dirty="0" smtClean="0"/>
              <a:t>: </a:t>
            </a:r>
          </a:p>
          <a:p>
            <a:pPr lvl="2"/>
            <a:r>
              <a:rPr lang="fr-FR" sz="3200" dirty="0" smtClean="0">
                <a:solidFill>
                  <a:schemeClr val="tx1">
                    <a:lumMod val="85000"/>
                    <a:lumOff val="15000"/>
                  </a:schemeClr>
                </a:solidFill>
              </a:rPr>
              <a:t>siège à l’épigastre</a:t>
            </a:r>
          </a:p>
          <a:p>
            <a:pPr lvl="2"/>
            <a:r>
              <a:rPr lang="fr-FR" sz="3200" dirty="0" smtClean="0">
                <a:solidFill>
                  <a:schemeClr val="tx1">
                    <a:lumMod val="85000"/>
                    <a:lumOff val="15000"/>
                  </a:schemeClr>
                </a:solidFill>
              </a:rPr>
              <a:t>sans irradiation, </a:t>
            </a:r>
          </a:p>
          <a:p>
            <a:pPr lvl="2"/>
            <a:r>
              <a:rPr lang="fr-FR" sz="3200" dirty="0" smtClean="0">
                <a:solidFill>
                  <a:schemeClr val="tx1">
                    <a:lumMod val="85000"/>
                    <a:lumOff val="15000"/>
                  </a:schemeClr>
                </a:solidFill>
              </a:rPr>
              <a:t>à type de crampe, </a:t>
            </a:r>
          </a:p>
          <a:p>
            <a:pPr lvl="2"/>
            <a:r>
              <a:rPr lang="fr-FR" sz="3200" dirty="0" smtClean="0">
                <a:solidFill>
                  <a:schemeClr val="tx1">
                    <a:lumMod val="85000"/>
                    <a:lumOff val="15000"/>
                  </a:schemeClr>
                </a:solidFill>
              </a:rPr>
              <a:t>postprandiale, </a:t>
            </a:r>
          </a:p>
          <a:p>
            <a:pPr lvl="2"/>
            <a:r>
              <a:rPr lang="fr-FR" sz="3200" dirty="0" smtClean="0">
                <a:solidFill>
                  <a:schemeClr val="tx1">
                    <a:lumMod val="85000"/>
                    <a:lumOff val="15000"/>
                  </a:schemeClr>
                </a:solidFill>
              </a:rPr>
              <a:t>calmée par les aliments </a:t>
            </a:r>
          </a:p>
          <a:p>
            <a:pPr lvl="2"/>
            <a:r>
              <a:rPr lang="fr-FR" sz="3200" dirty="0" smtClean="0">
                <a:solidFill>
                  <a:schemeClr val="tx1">
                    <a:lumMod val="85000"/>
                    <a:lumOff val="15000"/>
                  </a:schemeClr>
                </a:solidFill>
              </a:rPr>
              <a:t>périodique. </a:t>
            </a:r>
          </a:p>
          <a:p>
            <a:pPr lvl="1"/>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s://encrypted-tbn1.gstatic.com/images?q=tbn:ANd9GcSsIU81NZg_FSqLbmCT8mTG6_pYqCLcinKgJkLYt-8KUndxsceW"/>
          <p:cNvPicPr>
            <a:picLocks noChangeAspect="1" noChangeArrowheads="1"/>
          </p:cNvPicPr>
          <p:nvPr/>
        </p:nvPicPr>
        <p:blipFill>
          <a:blip r:embed="rId2"/>
          <a:srcRect/>
          <a:stretch>
            <a:fillRect/>
          </a:stretch>
        </p:blipFill>
        <p:spPr bwMode="auto">
          <a:xfrm>
            <a:off x="1765507" y="2091681"/>
            <a:ext cx="5449699" cy="3051831"/>
          </a:xfrm>
          <a:prstGeom prst="rect">
            <a:avLst/>
          </a:prstGeom>
          <a:noFill/>
        </p:spPr>
      </p:pic>
      <p:sp>
        <p:nvSpPr>
          <p:cNvPr id="3" name="ZoneTexte 2"/>
          <p:cNvSpPr txBox="1"/>
          <p:nvPr/>
        </p:nvSpPr>
        <p:spPr>
          <a:xfrm>
            <a:off x="2500298" y="785794"/>
            <a:ext cx="3680431" cy="646331"/>
          </a:xfrm>
          <a:prstGeom prst="rect">
            <a:avLst/>
          </a:prstGeom>
          <a:noFill/>
        </p:spPr>
        <p:txBody>
          <a:bodyPr wrap="none" rtlCol="0">
            <a:spAutoFit/>
          </a:bodyPr>
          <a:lstStyle/>
          <a:p>
            <a:r>
              <a:rPr lang="fr-FR" sz="3600" b="1" dirty="0" smtClean="0">
                <a:solidFill>
                  <a:schemeClr val="tx1">
                    <a:lumMod val="85000"/>
                    <a:lumOff val="15000"/>
                  </a:schemeClr>
                </a:solidFill>
              </a:rPr>
              <a:t>Douleur ulcéreuse</a:t>
            </a:r>
            <a:endParaRPr lang="fr-FR" sz="36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4" name="Espace réservé du contenu 3"/>
          <p:cNvSpPr>
            <a:spLocks noGrp="1"/>
          </p:cNvSpPr>
          <p:nvPr>
            <p:ph idx="1"/>
          </p:nvPr>
        </p:nvSpPr>
        <p:spPr>
          <a:xfrm>
            <a:off x="457200" y="1743076"/>
            <a:ext cx="8229600" cy="3543312"/>
          </a:xfrm>
        </p:spPr>
        <p:txBody>
          <a:bodyPr>
            <a:normAutofit/>
          </a:bodyPr>
          <a:lstStyle/>
          <a:p>
            <a:pPr lvl="1"/>
            <a:r>
              <a:rPr lang="fr-FR" sz="3600" b="1" dirty="0" smtClean="0">
                <a:solidFill>
                  <a:srgbClr val="FF0000"/>
                </a:solidFill>
              </a:rPr>
              <a:t>Douleur de la colique néphrétique</a:t>
            </a:r>
            <a:r>
              <a:rPr lang="fr-FR" sz="3600" dirty="0" smtClean="0"/>
              <a:t>: </a:t>
            </a:r>
          </a:p>
          <a:p>
            <a:pPr lvl="2"/>
            <a:r>
              <a:rPr lang="fr-FR" sz="3200" dirty="0" smtClean="0">
                <a:solidFill>
                  <a:schemeClr val="tx1">
                    <a:lumMod val="85000"/>
                    <a:lumOff val="15000"/>
                  </a:schemeClr>
                </a:solidFill>
              </a:rPr>
              <a:t>douleur lombaire haute, </a:t>
            </a:r>
          </a:p>
          <a:p>
            <a:pPr lvl="2"/>
            <a:r>
              <a:rPr lang="fr-FR" sz="3200" dirty="0" smtClean="0">
                <a:solidFill>
                  <a:schemeClr val="tx1">
                    <a:lumMod val="85000"/>
                    <a:lumOff val="15000"/>
                  </a:schemeClr>
                </a:solidFill>
              </a:rPr>
              <a:t>unilatérale, </a:t>
            </a:r>
          </a:p>
          <a:p>
            <a:pPr lvl="2"/>
            <a:r>
              <a:rPr lang="fr-FR" sz="3200" dirty="0" smtClean="0">
                <a:solidFill>
                  <a:schemeClr val="tx1">
                    <a:lumMod val="85000"/>
                    <a:lumOff val="15000"/>
                  </a:schemeClr>
                </a:solidFill>
              </a:rPr>
              <a:t>irradiant vers le bas et en avant</a:t>
            </a:r>
          </a:p>
          <a:p>
            <a:pPr lvl="2"/>
            <a:r>
              <a:rPr lang="fr-FR" sz="3200" dirty="0" smtClean="0">
                <a:solidFill>
                  <a:schemeClr val="tx1">
                    <a:lumMod val="85000"/>
                    <a:lumOff val="15000"/>
                  </a:schemeClr>
                </a:solidFill>
              </a:rPr>
              <a:t>accompagnée de signes urinaires</a:t>
            </a:r>
          </a:p>
          <a:p>
            <a:pPr lvl="1"/>
            <a:endParaRPr lang="fr-FR"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s://encrypted-tbn2.gstatic.com/images?q=tbn:ANd9GcTPg1MP3JBIRE6IYE5SXkGBE4W9v6PGf6eTBcW8tgV7kMQqt-Xd0A"/>
          <p:cNvPicPr>
            <a:picLocks noChangeAspect="1" noChangeArrowheads="1"/>
          </p:cNvPicPr>
          <p:nvPr/>
        </p:nvPicPr>
        <p:blipFill>
          <a:blip r:embed="rId2"/>
          <a:srcRect/>
          <a:stretch>
            <a:fillRect/>
          </a:stretch>
        </p:blipFill>
        <p:spPr bwMode="auto">
          <a:xfrm>
            <a:off x="2378885" y="1928802"/>
            <a:ext cx="4336255" cy="4278694"/>
          </a:xfrm>
          <a:prstGeom prst="rect">
            <a:avLst/>
          </a:prstGeom>
          <a:noFill/>
        </p:spPr>
      </p:pic>
      <p:sp>
        <p:nvSpPr>
          <p:cNvPr id="3" name="ZoneTexte 2"/>
          <p:cNvSpPr txBox="1"/>
          <p:nvPr/>
        </p:nvSpPr>
        <p:spPr>
          <a:xfrm>
            <a:off x="1142976" y="785794"/>
            <a:ext cx="6969216" cy="646331"/>
          </a:xfrm>
          <a:prstGeom prst="rect">
            <a:avLst/>
          </a:prstGeom>
          <a:noFill/>
        </p:spPr>
        <p:txBody>
          <a:bodyPr wrap="none" rtlCol="0">
            <a:spAutoFit/>
          </a:bodyPr>
          <a:lstStyle/>
          <a:p>
            <a:pPr algn="ctr"/>
            <a:r>
              <a:rPr lang="fr-FR" sz="3600" b="1" dirty="0" smtClean="0">
                <a:solidFill>
                  <a:schemeClr val="tx1">
                    <a:lumMod val="85000"/>
                    <a:lumOff val="15000"/>
                  </a:schemeClr>
                </a:solidFill>
              </a:rPr>
              <a:t>Douleur de la colique néphrétique</a:t>
            </a:r>
            <a:endParaRPr lang="fr-FR" sz="36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4" name="Espace réservé du contenu 3"/>
          <p:cNvSpPr>
            <a:spLocks noGrp="1"/>
          </p:cNvSpPr>
          <p:nvPr>
            <p:ph idx="1"/>
          </p:nvPr>
        </p:nvSpPr>
        <p:spPr/>
        <p:txBody>
          <a:bodyPr>
            <a:normAutofit/>
          </a:bodyPr>
          <a:lstStyle/>
          <a:p>
            <a:pPr lvl="1"/>
            <a:r>
              <a:rPr lang="fr-FR" sz="3600" b="1" dirty="0" smtClean="0">
                <a:solidFill>
                  <a:srgbClr val="FF0000"/>
                </a:solidFill>
              </a:rPr>
              <a:t>Douleur de la colique hépatique</a:t>
            </a:r>
            <a:r>
              <a:rPr lang="fr-FR" sz="3600" dirty="0" smtClean="0"/>
              <a:t>: </a:t>
            </a:r>
          </a:p>
          <a:p>
            <a:pPr lvl="2"/>
            <a:r>
              <a:rPr lang="fr-FR" sz="3200" dirty="0" smtClean="0">
                <a:solidFill>
                  <a:schemeClr val="tx1">
                    <a:lumMod val="85000"/>
                    <a:lumOff val="15000"/>
                  </a:schemeClr>
                </a:solidFill>
              </a:rPr>
              <a:t>douleur épigastrique ou dans l’hypochondre droit,</a:t>
            </a:r>
          </a:p>
          <a:p>
            <a:pPr lvl="2"/>
            <a:r>
              <a:rPr lang="fr-FR" sz="3200" dirty="0" smtClean="0">
                <a:solidFill>
                  <a:schemeClr val="tx1">
                    <a:lumMod val="85000"/>
                    <a:lumOff val="15000"/>
                  </a:schemeClr>
                </a:solidFill>
              </a:rPr>
              <a:t>irradiant dans l’épaule et l’omoplate droite,</a:t>
            </a:r>
          </a:p>
          <a:p>
            <a:pPr lvl="2"/>
            <a:r>
              <a:rPr lang="fr-FR" sz="3200" dirty="0" smtClean="0">
                <a:solidFill>
                  <a:schemeClr val="tx1">
                    <a:lumMod val="85000"/>
                    <a:lumOff val="15000"/>
                  </a:schemeClr>
                </a:solidFill>
              </a:rPr>
              <a:t>à type de torsion, </a:t>
            </a:r>
          </a:p>
          <a:p>
            <a:pPr lvl="2"/>
            <a:r>
              <a:rPr lang="fr-FR" sz="3200" dirty="0" smtClean="0">
                <a:solidFill>
                  <a:schemeClr val="tx1">
                    <a:lumMod val="85000"/>
                    <a:lumOff val="15000"/>
                  </a:schemeClr>
                </a:solidFill>
              </a:rPr>
              <a:t>violente entrainant une inhibition respiratoire</a:t>
            </a:r>
          </a:p>
          <a:p>
            <a:pPr lvl="1"/>
            <a:endParaRPr lang="fr-FR"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s://encrypted-tbn2.gstatic.com/images?q=tbn:ANd9GcRPN3tIeyaM4FvLgZIkWm-6IxjvezN1ol0c3WEE-7bmq1hmKia9IQ"/>
          <p:cNvPicPr>
            <a:picLocks noChangeAspect="1" noChangeArrowheads="1"/>
          </p:cNvPicPr>
          <p:nvPr/>
        </p:nvPicPr>
        <p:blipFill>
          <a:blip r:embed="rId2"/>
          <a:srcRect/>
          <a:stretch>
            <a:fillRect/>
          </a:stretch>
        </p:blipFill>
        <p:spPr bwMode="auto">
          <a:xfrm>
            <a:off x="1357290" y="2322744"/>
            <a:ext cx="6425220" cy="2711222"/>
          </a:xfrm>
          <a:prstGeom prst="rect">
            <a:avLst/>
          </a:prstGeom>
          <a:noFill/>
        </p:spPr>
      </p:pic>
      <p:sp>
        <p:nvSpPr>
          <p:cNvPr id="3" name="ZoneTexte 2"/>
          <p:cNvSpPr txBox="1"/>
          <p:nvPr/>
        </p:nvSpPr>
        <p:spPr>
          <a:xfrm>
            <a:off x="1248357" y="996719"/>
            <a:ext cx="6324039" cy="646331"/>
          </a:xfrm>
          <a:prstGeom prst="rect">
            <a:avLst/>
          </a:prstGeom>
          <a:noFill/>
        </p:spPr>
        <p:txBody>
          <a:bodyPr wrap="none" rtlCol="0">
            <a:spAutoFit/>
          </a:bodyPr>
          <a:lstStyle/>
          <a:p>
            <a:pPr algn="ctr"/>
            <a:r>
              <a:rPr lang="fr-FR" sz="3600" b="1" dirty="0" smtClean="0">
                <a:solidFill>
                  <a:schemeClr val="tx1">
                    <a:lumMod val="85000"/>
                    <a:lumOff val="15000"/>
                  </a:schemeClr>
                </a:solidFill>
              </a:rPr>
              <a:t>Douleur de la colique hépatique</a:t>
            </a:r>
            <a:endParaRPr lang="fr-FR" sz="36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généraux</a:t>
            </a:r>
            <a:endParaRPr lang="fr-FR" b="1" dirty="0"/>
          </a:p>
        </p:txBody>
      </p:sp>
      <p:sp>
        <p:nvSpPr>
          <p:cNvPr id="3" name="Espace réservé du contenu 2"/>
          <p:cNvSpPr>
            <a:spLocks noGrp="1"/>
          </p:cNvSpPr>
          <p:nvPr>
            <p:ph idx="1"/>
          </p:nvPr>
        </p:nvSpPr>
        <p:spPr>
          <a:xfrm>
            <a:off x="457200" y="1689119"/>
            <a:ext cx="8229600" cy="5168881"/>
          </a:xfrm>
        </p:spPr>
        <p:txBody>
          <a:bodyPr>
            <a:normAutofit fontScale="92500" lnSpcReduction="10000"/>
          </a:bodyPr>
          <a:lstStyle/>
          <a:p>
            <a:pPr>
              <a:lnSpc>
                <a:spcPct val="120000"/>
              </a:lnSpc>
            </a:pPr>
            <a:r>
              <a:rPr lang="fr-FR" dirty="0" smtClean="0"/>
              <a:t>Manifestations témoignant du retentissement de la maladie sur l’ensemble de l’organisme sans aucune caractéristique d’organe.</a:t>
            </a:r>
          </a:p>
          <a:p>
            <a:pPr lvl="1">
              <a:lnSpc>
                <a:spcPct val="110000"/>
              </a:lnSpc>
            </a:pPr>
            <a:r>
              <a:rPr lang="fr-FR" sz="3000" dirty="0" smtClean="0"/>
              <a:t>Fièvre</a:t>
            </a:r>
          </a:p>
          <a:p>
            <a:pPr lvl="1">
              <a:lnSpc>
                <a:spcPct val="110000"/>
              </a:lnSpc>
            </a:pPr>
            <a:r>
              <a:rPr lang="fr-FR" sz="3000" dirty="0" smtClean="0"/>
              <a:t>Fatigue ou asthénie</a:t>
            </a:r>
          </a:p>
          <a:p>
            <a:pPr lvl="1">
              <a:lnSpc>
                <a:spcPct val="110000"/>
              </a:lnSpc>
            </a:pPr>
            <a:r>
              <a:rPr lang="fr-FR" sz="3000" dirty="0" smtClean="0"/>
              <a:t>Anorexie </a:t>
            </a:r>
          </a:p>
          <a:p>
            <a:pPr lvl="1">
              <a:lnSpc>
                <a:spcPct val="110000"/>
              </a:lnSpc>
            </a:pPr>
            <a:r>
              <a:rPr lang="fr-FR" sz="3000" dirty="0" smtClean="0"/>
              <a:t>Amaigrissement </a:t>
            </a:r>
            <a:endParaRPr lang="fr-FR" dirty="0" smtClean="0"/>
          </a:p>
          <a:p>
            <a:pPr lvl="1"/>
            <a:endParaRPr lang="fr-FR" sz="1500" dirty="0" smtClean="0"/>
          </a:p>
          <a:p>
            <a:pPr algn="ctr">
              <a:buNone/>
            </a:pPr>
            <a:r>
              <a:rPr lang="fr-FR" b="1" dirty="0" smtClean="0">
                <a:solidFill>
                  <a:srgbClr val="FF0000"/>
                </a:solidFill>
              </a:rPr>
              <a:t>L’association asthénie, anorexie et amaigrissement définie l’altération de l’état général</a:t>
            </a:r>
            <a:endParaRPr lang="fr-F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a:t>
            </a:r>
            <a:endParaRPr lang="fr-FR" b="1" dirty="0"/>
          </a:p>
        </p:txBody>
      </p:sp>
      <p:sp>
        <p:nvSpPr>
          <p:cNvPr id="3" name="Espace réservé du contenu 2"/>
          <p:cNvSpPr>
            <a:spLocks noGrp="1"/>
          </p:cNvSpPr>
          <p:nvPr>
            <p:ph idx="1"/>
          </p:nvPr>
        </p:nvSpPr>
        <p:spPr>
          <a:xfrm>
            <a:off x="457200" y="1814514"/>
            <a:ext cx="8229600" cy="4472006"/>
          </a:xfrm>
        </p:spPr>
        <p:txBody>
          <a:bodyPr>
            <a:normAutofit/>
          </a:bodyPr>
          <a:lstStyle/>
          <a:p>
            <a:pPr>
              <a:lnSpc>
                <a:spcPct val="150000"/>
              </a:lnSpc>
            </a:pPr>
            <a:r>
              <a:rPr lang="fr-FR" dirty="0" smtClean="0"/>
              <a:t>Signes constatés par le médecin lors de l’examen du </a:t>
            </a:r>
            <a:r>
              <a:rPr lang="fr-FR" dirty="0" smtClean="0"/>
              <a:t>patient </a:t>
            </a:r>
            <a:r>
              <a:rPr lang="fr-FR" dirty="0" smtClean="0"/>
              <a:t>(examen physique)</a:t>
            </a:r>
            <a:endParaRPr lang="fr-FR" dirty="0" smtClean="0"/>
          </a:p>
          <a:p>
            <a:pPr>
              <a:lnSpc>
                <a:spcPct val="150000"/>
              </a:lnSpc>
            </a:pPr>
            <a:endParaRPr lang="fr-FR" sz="1200" dirty="0" smtClean="0"/>
          </a:p>
          <a:p>
            <a:pPr>
              <a:lnSpc>
                <a:spcPct val="150000"/>
              </a:lnSpc>
            </a:pPr>
            <a:r>
              <a:rPr lang="fr-FR" dirty="0" smtClean="0"/>
              <a:t>Sont classés en quatre familles selon les temps de l’examen physique: inspection, palpation, percussion et auscultation</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Introduction</a:t>
            </a:r>
            <a:br>
              <a:rPr lang="fr-FR" b="1" dirty="0" smtClean="0"/>
            </a:br>
            <a:endParaRPr lang="fr-FR" b="1" dirty="0"/>
          </a:p>
        </p:txBody>
      </p:sp>
      <p:sp>
        <p:nvSpPr>
          <p:cNvPr id="3" name="Espace réservé du contenu 2"/>
          <p:cNvSpPr>
            <a:spLocks noGrp="1"/>
          </p:cNvSpPr>
          <p:nvPr>
            <p:ph idx="1"/>
          </p:nvPr>
        </p:nvSpPr>
        <p:spPr>
          <a:xfrm>
            <a:off x="457200" y="1600200"/>
            <a:ext cx="8229600" cy="4972072"/>
          </a:xfrm>
        </p:spPr>
        <p:txBody>
          <a:bodyPr>
            <a:normAutofit/>
          </a:bodyPr>
          <a:lstStyle/>
          <a:p>
            <a:r>
              <a:rPr lang="fr-FR" sz="3600" dirty="0" smtClean="0">
                <a:solidFill>
                  <a:schemeClr val="tx1">
                    <a:lumMod val="85000"/>
                    <a:lumOff val="15000"/>
                  </a:schemeClr>
                </a:solidFill>
              </a:rPr>
              <a:t>La sémiologie est l’étude des signes des maladies (</a:t>
            </a:r>
            <a:r>
              <a:rPr lang="fr-FR" sz="3600" b="1" dirty="0" smtClean="0">
                <a:solidFill>
                  <a:srgbClr val="C00000"/>
                </a:solidFill>
              </a:rPr>
              <a:t>signes cliniques</a:t>
            </a:r>
            <a:r>
              <a:rPr lang="fr-FR" sz="3600" dirty="0" smtClean="0">
                <a:solidFill>
                  <a:schemeClr val="tx1">
                    <a:lumMod val="85000"/>
                    <a:lumOff val="15000"/>
                  </a:schemeClr>
                </a:solidFill>
              </a:rPr>
              <a:t>).</a:t>
            </a:r>
          </a:p>
          <a:p>
            <a:endParaRPr lang="fr-FR" sz="1050" dirty="0" smtClean="0">
              <a:solidFill>
                <a:schemeClr val="tx1">
                  <a:lumMod val="85000"/>
                  <a:lumOff val="15000"/>
                </a:schemeClr>
              </a:solidFill>
            </a:endParaRPr>
          </a:p>
          <a:p>
            <a:r>
              <a:rPr lang="fr-FR" sz="3600" dirty="0" smtClean="0">
                <a:solidFill>
                  <a:schemeClr val="tx1">
                    <a:lumMod val="85000"/>
                    <a:lumOff val="15000"/>
                  </a:schemeClr>
                </a:solidFill>
              </a:rPr>
              <a:t>Les signes cliniques sont classés selon </a:t>
            </a:r>
            <a:r>
              <a:rPr lang="fr-FR" sz="3600" b="1" dirty="0" smtClean="0">
                <a:solidFill>
                  <a:srgbClr val="C00000"/>
                </a:solidFill>
              </a:rPr>
              <a:t>trois rubriques:</a:t>
            </a:r>
          </a:p>
          <a:p>
            <a:pPr lvl="1"/>
            <a:r>
              <a:rPr lang="fr-FR" sz="3200" dirty="0" smtClean="0">
                <a:solidFill>
                  <a:schemeClr val="tx1">
                    <a:lumMod val="85000"/>
                    <a:lumOff val="15000"/>
                  </a:schemeClr>
                </a:solidFill>
              </a:rPr>
              <a:t>Signes fonctionnels (symptômes)</a:t>
            </a:r>
          </a:p>
          <a:p>
            <a:pPr lvl="1"/>
            <a:r>
              <a:rPr lang="fr-FR" sz="3200" dirty="0" smtClean="0">
                <a:solidFill>
                  <a:schemeClr val="tx1">
                    <a:lumMod val="85000"/>
                    <a:lumOff val="15000"/>
                  </a:schemeClr>
                </a:solidFill>
              </a:rPr>
              <a:t>Signes généraux</a:t>
            </a:r>
          </a:p>
          <a:p>
            <a:pPr lvl="1"/>
            <a:r>
              <a:rPr lang="fr-FR" sz="3200" dirty="0" smtClean="0">
                <a:solidFill>
                  <a:schemeClr val="tx1">
                    <a:lumMod val="85000"/>
                    <a:lumOff val="15000"/>
                  </a:schemeClr>
                </a:solidFill>
              </a:rPr>
              <a:t>Signes physiques</a:t>
            </a:r>
          </a:p>
          <a:p>
            <a:pPr lvl="1"/>
            <a:endParaRPr lang="fr-FR" sz="3200" dirty="0" smtClean="0">
              <a:solidFill>
                <a:schemeClr val="tx1">
                  <a:lumMod val="85000"/>
                  <a:lumOff val="15000"/>
                </a:schemeClr>
              </a:solidFill>
            </a:endParaRPr>
          </a:p>
          <a:p>
            <a:endParaRPr lang="fr-FR" sz="36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ox(i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ox(i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 </a:t>
            </a:r>
            <a:endParaRPr lang="fr-FR" b="1" dirty="0"/>
          </a:p>
        </p:txBody>
      </p:sp>
      <p:sp>
        <p:nvSpPr>
          <p:cNvPr id="3" name="Espace réservé du contenu 2"/>
          <p:cNvSpPr>
            <a:spLocks noGrp="1"/>
          </p:cNvSpPr>
          <p:nvPr>
            <p:ph idx="1"/>
          </p:nvPr>
        </p:nvSpPr>
        <p:spPr/>
        <p:txBody>
          <a:bodyPr>
            <a:normAutofit/>
          </a:bodyPr>
          <a:lstStyle/>
          <a:p>
            <a:pPr>
              <a:lnSpc>
                <a:spcPct val="150000"/>
              </a:lnSpc>
            </a:pPr>
            <a:r>
              <a:rPr lang="fr-FR" sz="3600" b="1" dirty="0" smtClean="0">
                <a:solidFill>
                  <a:srgbClr val="FF0000"/>
                </a:solidFill>
              </a:rPr>
              <a:t>Inspection </a:t>
            </a:r>
          </a:p>
          <a:p>
            <a:pPr lvl="1">
              <a:lnSpc>
                <a:spcPct val="150000"/>
              </a:lnSpc>
            </a:pPr>
            <a:r>
              <a:rPr lang="fr-FR" sz="3200" b="1" dirty="0" smtClean="0">
                <a:solidFill>
                  <a:schemeClr val="tx1">
                    <a:lumMod val="85000"/>
                    <a:lumOff val="15000"/>
                  </a:schemeClr>
                </a:solidFill>
              </a:rPr>
              <a:t>Anomalies des téguments</a:t>
            </a:r>
            <a:r>
              <a:rPr lang="fr-FR" sz="3200" dirty="0" smtClean="0">
                <a:solidFill>
                  <a:schemeClr val="tx1">
                    <a:lumMod val="85000"/>
                    <a:lumOff val="15000"/>
                  </a:schemeClr>
                </a:solidFill>
              </a:rPr>
              <a:t>: pâleur, cyanose (</a:t>
            </a:r>
            <a:r>
              <a:rPr lang="fr-FR" sz="3200" dirty="0" err="1" smtClean="0">
                <a:solidFill>
                  <a:schemeClr val="tx1">
                    <a:lumMod val="85000"/>
                    <a:lumOff val="15000"/>
                  </a:schemeClr>
                </a:solidFill>
              </a:rPr>
              <a:t>kuanos</a:t>
            </a:r>
            <a:r>
              <a:rPr lang="fr-FR" sz="3200" dirty="0" smtClean="0">
                <a:solidFill>
                  <a:schemeClr val="tx1">
                    <a:lumMod val="85000"/>
                    <a:lumOff val="15000"/>
                  </a:schemeClr>
                </a:solidFill>
              </a:rPr>
              <a:t>: bleu), ictère,  lésions cutanées</a:t>
            </a:r>
          </a:p>
          <a:p>
            <a:pPr lvl="1">
              <a:lnSpc>
                <a:spcPct val="150000"/>
              </a:lnSpc>
            </a:pPr>
            <a:r>
              <a:rPr lang="fr-FR" sz="3200" dirty="0">
                <a:solidFill>
                  <a:schemeClr val="tx1">
                    <a:lumMod val="85000"/>
                    <a:lumOff val="15000"/>
                  </a:schemeClr>
                </a:solidFill>
              </a:rPr>
              <a:t> </a:t>
            </a:r>
            <a:r>
              <a:rPr lang="fr-FR" sz="3200" b="1" dirty="0" smtClean="0">
                <a:solidFill>
                  <a:schemeClr val="bg1">
                    <a:lumMod val="85000"/>
                  </a:schemeClr>
                </a:solidFill>
              </a:rPr>
              <a:t>Anomalies de la démarche</a:t>
            </a:r>
            <a:r>
              <a:rPr lang="fr-FR" sz="3200" dirty="0" smtClean="0">
                <a:solidFill>
                  <a:schemeClr val="bg1">
                    <a:lumMod val="85000"/>
                  </a:schemeClr>
                </a:solidFill>
              </a:rPr>
              <a:t>: troubles neurologiques ou musculaires</a:t>
            </a:r>
          </a:p>
          <a:p>
            <a:pPr lvl="1">
              <a:lnSpc>
                <a:spcPct val="150000"/>
              </a:lnSpc>
            </a:pPr>
            <a:endParaRPr lang="fr-FR"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https://encrypted-tbn1.gstatic.com/images?q=tbn:ANd9GcQ-Jr_jpwBXiBkK6gGFH5tuVvLlc7fflZrb3xiVlhD4SpBQliDXdLxXU5PY"/>
          <p:cNvPicPr>
            <a:picLocks noChangeAspect="1" noChangeArrowheads="1"/>
          </p:cNvPicPr>
          <p:nvPr/>
        </p:nvPicPr>
        <p:blipFill>
          <a:blip r:embed="rId2"/>
          <a:srcRect/>
          <a:stretch>
            <a:fillRect/>
          </a:stretch>
        </p:blipFill>
        <p:spPr bwMode="auto">
          <a:xfrm>
            <a:off x="3214678" y="1247777"/>
            <a:ext cx="1847850" cy="2466975"/>
          </a:xfrm>
          <a:prstGeom prst="rect">
            <a:avLst/>
          </a:prstGeom>
          <a:noFill/>
        </p:spPr>
      </p:pic>
      <p:pic>
        <p:nvPicPr>
          <p:cNvPr id="40964" name="Picture 4" descr="https://encrypted-tbn3.gstatic.com/images?q=tbn:ANd9GcQYoM7gysaqiFMYox-i1VmTBrxm6m7wRGpPhFry0MtoCOQakdy-"/>
          <p:cNvPicPr>
            <a:picLocks noChangeAspect="1" noChangeArrowheads="1"/>
          </p:cNvPicPr>
          <p:nvPr/>
        </p:nvPicPr>
        <p:blipFill>
          <a:blip r:embed="rId3"/>
          <a:srcRect/>
          <a:stretch>
            <a:fillRect/>
          </a:stretch>
        </p:blipFill>
        <p:spPr bwMode="auto">
          <a:xfrm>
            <a:off x="285720" y="1543048"/>
            <a:ext cx="2619375" cy="1743076"/>
          </a:xfrm>
          <a:prstGeom prst="rect">
            <a:avLst/>
          </a:prstGeom>
          <a:noFill/>
        </p:spPr>
      </p:pic>
      <p:pic>
        <p:nvPicPr>
          <p:cNvPr id="40966" name="Picture 6" descr="https://encrypted-tbn1.gstatic.com/images?q=tbn:ANd9GcRF80FZo10qOLK7s_-jsbOII95whGWSqbDgSaqJClaTiDlV0vdbxL_IaA1S"/>
          <p:cNvPicPr>
            <a:picLocks noChangeAspect="1" noChangeArrowheads="1"/>
          </p:cNvPicPr>
          <p:nvPr/>
        </p:nvPicPr>
        <p:blipFill>
          <a:blip r:embed="rId4"/>
          <a:srcRect/>
          <a:stretch>
            <a:fillRect/>
          </a:stretch>
        </p:blipFill>
        <p:spPr bwMode="auto">
          <a:xfrm>
            <a:off x="428596" y="4429132"/>
            <a:ext cx="2500330" cy="1875248"/>
          </a:xfrm>
          <a:prstGeom prst="rect">
            <a:avLst/>
          </a:prstGeom>
          <a:noFill/>
        </p:spPr>
      </p:pic>
      <p:pic>
        <p:nvPicPr>
          <p:cNvPr id="40968" name="Picture 8" descr="https://encrypted-tbn1.gstatic.com/images?q=tbn:ANd9GcQGUCIKPidSOInqv3y_p7dhmi_48qc9gEeAfWyggUpXrBJ-Y1C9Z40vTroa"/>
          <p:cNvPicPr>
            <a:picLocks noChangeAspect="1" noChangeArrowheads="1"/>
          </p:cNvPicPr>
          <p:nvPr/>
        </p:nvPicPr>
        <p:blipFill>
          <a:blip r:embed="rId5"/>
          <a:srcRect/>
          <a:stretch>
            <a:fillRect/>
          </a:stretch>
        </p:blipFill>
        <p:spPr bwMode="auto">
          <a:xfrm>
            <a:off x="2899822" y="4429132"/>
            <a:ext cx="2634192" cy="1871663"/>
          </a:xfrm>
          <a:prstGeom prst="rect">
            <a:avLst/>
          </a:prstGeom>
          <a:noFill/>
        </p:spPr>
      </p:pic>
      <p:pic>
        <p:nvPicPr>
          <p:cNvPr id="40970" name="Picture 10" descr="https://encrypted-tbn1.gstatic.com/images?q=tbn:ANd9GcR7Ldb6OeSJMEEpK7et-rxKp3TEXghW6z4Wfa_LEWVqXNsvI22fxisiwPWy"/>
          <p:cNvPicPr>
            <a:picLocks noChangeAspect="1" noChangeArrowheads="1"/>
          </p:cNvPicPr>
          <p:nvPr/>
        </p:nvPicPr>
        <p:blipFill>
          <a:blip r:embed="rId6"/>
          <a:srcRect/>
          <a:stretch>
            <a:fillRect/>
          </a:stretch>
        </p:blipFill>
        <p:spPr bwMode="auto">
          <a:xfrm>
            <a:off x="6248429" y="1295397"/>
            <a:ext cx="2466975" cy="1847851"/>
          </a:xfrm>
          <a:prstGeom prst="rect">
            <a:avLst/>
          </a:prstGeom>
          <a:noFill/>
        </p:spPr>
      </p:pic>
      <p:sp>
        <p:nvSpPr>
          <p:cNvPr id="40972" name="AutoShape 12" descr="data:image/jpeg;base64,/9j/4AAQSkZJRgABAQAAAQABAAD/2wCEAAkGBxQTEhITEhQUFBUXFRgWFRcUEhQVFBQUGBQXFxQUFBQYHCggGBolGxUVITEhJSkrLi4uFx8zODMsNygtLisBCgoKDg0OGhAQFywcHBwsLCwsLCwsLCwsLCwsLCwsLCwsLCwsLCwsLCwsLCwsLCwsLCwsLCw3NzcrLCwsLCsrK//AABEIALcBEwMBIgACEQEDEQH/xAAbAAACAwEBAQAAAAAAAAAAAAACAwABBAUGB//EADEQAAIBAwEHBAICAgIDAQAAAAABAgMRITEEEkFRYXGBkaGx8CLB0eEFMhPxQlKyI//EABgBAAMBAQAAAAAAAAAAAAAAAAABAgME/8QAHhEBAQACAwEBAQEAAAAAAAAAAAECEQMhMUESUSL/2gAMAwEAAhEDEQA/APoM37BW9yNFr+zidYKF835jo4F0nr3fyFJ4wEFMsXBIkSkvcol2JCWPUtsj4iCXJIhTWBmTOGr5oXGTux7eBc1jBNXKNyuDB8yUspdi3HPuMLi+HktP+QJ4yXFAVXGV7oapCG+PqXCePIJ0JgMZFfoVOSQU4kVgdAWnkKF7CFHHigWtPKInkj19xloVOK146f0WC2VfK7jA5IZSd1fmLlxKocvtwno+GJfIVJ4fcFsJMCqKP5XKa4dSb2WVKLb83AJLiW9EypPULcw0Bor8yE3LkGTEiN4BTGJEGGgvxV8OwynxJP7/AASAyHwLYueEG9Rha5dSkikhgjLgtU/BW8G2JkxnAOV95fc3BovRPIfHuv8AoqEckL+GweCnHN/Baw2RZKQGZFoXLQqD1AwrIEcN8n8jNL+BVR++oU4engwbVUebB0qjs76p/fgy14t8cE5Vphj22Uat0udjVSdzl7M7YOhQeoY1GcOkslWymFMGMima5LAcVhPsLWQ44XYIKOQFPV8iTk8MPGQEVxQywDWUMTGVBDVhTl8FxQM9AAb3uXSeS0vvMKnG28BjiQVNZIPadOZODTbu827LsaHLIEl7WJxIWZcjlawCZJoBo63uFYGIUtGUQrcCosGUxe9lPwAkMn1FX1JWnYyyr8xWtMcdxobL3tTN/wAvIOEr/sUouLVvaMqMsgS0sDTmP6nXRs3qU3y6EctfQC9v0GxIqrPQy/8ALd+S51E2k3zyc6rWSmraXJrfHB0N5bz4XV/0/wBCatRK5nq1bNeV7L+BU67lh6itVjg30paG2D+Dm7O8I2Up6e4RlnO22U8LsDRf4vuLbx4Cg8Fb7Z66XF/0PRnv98DoaIcKmWwDJ4JTdo5+5AmwKHN+pV/ct8Bc9YvqMQ2KsvQqpp5KjIK+n3gAQZ/YtsNBCqOBCOZBl2597+hTKpx173RZC0tlDGLmtHyYchg2/wCJbnkWnp2I37AIttASf3ySpw6MVKSfqC5FOqv/AC5P+jl1K63nfT9m/aZaNO3Dr1+TibZUy93Nycq6eLHZ1Cu97omdGlPHr8HF2WDVm/8Ao6kJ5Jhcs7av+X8U3yE0Np1T8FTqJxV9NNTmzq2krDyuiw49x3Kc8vtcNvHoYtlqXt6GhSurvt6aFSstarD/AJRbu6/Xyc/aNqTuorHubtrrvKavwOUqcr5ViLXZxzrsa2lqUVZtybXs3+hlHW7XYZT2dYfL/p/I6dHPZWEm5zw5Swa4PS31GWjfCt9Q/eKjmyPpPn1GQlw63M9GeV5QbvvR5Wf9BEU1ydzTTjhdDO9B0ZYKiaYpcO4M3ldwd6zBqeoUmi2hVgZzsXe8kiqS4oOnp5JwBvZAPR21uF1FyYb4eUBB3bkI13KDSmKEvkm7m/gCAVyACo+A6mzPq7Dqd0g2q+GvAMnr7lSd0yPtfj7FFIy7XX/HD7+hmp1Hup+/kKq7Sl+P4vnqjHOvjciut/5JtdeOPWhymr5fq8cP7MlZtvdVuLBm7pZ46AKe7i/TOtiW0x0ZSnizNFOpZJmZrdb4hU5q3qJGU21b1076Xx54mTaqNs9jRTlj2yKrtOOubjvhY3Vathl+Kt3Ojf8AFdjjbHO2Dp7O8NfeIY1jyTsmvHV9n2OfXTbZ1nHDxzMG1VldeNOg6147tSnZ9Mv4GxrprqhOy1laV9dE/kR/yZ/jD0A7hs+W02a757BTr8jIpb0WktL+lxWz1Gtb9SaPxHYpVbv75N0XozkUqqurc7fwdSD1Hi5s40a3CTtgVGS3rc0DKT9yts9NfUunr4KlqVTetuBRClwJFZvyAtmPfIy3EAa38FuOF4KaxYuOg0qlxXUK/wB8AX+QYvFwM9IgaXQhROTT4lQayiQ0v0LSzcyUpQzcYsoFrUqLAG3wuwuo8BbwtvX7rcasWOtGTwYU3He0fD9nTnG+NM8znyg02naz8smuvC9Mbtuv/wBr6JZXnyY913Tb74Nm0yf+sY5XuuYqlUVt1q17t35/WJvLqDjVjH/bPJ5YrevJcePcS6trpWd+LWhTe5OLT78sqwqX5dCqpJ3s8/D0fuK2raIuK03re9wqdVuKVzBUp2nf2DKljN+/HR2F315e52dmeWcrY9E/uDqUZJJPoh4OXku6ZW0kYd1N6ex06mE8cPJgTaWbpdirD470y11Fd1r16iNsqxi7pX6D9pScXZ+TN/joL8pPgreuCa6J5ulKrKyStZvznmXUq7qazr9uN2dKMnLhZ2/n7zMu01N5qOnG4rT9otkqO9uqPQU5+55pYaR3tmq/6+fgMWHNGtv8o/fupoxfyY3/ALxvz/X/AEbGaRzU1yvYGjdSfKS/+Xn59gIvKXcdKX5RtxbXt/QJooSSLnJWJJad/wBhOF9eoyMclZFSePvgFx5enAkZ3QwprCuRZLk8BOOANcplFwjdakAnLpyx7DHp1sZ926Xccm8GakqS9ibuoLzgvggC94kJXyuXVAxeV6DZOw4bLtKt63OdtU+CjZI6e25TadjmbRVutXf55irq4vGaoruLvd8c2S6GV3bawmsrqO3VZcn/ALdHxYFZqzu3fVCbkxq3TSWb50MNVWVn8m3Yn+Tbjey58fHQz7TK7voKq8ujac3b9h0aTbu9SbNFNxT4s3qDWbC1vtncjthp2VuTOlRVorT6zBRq+LnRof6rrf5Kxcme9n1JXTaMO1K900sGyGY26fDOftUnmK1yyqrinbmwTe8uV79i9kla8UtePKxcHuJ34oyPaWk7c+3AjbrvfR20Lds7oCpQje+W+HCwqnKUldrMWaKcbx3pa39rCK9OfKbVTjK2Udz/AB8vytz0OFSjeSO3sa/KLxx+BT1nzupuZ7Z/X7NMM3+8DMp/fJspKy9zVx1dCH4luN7d7hqGPvEBPKQ0nydvUMFxLceRRCjLQQpa98jk8ffJN3FufyAiU1hX5ZCcs9wU/gl8oQ0JKxA0QoOJSdrjXK6YuEtCU3lGSjEi3qSVlgFSADhHQOssXAuNjleCoNudtUjn7VPSyuuTOptFNtO3k5k+Kvjj3Irr47GSF3vWwuQqcLN2tjgaXTzjyZ5rXLsxbb/WSd02445h01f+SKDSa13mOo0MCLLLRWyp3XRnQrVXZIrZ9nsrjnDLXoDH9S0qhF8TqbP/AKq/27E0qX4x+9DZGOM8l8DxjLPLYNEc/am/9r/zk60Y3joZpU08YunxyVpXHnpxp0Jt7y5enguvmMb3ba4nQ2qqopqNsnL/AMhV3klxJrpxty0ZsW7acZau1lwE/wCRqtRtqkrX4qwylQTjd3v/AAJ2na1JPFnyFRr/AFuEbKrvC0O9sUbLx+zg/wCPWvc7+xrHsGLHnvbXKOPBsoyul2/Rmt8GqnT3VbkaRy01y/HqLpK7T5P+S0/xv91Ljj1+RkdVeAm7K/QqouHUKys15KSGXNcvXoFRkmkwJa+C3hb3DF7fIGukrp9yLh2Dire/qBBaiCbxA9woA5MdC463JwBUiDFWldfdS0xd9BjWgjSnK6+BlKX4oGkkG3kqETUdteVjmbVV3XdZvqdWrE51bZMk1vxZSesMU+IFaHk11KcrFRoXJbXNkp07+pupQwX/AMVr2H0lm3S45GOeeyacdUOpU+YyMRtOFvUemdyXSjw6F3wl4AvZjt3DGkFNAWVm+HEbR49xO0zsnYa8fXO22ldXti6z8mOpZS//ADXDv5N8ryjJd7HLlFwkldXs038k7duHmhzpyS3rrPDojNJbzu1Yvam0v9tbPt0K2SLk1cmq8x227HQ+TqbHDD7mbZaVvU6UIWXAeMcXJls2CzHuPm9RKWYvqOSyjRiZFWSuBZ445QyWcc9CaMZSm1Eu+CLS/grmSkvxz9yP6QXx8DaaxkCCz5wOj/QQUmDzJcvq9i6V7vlZW9w1H5LtkBtTsQJxLAOG/wB/sGMbMKxE/wCjJaLXuNm7RATySTvcAGnLOdGOqxuIirocuuvsOFTHlIVYtzdvkuLv5AE1afH6xSp2ujUlgXKOegHtnihtKmrl7oTwwFqbtrl3LqdxTeV90AtLqP5NKjgzqOvY0RWLjgqRjZ97CK+vf+x8+AquuHUKrG9uTtFbdTa59ji7XX3pRerXA7207OpX5mPZ9hW88cDOu3jzxk25+01HNebmr/H0sp8jWtjSZqobPbPUWk58k1qG0I6dzRHNu5Nnjqx0Yq8e5pI46tqzDtlFVV8DNnf4tlfSv9HTvddNQpvVkXEkJXGlcMoa2L3f0HJZQxVJZsNp6MVH/bwGnwAK3sFx1ADjrfoKCjsWRELS4ax34C6cvkNgWMGsSLyFNAx0v91DXEAtBSni/qBawUY6jIO7bT0ChIjKqqwjHKQSadhMJXV/Bd9B7LQ5gNcAr3I0FAZrRlbtwk+ZdPigPYWrPwNpPAtrQYpAVFT0FVY3HQ07gRXDiMSskY3aJKlqNcPyuW1lEr2VCjm3GxolT5cw4UvyT6WDqQHJ0m5dl0XrjR4/YawS2oM+AEKfEfs8bRS+5FWNHAqelVQLpaP0KiXF2QwJvQjkXHmLqcO4EdEBuzfEKX31CTAJYj5lRw33Ihg5MoU8FD2NOLSnhMNxIQxVQweq5BKViEA1XdhsSEHCqkrXBZZAC46FMhACQXAkZEIBpu+5dNakIBJbJc3oWQL4BJ46At6EIMBkWokIKm0vGhUHdEIP6lUFr3JTWexZAgSXDuOlLUhBwLeluhJaeCEGBw0RFkhBkGWngbGWF6kIA+CjHHyDBfJCASpRyUQgl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0974" name="AutoShape 14" descr="data:image/jpeg;base64,/9j/4AAQSkZJRgABAQAAAQABAAD/2wCEAAkGBxQTEhITEhQUFBUXFRgWFRcUEhQVFBQUGBQXFxQUFBQYHCggGBolGxUVITEhJSkrLi4uFx8zODMsNygtLisBCgoKDg0OGhAQFywcHBwsLCwsLCwsLCwsLCwsLCwsLCwsLCwsLCwsLCwsLCwsLCwsLCwsLCw3NzcrLCwsLCsrK//AABEIALcBEwMBIgACEQEDEQH/xAAbAAACAwEBAQAAAAAAAAAAAAACAwABBAUGB//EADEQAAIBAwEHBAICAgIDAQAAAAABAgMRITEEEkFRYXGBkaGx8CLB0eEFMhPxQlKyI//EABgBAAMBAQAAAAAAAAAAAAAAAAABAgME/8QAHhEBAQACAwEBAQEAAAAAAAAAAAECEQMhMUESUSL/2gAMAwEAAhEDEQA/APoM37BW9yNFr+zidYKF835jo4F0nr3fyFJ4wEFMsXBIkSkvcol2JCWPUtsj4iCXJIhTWBmTOGr5oXGTux7eBc1jBNXKNyuDB8yUspdi3HPuMLi+HktP+QJ4yXFAVXGV7oapCG+PqXCePIJ0JgMZFfoVOSQU4kVgdAWnkKF7CFHHigWtPKInkj19xloVOK146f0WC2VfK7jA5IZSd1fmLlxKocvtwno+GJfIVJ4fcFsJMCqKP5XKa4dSb2WVKLb83AJLiW9EypPULcw0Bor8yE3LkGTEiN4BTGJEGGgvxV8OwynxJP7/AASAyHwLYueEG9Rha5dSkikhgjLgtU/BW8G2JkxnAOV95fc3BovRPIfHuv8AoqEckL+GweCnHN/Baw2RZKQGZFoXLQqD1AwrIEcN8n8jNL+BVR++oU4engwbVUebB0qjs76p/fgy14t8cE5Vphj22Uat0udjVSdzl7M7YOhQeoY1GcOkslWymFMGMima5LAcVhPsLWQ44XYIKOQFPV8iTk8MPGQEVxQywDWUMTGVBDVhTl8FxQM9AAb3uXSeS0vvMKnG28BjiQVNZIPadOZODTbu827LsaHLIEl7WJxIWZcjlawCZJoBo63uFYGIUtGUQrcCosGUxe9lPwAkMn1FX1JWnYyyr8xWtMcdxobL3tTN/wAvIOEr/sUouLVvaMqMsgS0sDTmP6nXRs3qU3y6EctfQC9v0GxIqrPQy/8ALd+S51E2k3zyc6rWSmraXJrfHB0N5bz4XV/0/wBCatRK5nq1bNeV7L+BU67lh6itVjg30paG2D+Dm7O8I2Up6e4RlnO22U8LsDRf4vuLbx4Cg8Fb7Z66XF/0PRnv98DoaIcKmWwDJ4JTdo5+5AmwKHN+pV/ct8Bc9YvqMQ2KsvQqpp5KjIK+n3gAQZ/YtsNBCqOBCOZBl2597+hTKpx173RZC0tlDGLmtHyYchg2/wCJbnkWnp2I37AIttASf3ySpw6MVKSfqC5FOqv/AC5P+jl1K63nfT9m/aZaNO3Dr1+TibZUy93Nycq6eLHZ1Cu97omdGlPHr8HF2WDVm/8Ao6kJ5Jhcs7av+X8U3yE0Np1T8FTqJxV9NNTmzq2krDyuiw49x3Kc8vtcNvHoYtlqXt6GhSurvt6aFSstarD/AJRbu6/Xyc/aNqTuorHubtrrvKavwOUqcr5ViLXZxzrsa2lqUVZtybXs3+hlHW7XYZT2dYfL/p/I6dHPZWEm5zw5Swa4PS31GWjfCt9Q/eKjmyPpPn1GQlw63M9GeV5QbvvR5Wf9BEU1ydzTTjhdDO9B0ZYKiaYpcO4M3ldwd6zBqeoUmi2hVgZzsXe8kiqS4oOnp5JwBvZAPR21uF1FyYb4eUBB3bkI13KDSmKEvkm7m/gCAVyACo+A6mzPq7Dqd0g2q+GvAMnr7lSd0yPtfj7FFIy7XX/HD7+hmp1Hup+/kKq7Sl+P4vnqjHOvjciut/5JtdeOPWhymr5fq8cP7MlZtvdVuLBm7pZ46AKe7i/TOtiW0x0ZSnizNFOpZJmZrdb4hU5q3qJGU21b1076Xx54mTaqNs9jRTlj2yKrtOOubjvhY3Vathl+Kt3Ojf8AFdjjbHO2Dp7O8NfeIY1jyTsmvHV9n2OfXTbZ1nHDxzMG1VldeNOg6147tSnZ9Mv4GxrprqhOy1laV9dE/kR/yZ/jD0A7hs+W02a757BTr8jIpb0WktL+lxWz1Gtb9SaPxHYpVbv75N0XozkUqqurc7fwdSD1Hi5s40a3CTtgVGS3rc0DKT9yts9NfUunr4KlqVTetuBRClwJFZvyAtmPfIy3EAa38FuOF4KaxYuOg0qlxXUK/wB8AX+QYvFwM9IgaXQhROTT4lQayiQ0v0LSzcyUpQzcYsoFrUqLAG3wuwuo8BbwtvX7rcasWOtGTwYU3He0fD9nTnG+NM8znyg02naz8smuvC9Mbtuv/wBr6JZXnyY913Tb74Nm0yf+sY5XuuYqlUVt1q17t35/WJvLqDjVjH/bPJ5YrevJcePcS6trpWd+LWhTe5OLT78sqwqX5dCqpJ3s8/D0fuK2raIuK03re9wqdVuKVzBUp2nf2DKljN+/HR2F315e52dmeWcrY9E/uDqUZJJPoh4OXku6ZW0kYd1N6ex06mE8cPJgTaWbpdirD470y11Fd1r16iNsqxi7pX6D9pScXZ+TN/joL8pPgreuCa6J5ulKrKyStZvznmXUq7qazr9uN2dKMnLhZ2/n7zMu01N5qOnG4rT9otkqO9uqPQU5+55pYaR3tmq/6+fgMWHNGtv8o/fupoxfyY3/ALxvz/X/AEbGaRzU1yvYGjdSfKS/+Xn59gIvKXcdKX5RtxbXt/QJooSSLnJWJJad/wBhOF9eoyMclZFSePvgFx5enAkZ3QwprCuRZLk8BOOANcplFwjdakAnLpyx7DHp1sZ926Xccm8GakqS9ibuoLzgvggC94kJXyuXVAxeV6DZOw4bLtKt63OdtU+CjZI6e25TadjmbRVutXf55irq4vGaoruLvd8c2S6GV3bawmsrqO3VZcn/ALdHxYFZqzu3fVCbkxq3TSWb50MNVWVn8m3Yn+Tbjey58fHQz7TK7voKq8ujac3b9h0aTbu9SbNFNxT4s3qDWbC1vtncjthp2VuTOlRVorT6zBRq+LnRof6rrf5Kxcme9n1JXTaMO1K900sGyGY26fDOftUnmK1yyqrinbmwTe8uV79i9kla8UtePKxcHuJ34oyPaWk7c+3AjbrvfR20Lds7oCpQje+W+HCwqnKUldrMWaKcbx3pa39rCK9OfKbVTjK2Udz/AB8vytz0OFSjeSO3sa/KLxx+BT1nzupuZ7Z/X7NMM3+8DMp/fJspKy9zVx1dCH4luN7d7hqGPvEBPKQ0nydvUMFxLceRRCjLQQpa98jk8ffJN3FufyAiU1hX5ZCcs9wU/gl8oQ0JKxA0QoOJSdrjXK6YuEtCU3lGSjEi3qSVlgFSADhHQOssXAuNjleCoNudtUjn7VPSyuuTOptFNtO3k5k+Kvjj3Irr47GSF3vWwuQqcLN2tjgaXTzjyZ5rXLsxbb/WSd02445h01f+SKDSa13mOo0MCLLLRWyp3XRnQrVXZIrZ9nsrjnDLXoDH9S0qhF8TqbP/AKq/27E0qX4x+9DZGOM8l8DxjLPLYNEc/am/9r/zk60Y3joZpU08YunxyVpXHnpxp0Jt7y5enguvmMb3ba4nQ2qqopqNsnL/AMhV3klxJrpxty0ZsW7acZau1lwE/wCRqtRtqkrX4qwylQTjd3v/AAJ2na1JPFnyFRr/AFuEbKrvC0O9sUbLx+zg/wCPWvc7+xrHsGLHnvbXKOPBsoyul2/Rmt8GqnT3VbkaRy01y/HqLpK7T5P+S0/xv91Ljj1+RkdVeAm7K/QqouHUKys15KSGXNcvXoFRkmkwJa+C3hb3DF7fIGukrp9yLh2Dire/qBBaiCbxA9woA5MdC463JwBUiDFWldfdS0xd9BjWgjSnK6+BlKX4oGkkG3kqETUdteVjmbVV3XdZvqdWrE51bZMk1vxZSesMU+IFaHk11KcrFRoXJbXNkp07+pupQwX/AMVr2H0lm3S45GOeeyacdUOpU+YyMRtOFvUemdyXSjw6F3wl4AvZjt3DGkFNAWVm+HEbR49xO0zsnYa8fXO22ldXti6z8mOpZS//ADXDv5N8ryjJd7HLlFwkldXs038k7duHmhzpyS3rrPDojNJbzu1Yvam0v9tbPt0K2SLk1cmq8x227HQ+TqbHDD7mbZaVvU6UIWXAeMcXJls2CzHuPm9RKWYvqOSyjRiZFWSuBZ445QyWcc9CaMZSm1Eu+CLS/grmSkvxz9yP6QXx8DaaxkCCz5wOj/QQUmDzJcvq9i6V7vlZW9w1H5LtkBtTsQJxLAOG/wB/sGMbMKxE/wCjJaLXuNm7RATySTvcAGnLOdGOqxuIirocuuvsOFTHlIVYtzdvkuLv5AE1afH6xSp2ujUlgXKOegHtnihtKmrl7oTwwFqbtrl3LqdxTeV90AtLqP5NKjgzqOvY0RWLjgqRjZ97CK+vf+x8+AquuHUKrG9uTtFbdTa59ji7XX3pRerXA7207OpX5mPZ9hW88cDOu3jzxk25+01HNebmr/H0sp8jWtjSZqobPbPUWk58k1qG0I6dzRHNu5Nnjqx0Yq8e5pI46tqzDtlFVV8DNnf4tlfSv9HTvddNQpvVkXEkJXGlcMoa2L3f0HJZQxVJZsNp6MVH/bwGnwAK3sFx1ADjrfoKCjsWRELS4ax34C6cvkNgWMGsSLyFNAx0v91DXEAtBSni/qBawUY6jIO7bT0ChIjKqqwjHKQSadhMJXV/Bd9B7LQ5gNcAr3I0FAZrRlbtwk+ZdPigPYWrPwNpPAtrQYpAVFT0FVY3HQ07gRXDiMSskY3aJKlqNcPyuW1lEr2VCjm3GxolT5cw4UvyT6WDqQHJ0m5dl0XrjR4/YawS2oM+AEKfEfs8bRS+5FWNHAqelVQLpaP0KiXF2QwJvQjkXHmLqcO4EdEBuzfEKX31CTAJYj5lRw33Ihg5MoU8FD2NOLSnhMNxIQxVQweq5BKViEA1XdhsSEHCqkrXBZZAC46FMhACQXAkZEIBpu+5dNakIBJbJc3oWQL4BJ46At6EIMBkWokIKm0vGhUHdEIP6lUFr3JTWexZAgSXDuOlLUhBwLeluhJaeCEGBw0RFkhBkGWngbGWF6kIA+CjHHyDBfJCASpRyUQgl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0976" name="AutoShape 16" descr="data:image/jpeg;base64,/9j/4AAQSkZJRgABAQAAAQABAAD/2wCEAAkGBxQTEhITEhQUFBUXFRgWFRcUEhQVFBQUGBQXFxQUFBQYHCggGBolGxUVITEhJSkrLi4uFx8zODMsNygtLisBCgoKDg0OGhAQFywcHBwsLCwsLCwsLCwsLCwsLCwsLCwsLCwsLCwsLCwsLCwsLCwsLCwsLCw3NzcrLCwsLCsrK//AABEIALcBEwMBIgACEQEDEQH/xAAbAAACAwEBAQAAAAAAAAAAAAACAwABBAUGB//EADEQAAIBAwEHBAICAgIDAQAAAAABAgMRITEEEkFRYXGBkaGx8CLB0eEFMhPxQlKyI//EABgBAAMBAQAAAAAAAAAAAAAAAAABAgME/8QAHhEBAQACAwEBAQEAAAAAAAAAAAECEQMhMUESUSL/2gAMAwEAAhEDEQA/APoM37BW9yNFr+zidYKF835jo4F0nr3fyFJ4wEFMsXBIkSkvcol2JCWPUtsj4iCXJIhTWBmTOGr5oXGTux7eBc1jBNXKNyuDB8yUspdi3HPuMLi+HktP+QJ4yXFAVXGV7oapCG+PqXCePIJ0JgMZFfoVOSQU4kVgdAWnkKF7CFHHigWtPKInkj19xloVOK146f0WC2VfK7jA5IZSd1fmLlxKocvtwno+GJfIVJ4fcFsJMCqKP5XKa4dSb2WVKLb83AJLiW9EypPULcw0Bor8yE3LkGTEiN4BTGJEGGgvxV8OwynxJP7/AASAyHwLYueEG9Rha5dSkikhgjLgtU/BW8G2JkxnAOV95fc3BovRPIfHuv8AoqEckL+GweCnHN/Baw2RZKQGZFoXLQqD1AwrIEcN8n8jNL+BVR++oU4engwbVUebB0qjs76p/fgy14t8cE5Vphj22Uat0udjVSdzl7M7YOhQeoY1GcOkslWymFMGMima5LAcVhPsLWQ44XYIKOQFPV8iTk8MPGQEVxQywDWUMTGVBDVhTl8FxQM9AAb3uXSeS0vvMKnG28BjiQVNZIPadOZODTbu827LsaHLIEl7WJxIWZcjlawCZJoBo63uFYGIUtGUQrcCosGUxe9lPwAkMn1FX1JWnYyyr8xWtMcdxobL3tTN/wAvIOEr/sUouLVvaMqMsgS0sDTmP6nXRs3qU3y6EctfQC9v0GxIqrPQy/8ALd+S51E2k3zyc6rWSmraXJrfHB0N5bz4XV/0/wBCatRK5nq1bNeV7L+BU67lh6itVjg30paG2D+Dm7O8I2Up6e4RlnO22U8LsDRf4vuLbx4Cg8Fb7Z66XF/0PRnv98DoaIcKmWwDJ4JTdo5+5AmwKHN+pV/ct8Bc9YvqMQ2KsvQqpp5KjIK+n3gAQZ/YtsNBCqOBCOZBl2597+hTKpx173RZC0tlDGLmtHyYchg2/wCJbnkWnp2I37AIttASf3ySpw6MVKSfqC5FOqv/AC5P+jl1K63nfT9m/aZaNO3Dr1+TibZUy93Nycq6eLHZ1Cu97omdGlPHr8HF2WDVm/8Ao6kJ5Jhcs7av+X8U3yE0Np1T8FTqJxV9NNTmzq2krDyuiw49x3Kc8vtcNvHoYtlqXt6GhSurvt6aFSstarD/AJRbu6/Xyc/aNqTuorHubtrrvKavwOUqcr5ViLXZxzrsa2lqUVZtybXs3+hlHW7XYZT2dYfL/p/I6dHPZWEm5zw5Swa4PS31GWjfCt9Q/eKjmyPpPn1GQlw63M9GeV5QbvvR5Wf9BEU1ydzTTjhdDO9B0ZYKiaYpcO4M3ldwd6zBqeoUmi2hVgZzsXe8kiqS4oOnp5JwBvZAPR21uF1FyYb4eUBB3bkI13KDSmKEvkm7m/gCAVyACo+A6mzPq7Dqd0g2q+GvAMnr7lSd0yPtfj7FFIy7XX/HD7+hmp1Hup+/kKq7Sl+P4vnqjHOvjciut/5JtdeOPWhymr5fq8cP7MlZtvdVuLBm7pZ46AKe7i/TOtiW0x0ZSnizNFOpZJmZrdb4hU5q3qJGU21b1076Xx54mTaqNs9jRTlj2yKrtOOubjvhY3Vathl+Kt3Ojf8AFdjjbHO2Dp7O8NfeIY1jyTsmvHV9n2OfXTbZ1nHDxzMG1VldeNOg6147tSnZ9Mv4GxrprqhOy1laV9dE/kR/yZ/jD0A7hs+W02a757BTr8jIpb0WktL+lxWz1Gtb9SaPxHYpVbv75N0XozkUqqurc7fwdSD1Hi5s40a3CTtgVGS3rc0DKT9yts9NfUunr4KlqVTetuBRClwJFZvyAtmPfIy3EAa38FuOF4KaxYuOg0qlxXUK/wB8AX+QYvFwM9IgaXQhROTT4lQayiQ0v0LSzcyUpQzcYsoFrUqLAG3wuwuo8BbwtvX7rcasWOtGTwYU3He0fD9nTnG+NM8znyg02naz8smuvC9Mbtuv/wBr6JZXnyY913Tb74Nm0yf+sY5XuuYqlUVt1q17t35/WJvLqDjVjH/bPJ5YrevJcePcS6trpWd+LWhTe5OLT78sqwqX5dCqpJ3s8/D0fuK2raIuK03re9wqdVuKVzBUp2nf2DKljN+/HR2F315e52dmeWcrY9E/uDqUZJJPoh4OXku6ZW0kYd1N6ex06mE8cPJgTaWbpdirD470y11Fd1r16iNsqxi7pX6D9pScXZ+TN/joL8pPgreuCa6J5ulKrKyStZvznmXUq7qazr9uN2dKMnLhZ2/n7zMu01N5qOnG4rT9otkqO9uqPQU5+55pYaR3tmq/6+fgMWHNGtv8o/fupoxfyY3/ALxvz/X/AEbGaRzU1yvYGjdSfKS/+Xn59gIvKXcdKX5RtxbXt/QJooSSLnJWJJad/wBhOF9eoyMclZFSePvgFx5enAkZ3QwprCuRZLk8BOOANcplFwjdakAnLpyx7DHp1sZ926Xccm8GakqS9ibuoLzgvggC94kJXyuXVAxeV6DZOw4bLtKt63OdtU+CjZI6e25TadjmbRVutXf55irq4vGaoruLvd8c2S6GV3bawmsrqO3VZcn/ALdHxYFZqzu3fVCbkxq3TSWb50MNVWVn8m3Yn+Tbjey58fHQz7TK7voKq8ujac3b9h0aTbu9SbNFNxT4s3qDWbC1vtncjthp2VuTOlRVorT6zBRq+LnRof6rrf5Kxcme9n1JXTaMO1K900sGyGY26fDOftUnmK1yyqrinbmwTe8uV79i9kla8UtePKxcHuJ34oyPaWk7c+3AjbrvfR20Lds7oCpQje+W+HCwqnKUldrMWaKcbx3pa39rCK9OfKbVTjK2Udz/AB8vytz0OFSjeSO3sa/KLxx+BT1nzupuZ7Z/X7NMM3+8DMp/fJspKy9zVx1dCH4luN7d7hqGPvEBPKQ0nydvUMFxLceRRCjLQQpa98jk8ffJN3FufyAiU1hX5ZCcs9wU/gl8oQ0JKxA0QoOJSdrjXK6YuEtCU3lGSjEi3qSVlgFSADhHQOssXAuNjleCoNudtUjn7VPSyuuTOptFNtO3k5k+Kvjj3Irr47GSF3vWwuQqcLN2tjgaXTzjyZ5rXLsxbb/WSd02445h01f+SKDSa13mOo0MCLLLRWyp3XRnQrVXZIrZ9nsrjnDLXoDH9S0qhF8TqbP/AKq/27E0qX4x+9DZGOM8l8DxjLPLYNEc/am/9r/zk60Y3joZpU08YunxyVpXHnpxp0Jt7y5enguvmMb3ba4nQ2qqopqNsnL/AMhV3klxJrpxty0ZsW7acZau1lwE/wCRqtRtqkrX4qwylQTjd3v/AAJ2na1JPFnyFRr/AFuEbKrvC0O9sUbLx+zg/wCPWvc7+xrHsGLHnvbXKOPBsoyul2/Rmt8GqnT3VbkaRy01y/HqLpK7T5P+S0/xv91Ljj1+RkdVeAm7K/QqouHUKys15KSGXNcvXoFRkmkwJa+C3hb3DF7fIGukrp9yLh2Dire/qBBaiCbxA9woA5MdC463JwBUiDFWldfdS0xd9BjWgjSnK6+BlKX4oGkkG3kqETUdteVjmbVV3XdZvqdWrE51bZMk1vxZSesMU+IFaHk11KcrFRoXJbXNkp07+pupQwX/AMVr2H0lm3S45GOeeyacdUOpU+YyMRtOFvUemdyXSjw6F3wl4AvZjt3DGkFNAWVm+HEbR49xO0zsnYa8fXO22ldXti6z8mOpZS//ADXDv5N8ryjJd7HLlFwkldXs038k7duHmhzpyS3rrPDojNJbzu1Yvam0v9tbPt0K2SLk1cmq8x227HQ+TqbHDD7mbZaVvU6UIWXAeMcXJls2CzHuPm9RKWYvqOSyjRiZFWSuBZ445QyWcc9CaMZSm1Eu+CLS/grmSkvxz9yP6QXx8DaaxkCCz5wOj/QQUmDzJcvq9i6V7vlZW9w1H5LtkBtTsQJxLAOG/wB/sGMbMKxE/wCjJaLXuNm7RATySTvcAGnLOdGOqxuIirocuuvsOFTHlIVYtzdvkuLv5AE1afH6xSp2ujUlgXKOegHtnihtKmrl7oTwwFqbtrl3LqdxTeV90AtLqP5NKjgzqOvY0RWLjgqRjZ97CK+vf+x8+AquuHUKrG9uTtFbdTa59ji7XX3pRerXA7207OpX5mPZ9hW88cDOu3jzxk25+01HNebmr/H0sp8jWtjSZqobPbPUWk58k1qG0I6dzRHNu5Nnjqx0Yq8e5pI46tqzDtlFVV8DNnf4tlfSv9HTvddNQpvVkXEkJXGlcMoa2L3f0HJZQxVJZsNp6MVH/bwGnwAK3sFx1ADjrfoKCjsWRELS4ax34C6cvkNgWMGsSLyFNAx0v91DXEAtBSni/qBawUY6jIO7bT0ChIjKqqwjHKQSadhMJXV/Bd9B7LQ5gNcAr3I0FAZrRlbtwk+ZdPigPYWrPwNpPAtrQYpAVFT0FVY3HQ07gRXDiMSskY3aJKlqNcPyuW1lEr2VCjm3GxolT5cw4UvyT6WDqQHJ0m5dl0XrjR4/YawS2oM+AEKfEfs8bRS+5FWNHAqelVQLpaP0KiXF2QwJvQjkXHmLqcO4EdEBuzfEKX31CTAJYj5lRw33Ihg5MoU8FD2NOLSnhMNxIQxVQweq5BKViEA1XdhsSEHCqkrXBZZAC46FMhACQXAkZEIBpu+5dNakIBJbJc3oWQL4BJ46At6EIMBkWokIKm0vGhUHdEIP6lUFr3JTWexZAgSXDuOlLUhBwLeluhJaeCEGBw0RFkhBkGWngbGWF6kIA+CjHHyDBfJCASpRyUQgl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0978" name="AutoShape 18" descr="data:image/jpeg;base64,/9j/4AAQSkZJRgABAQAAAQABAAD/2wCEAAkGBxQTEhITEhQUFBUXFRgWFRcUEhQVFBQUGBQXFxQUFBQYHCggGBolGxUVITEhJSkrLi4uFx8zODMsNygtLisBCgoKDg0OGhAQFywcHBwsLCwsLCwsLCwsLCwsLCwsLCwsLCwsLCwsLCwsLCwsLCwsLCwsLCw3NzcrLCwsLCsrK//AABEIALcBEwMBIgACEQEDEQH/xAAbAAACAwEBAQAAAAAAAAAAAAACAwABBAUGB//EADEQAAIBAwEHBAICAgIDAQAAAAABAgMRITEEEkFRYXGBkaGx8CLB0eEFMhPxQlKyI//EABgBAAMBAQAAAAAAAAAAAAAAAAABAgME/8QAHhEBAQACAwEBAQEAAAAAAAAAAAECEQMhMUESUSL/2gAMAwEAAhEDEQA/APoM37BW9yNFr+zidYKF835jo4F0nr3fyFJ4wEFMsXBIkSkvcol2JCWPUtsj4iCXJIhTWBmTOGr5oXGTux7eBc1jBNXKNyuDB8yUspdi3HPuMLi+HktP+QJ4yXFAVXGV7oapCG+PqXCePIJ0JgMZFfoVOSQU4kVgdAWnkKF7CFHHigWtPKInkj19xloVOK146f0WC2VfK7jA5IZSd1fmLlxKocvtwno+GJfIVJ4fcFsJMCqKP5XKa4dSb2WVKLb83AJLiW9EypPULcw0Bor8yE3LkGTEiN4BTGJEGGgvxV8OwynxJP7/AASAyHwLYueEG9Rha5dSkikhgjLgtU/BW8G2JkxnAOV95fc3BovRPIfHuv8AoqEckL+GweCnHN/Baw2RZKQGZFoXLQqD1AwrIEcN8n8jNL+BVR++oU4engwbVUebB0qjs76p/fgy14t8cE5Vphj22Uat0udjVSdzl7M7YOhQeoY1GcOkslWymFMGMima5LAcVhPsLWQ44XYIKOQFPV8iTk8MPGQEVxQywDWUMTGVBDVhTl8FxQM9AAb3uXSeS0vvMKnG28BjiQVNZIPadOZODTbu827LsaHLIEl7WJxIWZcjlawCZJoBo63uFYGIUtGUQrcCosGUxe9lPwAkMn1FX1JWnYyyr8xWtMcdxobL3tTN/wAvIOEr/sUouLVvaMqMsgS0sDTmP6nXRs3qU3y6EctfQC9v0GxIqrPQy/8ALd+S51E2k3zyc6rWSmraXJrfHB0N5bz4XV/0/wBCatRK5nq1bNeV7L+BU67lh6itVjg30paG2D+Dm7O8I2Up6e4RlnO22U8LsDRf4vuLbx4Cg8Fb7Z66XF/0PRnv98DoaIcKmWwDJ4JTdo5+5AmwKHN+pV/ct8Bc9YvqMQ2KsvQqpp5KjIK+n3gAQZ/YtsNBCqOBCOZBl2597+hTKpx173RZC0tlDGLmtHyYchg2/wCJbnkWnp2I37AIttASf3ySpw6MVKSfqC5FOqv/AC5P+jl1K63nfT9m/aZaNO3Dr1+TibZUy93Nycq6eLHZ1Cu97omdGlPHr8HF2WDVm/8Ao6kJ5Jhcs7av+X8U3yE0Np1T8FTqJxV9NNTmzq2krDyuiw49x3Kc8vtcNvHoYtlqXt6GhSurvt6aFSstarD/AJRbu6/Xyc/aNqTuorHubtrrvKavwOUqcr5ViLXZxzrsa2lqUVZtybXs3+hlHW7XYZT2dYfL/p/I6dHPZWEm5zw5Swa4PS31GWjfCt9Q/eKjmyPpPn1GQlw63M9GeV5QbvvR5Wf9BEU1ydzTTjhdDO9B0ZYKiaYpcO4M3ldwd6zBqeoUmi2hVgZzsXe8kiqS4oOnp5JwBvZAPR21uF1FyYb4eUBB3bkI13KDSmKEvkm7m/gCAVyACo+A6mzPq7Dqd0g2q+GvAMnr7lSd0yPtfj7FFIy7XX/HD7+hmp1Hup+/kKq7Sl+P4vnqjHOvjciut/5JtdeOPWhymr5fq8cP7MlZtvdVuLBm7pZ46AKe7i/TOtiW0x0ZSnizNFOpZJmZrdb4hU5q3qJGU21b1076Xx54mTaqNs9jRTlj2yKrtOOubjvhY3Vathl+Kt3Ojf8AFdjjbHO2Dp7O8NfeIY1jyTsmvHV9n2OfXTbZ1nHDxzMG1VldeNOg6147tSnZ9Mv4GxrprqhOy1laV9dE/kR/yZ/jD0A7hs+W02a757BTr8jIpb0WktL+lxWz1Gtb9SaPxHYpVbv75N0XozkUqqurc7fwdSD1Hi5s40a3CTtgVGS3rc0DKT9yts9NfUunr4KlqVTetuBRClwJFZvyAtmPfIy3EAa38FuOF4KaxYuOg0qlxXUK/wB8AX+QYvFwM9IgaXQhROTT4lQayiQ0v0LSzcyUpQzcYsoFrUqLAG3wuwuo8BbwtvX7rcasWOtGTwYU3He0fD9nTnG+NM8znyg02naz8smuvC9Mbtuv/wBr6JZXnyY913Tb74Nm0yf+sY5XuuYqlUVt1q17t35/WJvLqDjVjH/bPJ5YrevJcePcS6trpWd+LWhTe5OLT78sqwqX5dCqpJ3s8/D0fuK2raIuK03re9wqdVuKVzBUp2nf2DKljN+/HR2F315e52dmeWcrY9E/uDqUZJJPoh4OXku6ZW0kYd1N6ex06mE8cPJgTaWbpdirD470y11Fd1r16iNsqxi7pX6D9pScXZ+TN/joL8pPgreuCa6J5ulKrKyStZvznmXUq7qazr9uN2dKMnLhZ2/n7zMu01N5qOnG4rT9otkqO9uqPQU5+55pYaR3tmq/6+fgMWHNGtv8o/fupoxfyY3/ALxvz/X/AEbGaRzU1yvYGjdSfKS/+Xn59gIvKXcdKX5RtxbXt/QJooSSLnJWJJad/wBhOF9eoyMclZFSePvgFx5enAkZ3QwprCuRZLk8BOOANcplFwjdakAnLpyx7DHp1sZ926Xccm8GakqS9ibuoLzgvggC94kJXyuXVAxeV6DZOw4bLtKt63OdtU+CjZI6e25TadjmbRVutXf55irq4vGaoruLvd8c2S6GV3bawmsrqO3VZcn/ALdHxYFZqzu3fVCbkxq3TSWb50MNVWVn8m3Yn+Tbjey58fHQz7TK7voKq8ujac3b9h0aTbu9SbNFNxT4s3qDWbC1vtncjthp2VuTOlRVorT6zBRq+LnRof6rrf5Kxcme9n1JXTaMO1K900sGyGY26fDOftUnmK1yyqrinbmwTe8uV79i9kla8UtePKxcHuJ34oyPaWk7c+3AjbrvfR20Lds7oCpQje+W+HCwqnKUldrMWaKcbx3pa39rCK9OfKbVTjK2Udz/AB8vytz0OFSjeSO3sa/KLxx+BT1nzupuZ7Z/X7NMM3+8DMp/fJspKy9zVx1dCH4luN7d7hqGPvEBPKQ0nydvUMFxLceRRCjLQQpa98jk8ffJN3FufyAiU1hX5ZCcs9wU/gl8oQ0JKxA0QoOJSdrjXK6YuEtCU3lGSjEi3qSVlgFSADhHQOssXAuNjleCoNudtUjn7VPSyuuTOptFNtO3k5k+Kvjj3Irr47GSF3vWwuQqcLN2tjgaXTzjyZ5rXLsxbb/WSd02445h01f+SKDSa13mOo0MCLLLRWyp3XRnQrVXZIrZ9nsrjnDLXoDH9S0qhF8TqbP/AKq/27E0qX4x+9DZGOM8l8DxjLPLYNEc/am/9r/zk60Y3joZpU08YunxyVpXHnpxp0Jt7y5enguvmMb3ba4nQ2qqopqNsnL/AMhV3klxJrpxty0ZsW7acZau1lwE/wCRqtRtqkrX4qwylQTjd3v/AAJ2na1JPFnyFRr/AFuEbKrvC0O9sUbLx+zg/wCPWvc7+xrHsGLHnvbXKOPBsoyul2/Rmt8GqnT3VbkaRy01y/HqLpK7T5P+S0/xv91Ljj1+RkdVeAm7K/QqouHUKys15KSGXNcvXoFRkmkwJa+C3hb3DF7fIGukrp9yLh2Dire/qBBaiCbxA9woA5MdC463JwBUiDFWldfdS0xd9BjWgjSnK6+BlKX4oGkkG3kqETUdteVjmbVV3XdZvqdWrE51bZMk1vxZSesMU+IFaHk11KcrFRoXJbXNkp07+pupQwX/AMVr2H0lm3S45GOeeyacdUOpU+YyMRtOFvUemdyXSjw6F3wl4AvZjt3DGkFNAWVm+HEbR49xO0zsnYa8fXO22ldXti6z8mOpZS//ADXDv5N8ryjJd7HLlFwkldXs038k7duHmhzpyS3rrPDojNJbzu1Yvam0v9tbPt0K2SLk1cmq8x227HQ+TqbHDD7mbZaVvU6UIWXAeMcXJls2CzHuPm9RKWYvqOSyjRiZFWSuBZ445QyWcc9CaMZSm1Eu+CLS/grmSkvxz9yP6QXx8DaaxkCCz5wOj/QQUmDzJcvq9i6V7vlZW9w1H5LtkBtTsQJxLAOG/wB/sGMbMKxE/wCjJaLXuNm7RATySTvcAGnLOdGOqxuIirocuuvsOFTHlIVYtzdvkuLv5AE1afH6xSp2ujUlgXKOegHtnihtKmrl7oTwwFqbtrl3LqdxTeV90AtLqP5NKjgzqOvY0RWLjgqRjZ97CK+vf+x8+AquuHUKrG9uTtFbdTa59ji7XX3pRerXA7207OpX5mPZ9hW88cDOu3jzxk25+01HNebmr/H0sp8jWtjSZqobPbPUWk58k1qG0I6dzRHNu5Nnjqx0Yq8e5pI46tqzDtlFVV8DNnf4tlfSv9HTvddNQpvVkXEkJXGlcMoa2L3f0HJZQxVJZsNp6MVH/bwGnwAK3sFx1ADjrfoKCjsWRELS4ax34C6cvkNgWMGsSLyFNAx0v91DXEAtBSni/qBawUY6jIO7bT0ChIjKqqwjHKQSadhMJXV/Bd9B7LQ5gNcAr3I0FAZrRlbtwk+ZdPigPYWrPwNpPAtrQYpAVFT0FVY3HQ07gRXDiMSskY3aJKlqNcPyuW1lEr2VCjm3GxolT5cw4UvyT6WDqQHJ0m5dl0XrjR4/YawS2oM+AEKfEfs8bRS+5FWNHAqelVQLpaP0KiXF2QwJvQjkXHmLqcO4EdEBuzfEKX31CTAJYj5lRw33Ihg5MoU8FD2NOLSnhMNxIQxVQweq5BKViEA1XdhsSEHCqkrXBZZAC46FMhACQXAkZEIBpu+5dNakIBJbJc3oWQL4BJ46At6EIMBkWokIKm0vGhUHdEIP6lUFr3JTWexZAgSXDuOlLUhBwLeluhJaeCEGBw0RFkhBkGWngbGWF6kIA+CjHHyDBfJCASpRyUQgl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0980" name="Picture 20" descr="https://encrypted-tbn0.gstatic.com/images?q=tbn:ANd9GcQ7k_jftk79wKd6smj3S3ao0VDh145df7OLNow2gOlDijbRJMyoeQ"/>
          <p:cNvPicPr>
            <a:picLocks noChangeAspect="1" noChangeArrowheads="1"/>
          </p:cNvPicPr>
          <p:nvPr/>
        </p:nvPicPr>
        <p:blipFill>
          <a:blip r:embed="rId7"/>
          <a:srcRect/>
          <a:stretch>
            <a:fillRect/>
          </a:stretch>
        </p:blipFill>
        <p:spPr bwMode="auto">
          <a:xfrm>
            <a:off x="5929322" y="3228984"/>
            <a:ext cx="3086100" cy="1485900"/>
          </a:xfrm>
          <a:prstGeom prst="rect">
            <a:avLst/>
          </a:prstGeom>
          <a:noFill/>
        </p:spPr>
      </p:pic>
      <p:pic>
        <p:nvPicPr>
          <p:cNvPr id="40982" name="Picture 22" descr="https://encrypted-tbn3.gstatic.com/images?q=tbn:ANd9GcTtmH4ieiug81p4xsty8jZEglFcotOMpW0ZHlFLq6RxOks4Zn0m"/>
          <p:cNvPicPr>
            <a:picLocks noChangeAspect="1" noChangeArrowheads="1"/>
          </p:cNvPicPr>
          <p:nvPr/>
        </p:nvPicPr>
        <p:blipFill>
          <a:blip r:embed="rId8"/>
          <a:srcRect/>
          <a:stretch>
            <a:fillRect/>
          </a:stretch>
        </p:blipFill>
        <p:spPr bwMode="auto">
          <a:xfrm>
            <a:off x="6215074" y="4833959"/>
            <a:ext cx="2524125" cy="1809751"/>
          </a:xfrm>
          <a:prstGeom prst="rect">
            <a:avLst/>
          </a:prstGeom>
          <a:noFill/>
        </p:spPr>
      </p:pic>
      <p:sp>
        <p:nvSpPr>
          <p:cNvPr id="13" name="ZoneTexte 12"/>
          <p:cNvSpPr txBox="1"/>
          <p:nvPr/>
        </p:nvSpPr>
        <p:spPr>
          <a:xfrm>
            <a:off x="6150111" y="642918"/>
            <a:ext cx="2779607" cy="523220"/>
          </a:xfrm>
          <a:prstGeom prst="rect">
            <a:avLst/>
          </a:prstGeom>
          <a:noFill/>
        </p:spPr>
        <p:txBody>
          <a:bodyPr wrap="none" rtlCol="0">
            <a:spAutoFit/>
          </a:bodyPr>
          <a:lstStyle/>
          <a:p>
            <a:r>
              <a:rPr lang="fr-FR" sz="2800" b="1" dirty="0" smtClean="0">
                <a:solidFill>
                  <a:schemeClr val="tx1">
                    <a:lumMod val="85000"/>
                    <a:lumOff val="15000"/>
                  </a:schemeClr>
                </a:solidFill>
              </a:rPr>
              <a:t>Lésions cutanées </a:t>
            </a:r>
            <a:endParaRPr lang="fr-FR" sz="2800" b="1" dirty="0">
              <a:solidFill>
                <a:schemeClr val="tx1">
                  <a:lumMod val="85000"/>
                  <a:lumOff val="15000"/>
                </a:schemeClr>
              </a:solidFill>
            </a:endParaRPr>
          </a:p>
        </p:txBody>
      </p:sp>
      <p:sp>
        <p:nvSpPr>
          <p:cNvPr id="14" name="ZoneTexte 13"/>
          <p:cNvSpPr txBox="1"/>
          <p:nvPr/>
        </p:nvSpPr>
        <p:spPr>
          <a:xfrm>
            <a:off x="2053447" y="3763036"/>
            <a:ext cx="1589859" cy="523220"/>
          </a:xfrm>
          <a:prstGeom prst="rect">
            <a:avLst/>
          </a:prstGeom>
          <a:noFill/>
        </p:spPr>
        <p:txBody>
          <a:bodyPr wrap="none" rtlCol="0">
            <a:spAutoFit/>
          </a:bodyPr>
          <a:lstStyle/>
          <a:p>
            <a:r>
              <a:rPr lang="fr-FR" sz="2800" b="1" dirty="0" smtClean="0">
                <a:solidFill>
                  <a:schemeClr val="tx1">
                    <a:lumMod val="85000"/>
                    <a:lumOff val="15000"/>
                  </a:schemeClr>
                </a:solidFill>
              </a:rPr>
              <a:t>Cyanose  </a:t>
            </a:r>
            <a:endParaRPr lang="fr-FR" sz="2800" b="1" dirty="0">
              <a:solidFill>
                <a:schemeClr val="tx1">
                  <a:lumMod val="85000"/>
                  <a:lumOff val="15000"/>
                </a:schemeClr>
              </a:solidFill>
            </a:endParaRPr>
          </a:p>
        </p:txBody>
      </p:sp>
      <p:sp>
        <p:nvSpPr>
          <p:cNvPr id="15" name="ZoneTexte 14"/>
          <p:cNvSpPr txBox="1"/>
          <p:nvPr/>
        </p:nvSpPr>
        <p:spPr>
          <a:xfrm>
            <a:off x="3500430" y="571480"/>
            <a:ext cx="1112420" cy="523220"/>
          </a:xfrm>
          <a:prstGeom prst="rect">
            <a:avLst/>
          </a:prstGeom>
          <a:noFill/>
        </p:spPr>
        <p:txBody>
          <a:bodyPr wrap="none" rtlCol="0">
            <a:spAutoFit/>
          </a:bodyPr>
          <a:lstStyle/>
          <a:p>
            <a:r>
              <a:rPr lang="fr-FR" sz="2800" b="1" dirty="0" smtClean="0">
                <a:solidFill>
                  <a:schemeClr val="tx1">
                    <a:lumMod val="85000"/>
                    <a:lumOff val="15000"/>
                  </a:schemeClr>
                </a:solidFill>
              </a:rPr>
              <a:t>Ictère </a:t>
            </a:r>
            <a:endParaRPr lang="fr-FR" sz="2800" b="1" dirty="0">
              <a:solidFill>
                <a:schemeClr val="tx1">
                  <a:lumMod val="85000"/>
                  <a:lumOff val="15000"/>
                </a:schemeClr>
              </a:solidFill>
            </a:endParaRPr>
          </a:p>
        </p:txBody>
      </p:sp>
      <p:sp>
        <p:nvSpPr>
          <p:cNvPr id="16" name="ZoneTexte 15"/>
          <p:cNvSpPr txBox="1"/>
          <p:nvPr/>
        </p:nvSpPr>
        <p:spPr>
          <a:xfrm>
            <a:off x="857224" y="785794"/>
            <a:ext cx="1226618" cy="523220"/>
          </a:xfrm>
          <a:prstGeom prst="rect">
            <a:avLst/>
          </a:prstGeom>
          <a:noFill/>
        </p:spPr>
        <p:txBody>
          <a:bodyPr wrap="none" rtlCol="0">
            <a:spAutoFit/>
          </a:bodyPr>
          <a:lstStyle/>
          <a:p>
            <a:r>
              <a:rPr lang="fr-FR" sz="2800" b="1" dirty="0" smtClean="0">
                <a:solidFill>
                  <a:schemeClr val="tx1">
                    <a:lumMod val="85000"/>
                    <a:lumOff val="15000"/>
                  </a:schemeClr>
                </a:solidFill>
              </a:rPr>
              <a:t>Pâleur </a:t>
            </a:r>
            <a:endParaRPr lang="fr-FR" sz="2800" b="1"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 </a:t>
            </a:r>
            <a:endParaRPr lang="fr-FR" b="1" dirty="0"/>
          </a:p>
        </p:txBody>
      </p:sp>
      <p:sp>
        <p:nvSpPr>
          <p:cNvPr id="3" name="Espace réservé du contenu 2"/>
          <p:cNvSpPr>
            <a:spLocks noGrp="1"/>
          </p:cNvSpPr>
          <p:nvPr>
            <p:ph idx="1"/>
          </p:nvPr>
        </p:nvSpPr>
        <p:spPr/>
        <p:txBody>
          <a:bodyPr>
            <a:normAutofit/>
          </a:bodyPr>
          <a:lstStyle/>
          <a:p>
            <a:pPr>
              <a:lnSpc>
                <a:spcPct val="150000"/>
              </a:lnSpc>
            </a:pPr>
            <a:r>
              <a:rPr lang="fr-FR" sz="3600" b="1" dirty="0" smtClean="0">
                <a:solidFill>
                  <a:srgbClr val="FF0000"/>
                </a:solidFill>
              </a:rPr>
              <a:t>Inspection </a:t>
            </a:r>
          </a:p>
          <a:p>
            <a:pPr lvl="1">
              <a:lnSpc>
                <a:spcPct val="150000"/>
              </a:lnSpc>
            </a:pPr>
            <a:r>
              <a:rPr lang="fr-FR" sz="3200" b="1" dirty="0" smtClean="0">
                <a:solidFill>
                  <a:schemeClr val="bg1">
                    <a:lumMod val="85000"/>
                  </a:schemeClr>
                </a:solidFill>
              </a:rPr>
              <a:t>Anomalies des téguments</a:t>
            </a:r>
            <a:r>
              <a:rPr lang="fr-FR" sz="3200" dirty="0" smtClean="0">
                <a:solidFill>
                  <a:schemeClr val="bg1">
                    <a:lumMod val="85000"/>
                  </a:schemeClr>
                </a:solidFill>
              </a:rPr>
              <a:t>: pâleur, cyanose (</a:t>
            </a:r>
            <a:r>
              <a:rPr lang="fr-FR" sz="3200" dirty="0" err="1" smtClean="0">
                <a:solidFill>
                  <a:schemeClr val="bg1">
                    <a:lumMod val="85000"/>
                  </a:schemeClr>
                </a:solidFill>
              </a:rPr>
              <a:t>kuanos</a:t>
            </a:r>
            <a:r>
              <a:rPr lang="fr-FR" sz="3200" dirty="0" smtClean="0">
                <a:solidFill>
                  <a:schemeClr val="bg1">
                    <a:lumMod val="85000"/>
                  </a:schemeClr>
                </a:solidFill>
              </a:rPr>
              <a:t>: bleu), ictère,  lésions cutanées</a:t>
            </a:r>
          </a:p>
          <a:p>
            <a:pPr lvl="1">
              <a:lnSpc>
                <a:spcPct val="150000"/>
              </a:lnSpc>
            </a:pPr>
            <a:r>
              <a:rPr lang="fr-FR" sz="3200" dirty="0">
                <a:solidFill>
                  <a:schemeClr val="tx1">
                    <a:lumMod val="85000"/>
                    <a:lumOff val="15000"/>
                  </a:schemeClr>
                </a:solidFill>
              </a:rPr>
              <a:t> </a:t>
            </a:r>
            <a:r>
              <a:rPr lang="fr-FR" sz="3200" b="1" dirty="0" smtClean="0">
                <a:solidFill>
                  <a:schemeClr val="tx1">
                    <a:lumMod val="85000"/>
                    <a:lumOff val="15000"/>
                  </a:schemeClr>
                </a:solidFill>
              </a:rPr>
              <a:t>Anomalies de la démarche</a:t>
            </a:r>
            <a:r>
              <a:rPr lang="fr-FR" sz="3200" dirty="0" smtClean="0">
                <a:solidFill>
                  <a:schemeClr val="tx1">
                    <a:lumMod val="85000"/>
                    <a:lumOff val="15000"/>
                  </a:schemeClr>
                </a:solidFill>
              </a:rPr>
              <a:t>: troubles neurologiques ou musculaires</a:t>
            </a:r>
          </a:p>
          <a:p>
            <a:pPr lvl="1">
              <a:lnSpc>
                <a:spcPct val="150000"/>
              </a:lnSpc>
            </a:pPr>
            <a:endParaRPr lang="fr-FR"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 </a:t>
            </a:r>
            <a:endParaRPr lang="fr-FR" b="1" dirty="0"/>
          </a:p>
        </p:txBody>
      </p:sp>
      <p:sp>
        <p:nvSpPr>
          <p:cNvPr id="3" name="Espace réservé du contenu 2"/>
          <p:cNvSpPr>
            <a:spLocks noGrp="1"/>
          </p:cNvSpPr>
          <p:nvPr>
            <p:ph idx="1"/>
          </p:nvPr>
        </p:nvSpPr>
        <p:spPr>
          <a:xfrm>
            <a:off x="457200" y="1743076"/>
            <a:ext cx="8229600" cy="5114924"/>
          </a:xfrm>
        </p:spPr>
        <p:txBody>
          <a:bodyPr>
            <a:noAutofit/>
          </a:bodyPr>
          <a:lstStyle/>
          <a:p>
            <a:pPr>
              <a:lnSpc>
                <a:spcPct val="150000"/>
              </a:lnSpc>
            </a:pPr>
            <a:r>
              <a:rPr lang="fr-FR" b="1" dirty="0" smtClean="0">
                <a:solidFill>
                  <a:srgbClr val="FF0000"/>
                </a:solidFill>
              </a:rPr>
              <a:t>Palpation </a:t>
            </a:r>
          </a:p>
          <a:p>
            <a:pPr lvl="1"/>
            <a:r>
              <a:rPr lang="fr-FR" dirty="0" smtClean="0">
                <a:solidFill>
                  <a:schemeClr val="tx1">
                    <a:lumMod val="85000"/>
                    <a:lumOff val="15000"/>
                  </a:schemeClr>
                </a:solidFill>
              </a:rPr>
              <a:t>Évaluer la trophicité de la peau et des muscles</a:t>
            </a:r>
          </a:p>
          <a:p>
            <a:pPr lvl="1"/>
            <a:r>
              <a:rPr lang="fr-FR" dirty="0" smtClean="0">
                <a:solidFill>
                  <a:schemeClr val="tx1">
                    <a:lumMod val="85000"/>
                    <a:lumOff val="15000"/>
                  </a:schemeClr>
                </a:solidFill>
              </a:rPr>
              <a:t>Évaluer les différentes organomégalies et leurs caractères (</a:t>
            </a:r>
            <a:r>
              <a:rPr lang="fr-FR" dirty="0" err="1" smtClean="0">
                <a:solidFill>
                  <a:schemeClr val="tx1">
                    <a:lumMod val="85000"/>
                    <a:lumOff val="15000"/>
                  </a:schemeClr>
                </a:solidFill>
              </a:rPr>
              <a:t>megaleion</a:t>
            </a:r>
            <a:r>
              <a:rPr lang="fr-FR" dirty="0" smtClean="0">
                <a:solidFill>
                  <a:schemeClr val="tx1">
                    <a:lumMod val="85000"/>
                    <a:lumOff val="15000"/>
                  </a:schemeClr>
                </a:solidFill>
              </a:rPr>
              <a:t>: grandeur) : </a:t>
            </a:r>
            <a:r>
              <a:rPr lang="fr-FR" dirty="0">
                <a:solidFill>
                  <a:schemeClr val="tx1">
                    <a:lumMod val="85000"/>
                    <a:lumOff val="15000"/>
                  </a:schemeClr>
                </a:solidFill>
              </a:rPr>
              <a:t>g</a:t>
            </a:r>
            <a:r>
              <a:rPr lang="fr-FR" dirty="0" smtClean="0">
                <a:solidFill>
                  <a:schemeClr val="tx1">
                    <a:lumMod val="85000"/>
                    <a:lumOff val="15000"/>
                  </a:schemeClr>
                </a:solidFill>
              </a:rPr>
              <a:t>ros foie, grosse rate, adénopathies </a:t>
            </a:r>
          </a:p>
          <a:p>
            <a:pPr lvl="1"/>
            <a:r>
              <a:rPr lang="fr-FR" dirty="0" smtClean="0">
                <a:solidFill>
                  <a:schemeClr val="tx1">
                    <a:lumMod val="85000"/>
                    <a:lumOff val="15000"/>
                  </a:schemeClr>
                </a:solidFill>
              </a:rPr>
              <a:t>Existence d’une tuméfaction ou d’une tumeur palpable. </a:t>
            </a:r>
          </a:p>
          <a:p>
            <a:pPr lvl="1"/>
            <a:r>
              <a:rPr lang="fr-FR" dirty="0" smtClean="0">
                <a:solidFill>
                  <a:schemeClr val="tx1">
                    <a:lumMod val="85000"/>
                    <a:lumOff val="15000"/>
                  </a:schemeClr>
                </a:solidFill>
              </a:rPr>
              <a:t>Apprécier l’existence d’une douleur provoquée</a:t>
            </a:r>
          </a:p>
          <a:p>
            <a:pPr lv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s://encrypted-tbn2.gstatic.com/images?q=tbn:ANd9GcQJSQkBwLym5tv4qDTUJ1R9ueyVlwWn38MhFitzRuDcvmjetOD9VMxPIbwf"/>
          <p:cNvPicPr>
            <a:picLocks noChangeAspect="1" noChangeArrowheads="1"/>
          </p:cNvPicPr>
          <p:nvPr/>
        </p:nvPicPr>
        <p:blipFill>
          <a:blip r:embed="rId2"/>
          <a:srcRect/>
          <a:stretch>
            <a:fillRect/>
          </a:stretch>
        </p:blipFill>
        <p:spPr bwMode="auto">
          <a:xfrm>
            <a:off x="165675" y="1509711"/>
            <a:ext cx="2859466" cy="2133603"/>
          </a:xfrm>
          <a:prstGeom prst="rect">
            <a:avLst/>
          </a:prstGeom>
          <a:noFill/>
        </p:spPr>
      </p:pic>
      <p:pic>
        <p:nvPicPr>
          <p:cNvPr id="41988" name="Picture 4" descr="https://encrypted-tbn2.gstatic.com/images?q=tbn:ANd9GcRuyIndYb4_IJJml9P1Uf35PQhHjGMUu1VrIBhMhjk28VPGkVszLg"/>
          <p:cNvPicPr>
            <a:picLocks noChangeAspect="1" noChangeArrowheads="1"/>
          </p:cNvPicPr>
          <p:nvPr/>
        </p:nvPicPr>
        <p:blipFill>
          <a:blip r:embed="rId3"/>
          <a:srcRect/>
          <a:stretch>
            <a:fillRect/>
          </a:stretch>
        </p:blipFill>
        <p:spPr bwMode="auto">
          <a:xfrm>
            <a:off x="3143240" y="1472483"/>
            <a:ext cx="2857521" cy="2170831"/>
          </a:xfrm>
          <a:prstGeom prst="rect">
            <a:avLst/>
          </a:prstGeom>
          <a:noFill/>
        </p:spPr>
      </p:pic>
      <p:pic>
        <p:nvPicPr>
          <p:cNvPr id="41990" name="Picture 6" descr="https://encrypted-tbn2.gstatic.com/images?q=tbn:ANd9GcR2K-cmI3o9v4GZ39bcIRZ7Uc_E_NmHBPHfKugelKS7qnrysMHNTQ"/>
          <p:cNvPicPr>
            <a:picLocks noChangeAspect="1" noChangeArrowheads="1"/>
          </p:cNvPicPr>
          <p:nvPr/>
        </p:nvPicPr>
        <p:blipFill>
          <a:blip r:embed="rId4"/>
          <a:srcRect/>
          <a:stretch>
            <a:fillRect/>
          </a:stretch>
        </p:blipFill>
        <p:spPr bwMode="auto">
          <a:xfrm>
            <a:off x="6072198" y="2278847"/>
            <a:ext cx="2786082" cy="2078847"/>
          </a:xfrm>
          <a:prstGeom prst="rect">
            <a:avLst/>
          </a:prstGeom>
          <a:noFill/>
        </p:spPr>
      </p:pic>
      <p:pic>
        <p:nvPicPr>
          <p:cNvPr id="41992" name="Picture 8" descr="https://encrypted-tbn3.gstatic.com/images?q=tbn:ANd9GcSqkwuP6YQwLPwOQefggVTEz6_Z7ddxh-siosJQnOIl5aMZb3QZ"/>
          <p:cNvPicPr>
            <a:picLocks noChangeAspect="1" noChangeArrowheads="1"/>
          </p:cNvPicPr>
          <p:nvPr/>
        </p:nvPicPr>
        <p:blipFill>
          <a:blip r:embed="rId5"/>
          <a:srcRect/>
          <a:stretch>
            <a:fillRect/>
          </a:stretch>
        </p:blipFill>
        <p:spPr bwMode="auto">
          <a:xfrm>
            <a:off x="714348" y="3662381"/>
            <a:ext cx="2076452" cy="2960049"/>
          </a:xfrm>
          <a:prstGeom prst="rect">
            <a:avLst/>
          </a:prstGeom>
          <a:noFill/>
        </p:spPr>
      </p:pic>
      <p:pic>
        <p:nvPicPr>
          <p:cNvPr id="41994" name="Picture 10" descr="https://encrypted-tbn1.gstatic.com/images?q=tbn:ANd9GcR04q2Iir9ircNBauXEsVOuBMbxJTfJw9k_0fhm222U3dnpJPdo"/>
          <p:cNvPicPr>
            <a:picLocks noChangeAspect="1" noChangeArrowheads="1"/>
          </p:cNvPicPr>
          <p:nvPr/>
        </p:nvPicPr>
        <p:blipFill>
          <a:blip r:embed="rId6"/>
          <a:srcRect/>
          <a:stretch>
            <a:fillRect/>
          </a:stretch>
        </p:blipFill>
        <p:spPr bwMode="auto">
          <a:xfrm>
            <a:off x="2996315" y="3964648"/>
            <a:ext cx="3004445" cy="2250434"/>
          </a:xfrm>
          <a:prstGeom prst="rect">
            <a:avLst/>
          </a:prstGeom>
          <a:noFill/>
        </p:spPr>
      </p:pic>
      <p:sp>
        <p:nvSpPr>
          <p:cNvPr id="7" name="ZoneTexte 6"/>
          <p:cNvSpPr txBox="1"/>
          <p:nvPr/>
        </p:nvSpPr>
        <p:spPr>
          <a:xfrm>
            <a:off x="3215702" y="642918"/>
            <a:ext cx="2213555" cy="646331"/>
          </a:xfrm>
          <a:prstGeom prst="rect">
            <a:avLst/>
          </a:prstGeom>
          <a:noFill/>
        </p:spPr>
        <p:txBody>
          <a:bodyPr wrap="none" rtlCol="0">
            <a:spAutoFit/>
          </a:bodyPr>
          <a:lstStyle/>
          <a:p>
            <a:pPr algn="r"/>
            <a:r>
              <a:rPr lang="fr-FR" sz="3600" b="1" dirty="0" smtClean="0">
                <a:solidFill>
                  <a:schemeClr val="tx1">
                    <a:lumMod val="85000"/>
                    <a:lumOff val="15000"/>
                  </a:schemeClr>
                </a:solidFill>
              </a:rPr>
              <a:t>Palpation  </a:t>
            </a:r>
            <a:endParaRPr lang="fr-FR" sz="3600" b="1"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1992"/>
                                        </p:tgtEl>
                                        <p:attrNameLst>
                                          <p:attrName>style.visibility</p:attrName>
                                        </p:attrNameLst>
                                      </p:cBhvr>
                                      <p:to>
                                        <p:strVal val="visible"/>
                                      </p:to>
                                    </p:set>
                                    <p:animEffect transition="in" filter="box(in)">
                                      <p:cBhvr>
                                        <p:cTn id="7" dur="500"/>
                                        <p:tgtEl>
                                          <p:spTgt spid="4199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1988"/>
                                        </p:tgtEl>
                                        <p:attrNameLst>
                                          <p:attrName>style.visibility</p:attrName>
                                        </p:attrNameLst>
                                      </p:cBhvr>
                                      <p:to>
                                        <p:strVal val="visible"/>
                                      </p:to>
                                    </p:set>
                                    <p:animEffect transition="in" filter="box(in)">
                                      <p:cBhvr>
                                        <p:cTn id="12" dur="500"/>
                                        <p:tgtEl>
                                          <p:spTgt spid="4198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1994"/>
                                        </p:tgtEl>
                                        <p:attrNameLst>
                                          <p:attrName>style.visibility</p:attrName>
                                        </p:attrNameLst>
                                      </p:cBhvr>
                                      <p:to>
                                        <p:strVal val="visible"/>
                                      </p:to>
                                    </p:set>
                                    <p:animEffect transition="in" filter="box(in)">
                                      <p:cBhvr>
                                        <p:cTn id="17" dur="500"/>
                                        <p:tgtEl>
                                          <p:spTgt spid="4199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1990"/>
                                        </p:tgtEl>
                                        <p:attrNameLst>
                                          <p:attrName>style.visibility</p:attrName>
                                        </p:attrNameLst>
                                      </p:cBhvr>
                                      <p:to>
                                        <p:strVal val="visible"/>
                                      </p:to>
                                    </p:set>
                                    <p:animEffect transition="in" filter="box(in)">
                                      <p:cBhvr>
                                        <p:cTn id="22" dur="5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 </a:t>
            </a:r>
            <a:endParaRPr lang="fr-FR" b="1" dirty="0"/>
          </a:p>
        </p:txBody>
      </p:sp>
      <p:sp>
        <p:nvSpPr>
          <p:cNvPr id="3" name="Espace réservé du contenu 2"/>
          <p:cNvSpPr>
            <a:spLocks noGrp="1"/>
          </p:cNvSpPr>
          <p:nvPr>
            <p:ph idx="1"/>
          </p:nvPr>
        </p:nvSpPr>
        <p:spPr>
          <a:xfrm>
            <a:off x="457200" y="1600200"/>
            <a:ext cx="8686800" cy="5257800"/>
          </a:xfrm>
        </p:spPr>
        <p:txBody>
          <a:bodyPr>
            <a:normAutofit/>
          </a:bodyPr>
          <a:lstStyle/>
          <a:p>
            <a:r>
              <a:rPr lang="fr-FR" sz="3500" b="1" dirty="0" smtClean="0">
                <a:solidFill>
                  <a:srgbClr val="FF0000"/>
                </a:solidFill>
              </a:rPr>
              <a:t>Percussion</a:t>
            </a:r>
            <a:r>
              <a:rPr lang="fr-FR" sz="3500" dirty="0" smtClean="0"/>
              <a:t> </a:t>
            </a:r>
          </a:p>
          <a:p>
            <a:pPr lvl="1">
              <a:lnSpc>
                <a:spcPct val="150000"/>
              </a:lnSpc>
            </a:pPr>
            <a:r>
              <a:rPr lang="fr-FR" sz="3200" dirty="0" smtClean="0"/>
              <a:t>Étude du son produit lorsqu’on frappe une partie du corps à l’aide des doigts (percuter le médius de la main gauche appliquée sur la partie examinée par l’index de la main droite</a:t>
            </a:r>
          </a:p>
          <a:p>
            <a:pPr lvl="2">
              <a:lnSpc>
                <a:spcPct val="150000"/>
              </a:lnSpc>
            </a:pPr>
            <a:endParaRPr lang="fr-FR"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s://encrypted-tbn3.gstatic.com/images?q=tbn:ANd9GcS5OLNyvb8VnoOwBLNk3ka46MUSG1pHgXCe3fyihQDnJoD9uPOI"/>
          <p:cNvPicPr>
            <a:picLocks noChangeAspect="1" noChangeArrowheads="1"/>
          </p:cNvPicPr>
          <p:nvPr/>
        </p:nvPicPr>
        <p:blipFill>
          <a:blip r:embed="rId2"/>
          <a:srcRect/>
          <a:stretch>
            <a:fillRect/>
          </a:stretch>
        </p:blipFill>
        <p:spPr bwMode="auto">
          <a:xfrm>
            <a:off x="214282" y="1857364"/>
            <a:ext cx="4577922" cy="3429024"/>
          </a:xfrm>
          <a:prstGeom prst="rect">
            <a:avLst/>
          </a:prstGeom>
          <a:noFill/>
        </p:spPr>
      </p:pic>
      <p:pic>
        <p:nvPicPr>
          <p:cNvPr id="43012" name="Picture 4" descr="https://encrypted-tbn1.gstatic.com/images?q=tbn:ANd9GcTifsMxiR4xW0m8GWsIVuHLrlrwcXfLAl99tygaCWFfq1y8H26G"/>
          <p:cNvPicPr>
            <a:picLocks noChangeAspect="1" noChangeArrowheads="1"/>
          </p:cNvPicPr>
          <p:nvPr/>
        </p:nvPicPr>
        <p:blipFill>
          <a:blip r:embed="rId3"/>
          <a:srcRect/>
          <a:stretch>
            <a:fillRect/>
          </a:stretch>
        </p:blipFill>
        <p:spPr bwMode="auto">
          <a:xfrm>
            <a:off x="4643438" y="1928802"/>
            <a:ext cx="4382021" cy="3282289"/>
          </a:xfrm>
          <a:prstGeom prst="rect">
            <a:avLst/>
          </a:prstGeom>
          <a:noFill/>
        </p:spPr>
      </p:pic>
      <p:sp>
        <p:nvSpPr>
          <p:cNvPr id="4" name="ZoneTexte 3"/>
          <p:cNvSpPr txBox="1"/>
          <p:nvPr/>
        </p:nvSpPr>
        <p:spPr>
          <a:xfrm>
            <a:off x="3591374" y="928670"/>
            <a:ext cx="2337948" cy="646331"/>
          </a:xfrm>
          <a:prstGeom prst="rect">
            <a:avLst/>
          </a:prstGeom>
          <a:noFill/>
        </p:spPr>
        <p:txBody>
          <a:bodyPr wrap="none" rtlCol="0">
            <a:spAutoFit/>
          </a:bodyPr>
          <a:lstStyle/>
          <a:p>
            <a:r>
              <a:rPr lang="fr-FR" sz="3600" b="1" dirty="0" smtClean="0">
                <a:solidFill>
                  <a:schemeClr val="tx1">
                    <a:lumMod val="85000"/>
                    <a:lumOff val="15000"/>
                  </a:schemeClr>
                </a:solidFill>
              </a:rPr>
              <a:t>Percussion </a:t>
            </a:r>
            <a:endParaRPr lang="fr-FR" sz="3600" b="1"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 </a:t>
            </a:r>
            <a:endParaRPr lang="fr-FR" b="1" dirty="0"/>
          </a:p>
        </p:txBody>
      </p:sp>
      <p:sp>
        <p:nvSpPr>
          <p:cNvPr id="3" name="Espace réservé du contenu 2"/>
          <p:cNvSpPr>
            <a:spLocks noGrp="1"/>
          </p:cNvSpPr>
          <p:nvPr>
            <p:ph idx="1"/>
          </p:nvPr>
        </p:nvSpPr>
        <p:spPr>
          <a:xfrm>
            <a:off x="457200" y="1600200"/>
            <a:ext cx="8686800" cy="5257800"/>
          </a:xfrm>
        </p:spPr>
        <p:txBody>
          <a:bodyPr>
            <a:normAutofit/>
          </a:bodyPr>
          <a:lstStyle/>
          <a:p>
            <a:r>
              <a:rPr lang="fr-FR" sz="3500" b="1" dirty="0" smtClean="0">
                <a:solidFill>
                  <a:srgbClr val="FF0000"/>
                </a:solidFill>
              </a:rPr>
              <a:t>Percussion</a:t>
            </a:r>
            <a:r>
              <a:rPr lang="fr-FR" sz="3500" dirty="0" smtClean="0"/>
              <a:t> </a:t>
            </a:r>
          </a:p>
          <a:p>
            <a:pPr lvl="1">
              <a:lnSpc>
                <a:spcPct val="150000"/>
              </a:lnSpc>
            </a:pPr>
            <a:r>
              <a:rPr lang="fr-FR" sz="3200" dirty="0" smtClean="0"/>
              <a:t> Diminution </a:t>
            </a:r>
            <a:r>
              <a:rPr lang="fr-FR" sz="3200" dirty="0" smtClean="0"/>
              <a:t>d’une sonorité normale: matité</a:t>
            </a:r>
          </a:p>
          <a:p>
            <a:pPr lvl="1">
              <a:lnSpc>
                <a:spcPct val="150000"/>
              </a:lnSpc>
            </a:pPr>
            <a:r>
              <a:rPr lang="fr-FR" sz="3200" dirty="0"/>
              <a:t> </a:t>
            </a:r>
            <a:r>
              <a:rPr lang="fr-FR" sz="3200" dirty="0" smtClean="0"/>
              <a:t>Apparition </a:t>
            </a:r>
            <a:r>
              <a:rPr lang="fr-FR" sz="3200" dirty="0" smtClean="0"/>
              <a:t>anormale d’une sonorité: </a:t>
            </a:r>
            <a:r>
              <a:rPr lang="fr-FR" sz="3200" dirty="0" smtClean="0"/>
              <a:t>tympanisme</a:t>
            </a:r>
          </a:p>
          <a:p>
            <a:pPr lvl="1">
              <a:lnSpc>
                <a:spcPct val="150000"/>
              </a:lnSpc>
            </a:pPr>
            <a:r>
              <a:rPr lang="fr-FR" sz="3200" dirty="0" smtClean="0"/>
              <a:t>Apparition anormale d’une matité</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Signes physiques </a:t>
            </a:r>
            <a:endParaRPr lang="fr-FR" b="1" dirty="0"/>
          </a:p>
        </p:txBody>
      </p:sp>
      <p:sp>
        <p:nvSpPr>
          <p:cNvPr id="3" name="Espace réservé du contenu 2"/>
          <p:cNvSpPr>
            <a:spLocks noGrp="1"/>
          </p:cNvSpPr>
          <p:nvPr>
            <p:ph idx="1"/>
          </p:nvPr>
        </p:nvSpPr>
        <p:spPr/>
        <p:txBody>
          <a:bodyPr>
            <a:normAutofit/>
          </a:bodyPr>
          <a:lstStyle/>
          <a:p>
            <a:pPr>
              <a:lnSpc>
                <a:spcPct val="150000"/>
              </a:lnSpc>
            </a:pPr>
            <a:r>
              <a:rPr lang="fr-FR" sz="3600" b="1" dirty="0" smtClean="0">
                <a:solidFill>
                  <a:srgbClr val="FF0000"/>
                </a:solidFill>
              </a:rPr>
              <a:t>Auscultation</a:t>
            </a:r>
          </a:p>
          <a:p>
            <a:pPr lvl="1">
              <a:lnSpc>
                <a:spcPct val="150000"/>
              </a:lnSpc>
            </a:pPr>
            <a:r>
              <a:rPr lang="fr-FR" sz="3200" dirty="0" smtClean="0"/>
              <a:t>Écoute des bruits de l’intérieur du corps à l’aide d’un stéthoscope</a:t>
            </a:r>
          </a:p>
          <a:p>
            <a:pPr lvl="1">
              <a:lnSpc>
                <a:spcPct val="150000"/>
              </a:lnSpc>
            </a:pPr>
            <a:r>
              <a:rPr lang="fr-FR" sz="3200" dirty="0" smtClean="0"/>
              <a:t>Intéresse poumon, cœur, artères et abdomen  </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Auscultation"/>
          <p:cNvPicPr>
            <a:picLocks noChangeAspect="1" noChangeArrowheads="1"/>
          </p:cNvPicPr>
          <p:nvPr/>
        </p:nvPicPr>
        <p:blipFill>
          <a:blip r:embed="rId2"/>
          <a:srcRect/>
          <a:stretch>
            <a:fillRect/>
          </a:stretch>
        </p:blipFill>
        <p:spPr bwMode="auto">
          <a:xfrm>
            <a:off x="279834" y="1920492"/>
            <a:ext cx="4077852" cy="2722954"/>
          </a:xfrm>
          <a:prstGeom prst="rect">
            <a:avLst/>
          </a:prstGeom>
          <a:noFill/>
        </p:spPr>
      </p:pic>
      <p:pic>
        <p:nvPicPr>
          <p:cNvPr id="44038" name="Picture 6" descr="https://encrypted-tbn1.gstatic.com/images?q=tbn:ANd9GcR7aufjcmsz2mTXd5m5dKGWqqpSaiNRGrMQnnxpSYI6PQTZFK0w"/>
          <p:cNvPicPr>
            <a:picLocks noChangeAspect="1" noChangeArrowheads="1"/>
          </p:cNvPicPr>
          <p:nvPr/>
        </p:nvPicPr>
        <p:blipFill>
          <a:blip r:embed="rId3"/>
          <a:srcRect/>
          <a:stretch>
            <a:fillRect/>
          </a:stretch>
        </p:blipFill>
        <p:spPr bwMode="auto">
          <a:xfrm>
            <a:off x="4714876" y="1795463"/>
            <a:ext cx="3706829" cy="2776545"/>
          </a:xfrm>
          <a:prstGeom prst="rect">
            <a:avLst/>
          </a:prstGeom>
          <a:noFill/>
        </p:spPr>
      </p:pic>
      <p:sp>
        <p:nvSpPr>
          <p:cNvPr id="5" name="ZoneTexte 4"/>
          <p:cNvSpPr txBox="1"/>
          <p:nvPr/>
        </p:nvSpPr>
        <p:spPr>
          <a:xfrm>
            <a:off x="285720" y="1129713"/>
            <a:ext cx="4481099" cy="584775"/>
          </a:xfrm>
          <a:prstGeom prst="rect">
            <a:avLst/>
          </a:prstGeom>
          <a:noFill/>
        </p:spPr>
        <p:txBody>
          <a:bodyPr wrap="none" rtlCol="0">
            <a:spAutoFit/>
          </a:bodyPr>
          <a:lstStyle/>
          <a:p>
            <a:r>
              <a:rPr lang="fr-FR" sz="3200" b="1" dirty="0" smtClean="0">
                <a:solidFill>
                  <a:schemeClr val="tx1">
                    <a:lumMod val="85000"/>
                    <a:lumOff val="15000"/>
                  </a:schemeClr>
                </a:solidFill>
              </a:rPr>
              <a:t>Auscultation pulmonaire </a:t>
            </a:r>
            <a:endParaRPr lang="fr-FR" sz="3200" b="1" dirty="0">
              <a:solidFill>
                <a:schemeClr val="tx1">
                  <a:lumMod val="85000"/>
                  <a:lumOff val="15000"/>
                </a:schemeClr>
              </a:solidFill>
            </a:endParaRPr>
          </a:p>
        </p:txBody>
      </p:sp>
      <p:sp>
        <p:nvSpPr>
          <p:cNvPr id="6" name="ZoneTexte 5"/>
          <p:cNvSpPr txBox="1"/>
          <p:nvPr/>
        </p:nvSpPr>
        <p:spPr>
          <a:xfrm>
            <a:off x="4519255" y="4773051"/>
            <a:ext cx="4196149" cy="584775"/>
          </a:xfrm>
          <a:prstGeom prst="rect">
            <a:avLst/>
          </a:prstGeom>
          <a:noFill/>
        </p:spPr>
        <p:txBody>
          <a:bodyPr wrap="none" rtlCol="0">
            <a:spAutoFit/>
          </a:bodyPr>
          <a:lstStyle/>
          <a:p>
            <a:r>
              <a:rPr lang="fr-FR" sz="3200" b="1" dirty="0" smtClean="0">
                <a:solidFill>
                  <a:schemeClr val="tx1">
                    <a:lumMod val="85000"/>
                    <a:lumOff val="15000"/>
                  </a:schemeClr>
                </a:solidFill>
              </a:rPr>
              <a:t>Auscultation cardiaque</a:t>
            </a:r>
            <a:endParaRPr lang="fr-FR" sz="3200" b="1"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74"/>
            <a:ext cx="8229600" cy="1143000"/>
          </a:xfrm>
        </p:spPr>
        <p:txBody>
          <a:bodyPr>
            <a:noAutofit/>
          </a:bodyPr>
          <a:lstStyle/>
          <a:p>
            <a:pPr lvl="1" algn="ctr" rtl="0">
              <a:spcBef>
                <a:spcPct val="0"/>
              </a:spcBef>
            </a:pPr>
            <a:r>
              <a:rPr lang="fr-FR" sz="4000" b="1" dirty="0" smtClean="0"/>
              <a:t/>
            </a:r>
            <a:br>
              <a:rPr lang="fr-FR" sz="4000" b="1" dirty="0" smtClean="0"/>
            </a:br>
            <a:r>
              <a:rPr lang="fr-FR" sz="4000" b="1" dirty="0" smtClean="0"/>
              <a:t>Signes fonctionnels: </a:t>
            </a:r>
            <a:br>
              <a:rPr lang="fr-FR" sz="4000" b="1" dirty="0" smtClean="0"/>
            </a:br>
            <a:r>
              <a:rPr lang="fr-FR" sz="4000" b="1" dirty="0" smtClean="0">
                <a:solidFill>
                  <a:srgbClr val="C00000"/>
                </a:solidFill>
              </a:rPr>
              <a:t>symptômes</a:t>
            </a:r>
            <a:r>
              <a:rPr lang="fr-FR" sz="4000" b="1" dirty="0" smtClean="0"/>
              <a:t/>
            </a:r>
            <a:br>
              <a:rPr lang="fr-FR" sz="4000" b="1" dirty="0" smtClean="0"/>
            </a:br>
            <a:endParaRPr lang="fr-FR" sz="4000" b="1" dirty="0"/>
          </a:p>
        </p:txBody>
      </p:sp>
      <p:sp>
        <p:nvSpPr>
          <p:cNvPr id="3" name="Espace réservé du contenu 2"/>
          <p:cNvSpPr>
            <a:spLocks noGrp="1"/>
          </p:cNvSpPr>
          <p:nvPr>
            <p:ph idx="1"/>
          </p:nvPr>
        </p:nvSpPr>
        <p:spPr>
          <a:xfrm>
            <a:off x="500034" y="2000240"/>
            <a:ext cx="8229600" cy="4525963"/>
          </a:xfrm>
        </p:spPr>
        <p:txBody>
          <a:bodyPr>
            <a:normAutofit/>
          </a:bodyPr>
          <a:lstStyle/>
          <a:p>
            <a:pPr>
              <a:lnSpc>
                <a:spcPct val="150000"/>
              </a:lnSpc>
            </a:pPr>
            <a:r>
              <a:rPr lang="fr-FR" sz="3600" b="1" dirty="0" smtClean="0">
                <a:solidFill>
                  <a:schemeClr val="tx1">
                    <a:lumMod val="85000"/>
                    <a:lumOff val="15000"/>
                  </a:schemeClr>
                </a:solidFill>
              </a:rPr>
              <a:t>Manifestations pathologiques ressenties </a:t>
            </a:r>
            <a:r>
              <a:rPr lang="fr-FR" sz="3600" dirty="0" smtClean="0">
                <a:solidFill>
                  <a:schemeClr val="tx1">
                    <a:lumMod val="85000"/>
                    <a:lumOff val="15000"/>
                  </a:schemeClr>
                </a:solidFill>
              </a:rPr>
              <a:t>par le malade: </a:t>
            </a:r>
          </a:p>
          <a:p>
            <a:pPr lvl="1">
              <a:lnSpc>
                <a:spcPct val="150000"/>
              </a:lnSpc>
            </a:pPr>
            <a:r>
              <a:rPr lang="fr-FR" sz="3200" dirty="0" smtClean="0">
                <a:solidFill>
                  <a:schemeClr val="tx1">
                    <a:lumMod val="85000"/>
                    <a:lumOff val="15000"/>
                  </a:schemeClr>
                </a:solidFill>
              </a:rPr>
              <a:t>Manifestations </a:t>
            </a:r>
            <a:r>
              <a:rPr lang="fr-FR" sz="3200" b="1" dirty="0" smtClean="0">
                <a:solidFill>
                  <a:schemeClr val="tx1">
                    <a:lumMod val="85000"/>
                    <a:lumOff val="15000"/>
                  </a:schemeClr>
                </a:solidFill>
              </a:rPr>
              <a:t>subjectives</a:t>
            </a:r>
            <a:r>
              <a:rPr lang="fr-FR" sz="3200" dirty="0" smtClean="0">
                <a:solidFill>
                  <a:schemeClr val="tx1">
                    <a:lumMod val="85000"/>
                    <a:lumOff val="15000"/>
                  </a:schemeClr>
                </a:solidFill>
              </a:rPr>
              <a:t> (seul le patient peut les exprimer)</a:t>
            </a:r>
          </a:p>
          <a:p>
            <a:pPr lvl="1">
              <a:lnSpc>
                <a:spcPct val="150000"/>
              </a:lnSpc>
            </a:pPr>
            <a:r>
              <a:rPr lang="fr-FR" sz="3200" dirty="0" smtClean="0">
                <a:solidFill>
                  <a:schemeClr val="tx1">
                    <a:lumMod val="85000"/>
                    <a:lumOff val="15000"/>
                  </a:schemeClr>
                </a:solidFill>
              </a:rPr>
              <a:t>Motif de consultation</a:t>
            </a:r>
            <a:endParaRPr lang="fr-FR" sz="32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Conclusion </a:t>
            </a:r>
            <a:endParaRPr lang="fr-FR" b="1" dirty="0"/>
          </a:p>
        </p:txBody>
      </p:sp>
      <p:sp>
        <p:nvSpPr>
          <p:cNvPr id="3" name="Espace réservé du contenu 2"/>
          <p:cNvSpPr>
            <a:spLocks noGrp="1"/>
          </p:cNvSpPr>
          <p:nvPr>
            <p:ph idx="1"/>
          </p:nvPr>
        </p:nvSpPr>
        <p:spPr/>
        <p:txBody>
          <a:bodyPr/>
          <a:lstStyle/>
          <a:p>
            <a:pPr>
              <a:lnSpc>
                <a:spcPct val="150000"/>
              </a:lnSpc>
            </a:pPr>
            <a:r>
              <a:rPr lang="fr-FR" dirty="0" smtClean="0"/>
              <a:t>L’ensembles des informations recueillies par le médecin auprès du malade par l’entretien (interrogatoire) et par l’examen physique constituent les signes cliniques qui doivent être complétés par les signes para cliniques (examens complémentaires)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0">
              <a:spcBef>
                <a:spcPct val="0"/>
              </a:spcBef>
            </a:pPr>
            <a:r>
              <a:rPr lang="fr-FR" sz="4000" b="1" dirty="0" smtClean="0"/>
              <a:t/>
            </a:r>
            <a:br>
              <a:rPr lang="fr-FR" sz="4000" b="1" dirty="0" smtClean="0"/>
            </a:br>
            <a:r>
              <a:rPr lang="fr-FR" sz="4000" b="1" dirty="0" smtClean="0"/>
              <a:t>Principaux signes fonctionnels </a:t>
            </a:r>
            <a:br>
              <a:rPr lang="fr-FR" sz="4000" b="1" dirty="0" smtClean="0"/>
            </a:br>
            <a:endParaRPr lang="fr-FR" sz="4000" b="1" dirty="0"/>
          </a:p>
        </p:txBody>
      </p:sp>
      <p:sp>
        <p:nvSpPr>
          <p:cNvPr id="3" name="Espace réservé du contenu 2"/>
          <p:cNvSpPr>
            <a:spLocks noGrp="1"/>
          </p:cNvSpPr>
          <p:nvPr>
            <p:ph idx="1"/>
          </p:nvPr>
        </p:nvSpPr>
        <p:spPr/>
        <p:txBody>
          <a:bodyPr>
            <a:normAutofit fontScale="92500" lnSpcReduction="10000"/>
          </a:bodyPr>
          <a:lstStyle/>
          <a:p>
            <a:pPr>
              <a:lnSpc>
                <a:spcPct val="160000"/>
              </a:lnSpc>
            </a:pPr>
            <a:r>
              <a:rPr lang="fr-FR" sz="4000" b="1" dirty="0" smtClean="0">
                <a:solidFill>
                  <a:schemeClr val="tx1">
                    <a:lumMod val="85000"/>
                    <a:lumOff val="15000"/>
                  </a:schemeClr>
                </a:solidFill>
              </a:rPr>
              <a:t>Dyspnée</a:t>
            </a:r>
            <a:r>
              <a:rPr lang="fr-FR" sz="3600" dirty="0" smtClean="0">
                <a:solidFill>
                  <a:schemeClr val="tx1">
                    <a:lumMod val="85000"/>
                    <a:lumOff val="15000"/>
                  </a:schemeClr>
                </a:solidFill>
              </a:rPr>
              <a:t>: </a:t>
            </a:r>
            <a:r>
              <a:rPr lang="fr-FR" sz="4000" dirty="0" err="1" smtClean="0">
                <a:solidFill>
                  <a:schemeClr val="tx1">
                    <a:lumMod val="85000"/>
                    <a:lumOff val="15000"/>
                  </a:schemeClr>
                </a:solidFill>
              </a:rPr>
              <a:t>dys</a:t>
            </a:r>
            <a:r>
              <a:rPr lang="fr-FR" sz="4000" dirty="0" smtClean="0">
                <a:solidFill>
                  <a:schemeClr val="tx1">
                    <a:lumMod val="85000"/>
                    <a:lumOff val="15000"/>
                  </a:schemeClr>
                </a:solidFill>
              </a:rPr>
              <a:t> (difficile) et </a:t>
            </a:r>
            <a:r>
              <a:rPr lang="fr-FR" sz="4000" dirty="0" err="1" smtClean="0">
                <a:solidFill>
                  <a:schemeClr val="tx1">
                    <a:lumMod val="85000"/>
                    <a:lumOff val="15000"/>
                  </a:schemeClr>
                </a:solidFill>
              </a:rPr>
              <a:t>pnein</a:t>
            </a:r>
            <a:r>
              <a:rPr lang="fr-FR" sz="4000" dirty="0" smtClean="0">
                <a:solidFill>
                  <a:schemeClr val="tx1">
                    <a:lumMod val="85000"/>
                    <a:lumOff val="15000"/>
                  </a:schemeClr>
                </a:solidFill>
              </a:rPr>
              <a:t> (souffler)</a:t>
            </a:r>
          </a:p>
          <a:p>
            <a:pPr lvl="1">
              <a:lnSpc>
                <a:spcPct val="160000"/>
              </a:lnSpc>
            </a:pPr>
            <a:r>
              <a:rPr lang="fr-FR" sz="3600" dirty="0" smtClean="0">
                <a:solidFill>
                  <a:schemeClr val="tx1">
                    <a:lumMod val="85000"/>
                    <a:lumOff val="15000"/>
                  </a:schemeClr>
                </a:solidFill>
              </a:rPr>
              <a:t>Perception d’une </a:t>
            </a:r>
            <a:r>
              <a:rPr lang="fr-FR" sz="3600" b="1" dirty="0" smtClean="0">
                <a:solidFill>
                  <a:srgbClr val="FF0000"/>
                </a:solidFill>
              </a:rPr>
              <a:t>gêne à la respiration</a:t>
            </a:r>
          </a:p>
          <a:p>
            <a:pPr>
              <a:lnSpc>
                <a:spcPct val="160000"/>
              </a:lnSpc>
            </a:pPr>
            <a:r>
              <a:rPr lang="fr-FR" sz="4000" b="1" dirty="0" smtClean="0">
                <a:solidFill>
                  <a:schemeClr val="tx1">
                    <a:lumMod val="85000"/>
                    <a:lumOff val="15000"/>
                  </a:schemeClr>
                </a:solidFill>
              </a:rPr>
              <a:t>Dysphagie</a:t>
            </a:r>
            <a:r>
              <a:rPr lang="fr-FR" sz="4000" dirty="0" smtClean="0">
                <a:solidFill>
                  <a:schemeClr val="tx1">
                    <a:lumMod val="85000"/>
                    <a:lumOff val="15000"/>
                  </a:schemeClr>
                </a:solidFill>
              </a:rPr>
              <a:t> (</a:t>
            </a:r>
            <a:r>
              <a:rPr lang="fr-FR" sz="4000" dirty="0" err="1" smtClean="0">
                <a:solidFill>
                  <a:schemeClr val="tx1">
                    <a:lumMod val="85000"/>
                    <a:lumOff val="15000"/>
                  </a:schemeClr>
                </a:solidFill>
              </a:rPr>
              <a:t>phagein</a:t>
            </a:r>
            <a:r>
              <a:rPr lang="fr-FR" sz="4000" dirty="0" smtClean="0">
                <a:solidFill>
                  <a:schemeClr val="tx1">
                    <a:lumMod val="85000"/>
                    <a:lumOff val="15000"/>
                  </a:schemeClr>
                </a:solidFill>
              </a:rPr>
              <a:t>: manger): </a:t>
            </a:r>
          </a:p>
          <a:p>
            <a:pPr lvl="1">
              <a:lnSpc>
                <a:spcPct val="160000"/>
              </a:lnSpc>
            </a:pPr>
            <a:r>
              <a:rPr lang="fr-FR" sz="3600" b="1" dirty="0" smtClean="0">
                <a:solidFill>
                  <a:srgbClr val="FF0000"/>
                </a:solidFill>
              </a:rPr>
              <a:t>gêne lors de la déglutition des aliments</a:t>
            </a:r>
          </a:p>
          <a:p>
            <a:pPr>
              <a:lnSpc>
                <a:spcPct val="160000"/>
              </a:lnSpc>
            </a:pPr>
            <a:endParaRPr lang="fr-FR" sz="3600" b="1" dirty="0" smtClean="0">
              <a:solidFill>
                <a:srgbClr val="FF0000"/>
              </a:solidFill>
            </a:endParaRPr>
          </a:p>
          <a:p>
            <a:pPr lvl="1">
              <a:lnSpc>
                <a:spcPct val="160000"/>
              </a:lnSpc>
              <a:buNone/>
            </a:pPr>
            <a:endParaRPr lang="fr-FR" sz="28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lgn="ctr" rtl="0">
              <a:spcBef>
                <a:spcPct val="0"/>
              </a:spcBef>
            </a:pPr>
            <a:r>
              <a:rPr lang="fr-FR" sz="4000" b="1" dirty="0" smtClean="0"/>
              <a:t/>
            </a:r>
            <a:br>
              <a:rPr lang="fr-FR" sz="4000" b="1" dirty="0" smtClean="0"/>
            </a:br>
            <a:r>
              <a:rPr lang="fr-FR" sz="4000" b="1" dirty="0" smtClean="0"/>
              <a:t>Principaux signes fonctionnels </a:t>
            </a:r>
            <a:br>
              <a:rPr lang="fr-FR" sz="4000" b="1" dirty="0" smtClean="0"/>
            </a:br>
            <a:endParaRPr lang="fr-FR" sz="4000" b="1" dirty="0"/>
          </a:p>
        </p:txBody>
      </p:sp>
      <p:sp>
        <p:nvSpPr>
          <p:cNvPr id="3" name="Espace réservé du contenu 2"/>
          <p:cNvSpPr>
            <a:spLocks noGrp="1"/>
          </p:cNvSpPr>
          <p:nvPr>
            <p:ph idx="1"/>
          </p:nvPr>
        </p:nvSpPr>
        <p:spPr>
          <a:xfrm>
            <a:off x="457200" y="1689119"/>
            <a:ext cx="8686800" cy="4525963"/>
          </a:xfrm>
        </p:spPr>
        <p:txBody>
          <a:bodyPr>
            <a:normAutofit/>
          </a:bodyPr>
          <a:lstStyle/>
          <a:p>
            <a:r>
              <a:rPr lang="fr-FR" sz="4000" b="1" dirty="0" smtClean="0">
                <a:solidFill>
                  <a:schemeClr val="tx1">
                    <a:lumMod val="85000"/>
                    <a:lumOff val="15000"/>
                  </a:schemeClr>
                </a:solidFill>
              </a:rPr>
              <a:t>Dysurie</a:t>
            </a:r>
            <a:r>
              <a:rPr lang="fr-FR" sz="4000" dirty="0" smtClean="0">
                <a:solidFill>
                  <a:schemeClr val="tx1">
                    <a:lumMod val="85000"/>
                    <a:lumOff val="15000"/>
                  </a:schemeClr>
                </a:solidFill>
              </a:rPr>
              <a:t> </a:t>
            </a:r>
            <a:r>
              <a:rPr lang="fr-FR" sz="4000" dirty="0" smtClean="0">
                <a:solidFill>
                  <a:schemeClr val="tx1">
                    <a:lumMod val="85000"/>
                    <a:lumOff val="15000"/>
                  </a:schemeClr>
                </a:solidFill>
              </a:rPr>
              <a:t>(</a:t>
            </a:r>
            <a:r>
              <a:rPr lang="fr-FR" sz="4000" dirty="0" err="1" smtClean="0">
                <a:solidFill>
                  <a:schemeClr val="tx1">
                    <a:lumMod val="85000"/>
                    <a:lumOff val="15000"/>
                  </a:schemeClr>
                </a:solidFill>
              </a:rPr>
              <a:t>ouron</a:t>
            </a:r>
            <a:r>
              <a:rPr lang="fr-FR" sz="4000" dirty="0" smtClean="0">
                <a:solidFill>
                  <a:schemeClr val="tx1">
                    <a:lumMod val="85000"/>
                    <a:lumOff val="15000"/>
                  </a:schemeClr>
                </a:solidFill>
              </a:rPr>
              <a:t>: urine):</a:t>
            </a:r>
          </a:p>
          <a:p>
            <a:pPr lvl="1"/>
            <a:r>
              <a:rPr lang="fr-FR" sz="3600" dirty="0" smtClean="0">
                <a:solidFill>
                  <a:schemeClr val="tx1">
                    <a:lumMod val="85000"/>
                    <a:lumOff val="15000"/>
                  </a:schemeClr>
                </a:solidFill>
              </a:rPr>
              <a:t> </a:t>
            </a:r>
            <a:r>
              <a:rPr lang="fr-FR" sz="3600" b="1" dirty="0" smtClean="0">
                <a:solidFill>
                  <a:srgbClr val="FF0000"/>
                </a:solidFill>
              </a:rPr>
              <a:t>difficultés lors des mictions</a:t>
            </a:r>
          </a:p>
          <a:p>
            <a:endParaRPr lang="fr-FR" sz="1200" dirty="0" smtClean="0">
              <a:solidFill>
                <a:schemeClr val="tx1">
                  <a:lumMod val="85000"/>
                  <a:lumOff val="15000"/>
                </a:schemeClr>
              </a:solidFill>
            </a:endParaRPr>
          </a:p>
          <a:p>
            <a:r>
              <a:rPr lang="fr-FR" sz="4000" b="1" dirty="0" smtClean="0">
                <a:solidFill>
                  <a:schemeClr val="tx1">
                    <a:lumMod val="85000"/>
                    <a:lumOff val="15000"/>
                  </a:schemeClr>
                </a:solidFill>
              </a:rPr>
              <a:t>Toux </a:t>
            </a:r>
            <a:endParaRPr lang="fr-FR" sz="4000" b="1"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ox(i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3" name="Espace réservé du contenu 2"/>
          <p:cNvSpPr>
            <a:spLocks noGrp="1"/>
          </p:cNvSpPr>
          <p:nvPr>
            <p:ph idx="1"/>
          </p:nvPr>
        </p:nvSpPr>
        <p:spPr>
          <a:xfrm>
            <a:off x="457200" y="1500174"/>
            <a:ext cx="8229600" cy="5257800"/>
          </a:xfrm>
        </p:spPr>
        <p:txBody>
          <a:bodyPr>
            <a:normAutofit fontScale="92500" lnSpcReduction="20000"/>
          </a:bodyPr>
          <a:lstStyle/>
          <a:p>
            <a:pPr>
              <a:lnSpc>
                <a:spcPct val="150000"/>
              </a:lnSpc>
            </a:pPr>
            <a:r>
              <a:rPr lang="fr-FR" sz="4000" b="1" dirty="0" smtClean="0">
                <a:solidFill>
                  <a:schemeClr val="tx1">
                    <a:lumMod val="85000"/>
                    <a:lumOff val="15000"/>
                  </a:schemeClr>
                </a:solidFill>
              </a:rPr>
              <a:t>Douleur</a:t>
            </a:r>
            <a:r>
              <a:rPr lang="fr-FR" sz="4000" dirty="0" smtClean="0">
                <a:solidFill>
                  <a:schemeClr val="tx1">
                    <a:lumMod val="85000"/>
                    <a:lumOff val="15000"/>
                  </a:schemeClr>
                </a:solidFill>
              </a:rPr>
              <a:t>: </a:t>
            </a:r>
            <a:r>
              <a:rPr lang="fr-FR" sz="4000" dirty="0" smtClean="0">
                <a:solidFill>
                  <a:schemeClr val="tx2"/>
                </a:solidFill>
              </a:rPr>
              <a:t>fréquence +++</a:t>
            </a:r>
          </a:p>
          <a:p>
            <a:pPr>
              <a:lnSpc>
                <a:spcPct val="150000"/>
              </a:lnSpc>
            </a:pPr>
            <a:r>
              <a:rPr lang="fr-FR" sz="4000" dirty="0" smtClean="0">
                <a:solidFill>
                  <a:schemeClr val="tx1">
                    <a:lumMod val="85000"/>
                    <a:lumOff val="15000"/>
                  </a:schemeClr>
                </a:solidFill>
              </a:rPr>
              <a:t>Des éponymes divers permettent de caractériser certains douleurs:</a:t>
            </a:r>
          </a:p>
          <a:p>
            <a:pPr lvl="1">
              <a:lnSpc>
                <a:spcPct val="150000"/>
              </a:lnSpc>
            </a:pPr>
            <a:r>
              <a:rPr lang="fr-FR" sz="3600" b="1" dirty="0" smtClean="0">
                <a:solidFill>
                  <a:srgbClr val="FF0000"/>
                </a:solidFill>
              </a:rPr>
              <a:t>Précordialgies</a:t>
            </a:r>
            <a:r>
              <a:rPr lang="fr-FR" sz="3600" dirty="0" smtClean="0"/>
              <a:t>: </a:t>
            </a:r>
            <a:r>
              <a:rPr lang="fr-FR" sz="3600" dirty="0" smtClean="0">
                <a:solidFill>
                  <a:schemeClr val="tx1">
                    <a:lumMod val="85000"/>
                    <a:lumOff val="15000"/>
                  </a:schemeClr>
                </a:solidFill>
              </a:rPr>
              <a:t>douleurs situés dans la région thoracique en regard du cœur</a:t>
            </a:r>
          </a:p>
          <a:p>
            <a:pPr lvl="1">
              <a:lnSpc>
                <a:spcPct val="150000"/>
              </a:lnSpc>
            </a:pPr>
            <a:r>
              <a:rPr lang="fr-FR" sz="3600" b="1" dirty="0" smtClean="0">
                <a:solidFill>
                  <a:srgbClr val="FF0000"/>
                </a:solidFill>
              </a:rPr>
              <a:t>Épigastralgie</a:t>
            </a:r>
            <a:r>
              <a:rPr lang="fr-FR" sz="3600" dirty="0" smtClean="0"/>
              <a:t>: </a:t>
            </a:r>
            <a:r>
              <a:rPr lang="fr-FR" sz="3600" dirty="0" smtClean="0">
                <a:solidFill>
                  <a:schemeClr val="tx1">
                    <a:lumMod val="85000"/>
                    <a:lumOff val="15000"/>
                  </a:schemeClr>
                </a:solidFill>
              </a:rPr>
              <a:t>douleurs au niveau de la région épigastrique</a:t>
            </a:r>
          </a:p>
          <a:p>
            <a:pPr lvl="1">
              <a:lnSpc>
                <a:spcPct val="150000"/>
              </a:lnSpc>
              <a:buNone/>
            </a:pPr>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3" name="Espace réservé du contenu 2"/>
          <p:cNvSpPr>
            <a:spLocks noGrp="1"/>
          </p:cNvSpPr>
          <p:nvPr>
            <p:ph idx="1"/>
          </p:nvPr>
        </p:nvSpPr>
        <p:spPr>
          <a:xfrm>
            <a:off x="457200" y="1600200"/>
            <a:ext cx="8229600" cy="4972072"/>
          </a:xfrm>
        </p:spPr>
        <p:txBody>
          <a:bodyPr>
            <a:normAutofit/>
          </a:bodyPr>
          <a:lstStyle/>
          <a:p>
            <a:pPr>
              <a:lnSpc>
                <a:spcPct val="150000"/>
              </a:lnSpc>
            </a:pPr>
            <a:r>
              <a:rPr lang="fr-FR" sz="3600" dirty="0" smtClean="0">
                <a:solidFill>
                  <a:schemeClr val="tx1">
                    <a:lumMod val="85000"/>
                    <a:lumOff val="15000"/>
                  </a:schemeClr>
                </a:solidFill>
              </a:rPr>
              <a:t>Des éponymes divers permettent de caractériser certains douleurs</a:t>
            </a:r>
            <a:r>
              <a:rPr lang="fr-FR" sz="3600" dirty="0" smtClean="0"/>
              <a:t>:</a:t>
            </a:r>
          </a:p>
          <a:p>
            <a:pPr lvl="1">
              <a:lnSpc>
                <a:spcPct val="150000"/>
              </a:lnSpc>
            </a:pPr>
            <a:r>
              <a:rPr lang="fr-FR" sz="3200" b="1" dirty="0" smtClean="0">
                <a:solidFill>
                  <a:srgbClr val="FF0000"/>
                </a:solidFill>
              </a:rPr>
              <a:t>Colique néphrétique</a:t>
            </a:r>
            <a:r>
              <a:rPr lang="fr-FR" sz="3200" dirty="0" smtClean="0"/>
              <a:t>: </a:t>
            </a:r>
            <a:r>
              <a:rPr lang="fr-FR" sz="3200" dirty="0" smtClean="0">
                <a:solidFill>
                  <a:schemeClr val="tx1">
                    <a:lumMod val="85000"/>
                    <a:lumOff val="15000"/>
                  </a:schemeClr>
                </a:solidFill>
              </a:rPr>
              <a:t>douleur située dans la région lombaire </a:t>
            </a:r>
          </a:p>
          <a:p>
            <a:pPr lvl="1">
              <a:lnSpc>
                <a:spcPct val="150000"/>
              </a:lnSpc>
            </a:pPr>
            <a:r>
              <a:rPr lang="fr-FR" sz="3200" b="1" dirty="0" smtClean="0">
                <a:solidFill>
                  <a:srgbClr val="FF0000"/>
                </a:solidFill>
              </a:rPr>
              <a:t>Arthralgies</a:t>
            </a:r>
            <a:r>
              <a:rPr lang="fr-FR" sz="3200" dirty="0" smtClean="0"/>
              <a:t>: </a:t>
            </a:r>
            <a:r>
              <a:rPr lang="fr-FR" sz="3200" dirty="0" smtClean="0">
                <a:solidFill>
                  <a:schemeClr val="tx1">
                    <a:lumMod val="85000"/>
                    <a:lumOff val="15000"/>
                  </a:schemeClr>
                </a:solidFill>
              </a:rPr>
              <a:t>douleurs articulaires</a:t>
            </a:r>
          </a:p>
          <a:p>
            <a:pPr lvl="1">
              <a:lnSpc>
                <a:spcPct val="150000"/>
              </a:lnSpc>
            </a:pPr>
            <a:r>
              <a:rPr lang="fr-FR" sz="3200" b="1" dirty="0" smtClean="0">
                <a:solidFill>
                  <a:srgbClr val="FF0000"/>
                </a:solidFill>
              </a:rPr>
              <a:t>Otalgies:</a:t>
            </a:r>
            <a:r>
              <a:rPr lang="fr-FR" sz="3200" dirty="0" smtClean="0"/>
              <a:t> </a:t>
            </a:r>
            <a:r>
              <a:rPr lang="fr-FR" sz="3200" dirty="0" smtClean="0">
                <a:solidFill>
                  <a:schemeClr val="tx1">
                    <a:lumMod val="85000"/>
                    <a:lumOff val="15000"/>
                  </a:schemeClr>
                </a:solidFill>
              </a:rPr>
              <a:t>douleurs auriculaires</a:t>
            </a:r>
            <a:endParaRPr lang="fr-FR" sz="32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4" name="Espace réservé du contenu 3"/>
          <p:cNvSpPr>
            <a:spLocks noGrp="1"/>
          </p:cNvSpPr>
          <p:nvPr>
            <p:ph idx="1"/>
          </p:nvPr>
        </p:nvSpPr>
        <p:spPr>
          <a:xfrm>
            <a:off x="457200" y="1671638"/>
            <a:ext cx="8229600" cy="2114552"/>
          </a:xfrm>
        </p:spPr>
        <p:txBody>
          <a:bodyPr>
            <a:normAutofit/>
          </a:bodyPr>
          <a:lstStyle/>
          <a:p>
            <a:r>
              <a:rPr lang="fr-FR" dirty="0" smtClean="0">
                <a:solidFill>
                  <a:schemeClr val="tx1">
                    <a:lumMod val="85000"/>
                    <a:lumOff val="15000"/>
                  </a:schemeClr>
                </a:solidFill>
              </a:rPr>
              <a:t>Certaines douleurs ont des </a:t>
            </a:r>
            <a:r>
              <a:rPr lang="fr-FR" b="1" dirty="0" smtClean="0">
                <a:solidFill>
                  <a:schemeClr val="tx1">
                    <a:lumMod val="85000"/>
                    <a:lumOff val="15000"/>
                  </a:schemeClr>
                </a:solidFill>
              </a:rPr>
              <a:t>caractéristiques très précises </a:t>
            </a:r>
            <a:r>
              <a:rPr lang="fr-FR" dirty="0" smtClean="0">
                <a:solidFill>
                  <a:schemeClr val="tx1">
                    <a:lumMod val="85000"/>
                    <a:lumOff val="15000"/>
                  </a:schemeClr>
                </a:solidFill>
              </a:rPr>
              <a:t>permettant parfois de faire le diagnostic:</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Principaux signes fonctionnels</a:t>
            </a:r>
            <a:endParaRPr lang="fr-FR" dirty="0"/>
          </a:p>
        </p:txBody>
      </p:sp>
      <p:sp>
        <p:nvSpPr>
          <p:cNvPr id="4" name="Espace réservé du contenu 3"/>
          <p:cNvSpPr>
            <a:spLocks noGrp="1"/>
          </p:cNvSpPr>
          <p:nvPr>
            <p:ph idx="1"/>
          </p:nvPr>
        </p:nvSpPr>
        <p:spPr>
          <a:xfrm>
            <a:off x="457200" y="1743076"/>
            <a:ext cx="8229600" cy="4972072"/>
          </a:xfrm>
        </p:spPr>
        <p:txBody>
          <a:bodyPr>
            <a:normAutofit/>
          </a:bodyPr>
          <a:lstStyle/>
          <a:p>
            <a:pPr lvl="1"/>
            <a:r>
              <a:rPr lang="fr-FR" sz="3200" b="1" dirty="0" smtClean="0">
                <a:solidFill>
                  <a:srgbClr val="FF0000"/>
                </a:solidFill>
              </a:rPr>
              <a:t>Douleur de l’angine de poitrine </a:t>
            </a:r>
            <a:r>
              <a:rPr lang="fr-FR" sz="3200" dirty="0" smtClean="0"/>
              <a:t>: </a:t>
            </a:r>
          </a:p>
          <a:p>
            <a:pPr lvl="2"/>
            <a:r>
              <a:rPr lang="fr-FR" sz="3200" dirty="0" smtClean="0">
                <a:solidFill>
                  <a:schemeClr val="tx1">
                    <a:lumMod val="85000"/>
                    <a:lumOff val="15000"/>
                  </a:schemeClr>
                </a:solidFill>
              </a:rPr>
              <a:t>retro sternale,</a:t>
            </a:r>
          </a:p>
          <a:p>
            <a:pPr lvl="2"/>
            <a:r>
              <a:rPr lang="fr-FR" sz="3200" dirty="0" smtClean="0">
                <a:solidFill>
                  <a:schemeClr val="tx1">
                    <a:lumMod val="85000"/>
                    <a:lumOff val="15000"/>
                  </a:schemeClr>
                </a:solidFill>
              </a:rPr>
              <a:t>irradiant le long du bras gauche et à la mâchoire inférieure, </a:t>
            </a:r>
          </a:p>
          <a:p>
            <a:pPr lvl="2"/>
            <a:r>
              <a:rPr lang="fr-FR" sz="3200" dirty="0" smtClean="0">
                <a:solidFill>
                  <a:schemeClr val="tx1">
                    <a:lumMod val="85000"/>
                    <a:lumOff val="15000"/>
                  </a:schemeClr>
                </a:solidFill>
              </a:rPr>
              <a:t>constrictive, </a:t>
            </a:r>
          </a:p>
          <a:p>
            <a:pPr lvl="2"/>
            <a:r>
              <a:rPr lang="fr-FR" sz="3200" dirty="0" smtClean="0">
                <a:solidFill>
                  <a:schemeClr val="tx1">
                    <a:lumMod val="85000"/>
                    <a:lumOff val="15000"/>
                  </a:schemeClr>
                </a:solidFill>
              </a:rPr>
              <a:t>survenant à l’effort</a:t>
            </a:r>
          </a:p>
          <a:p>
            <a:pPr lvl="2"/>
            <a:r>
              <a:rPr lang="fr-FR" sz="3200" dirty="0" smtClean="0">
                <a:solidFill>
                  <a:schemeClr val="tx1">
                    <a:lumMod val="85000"/>
                    <a:lumOff val="15000"/>
                  </a:schemeClr>
                </a:solidFill>
              </a:rPr>
              <a:t>disparaissant à l’arrêt de l’effort</a:t>
            </a:r>
            <a:endParaRPr lang="fr-FR" sz="28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643</Words>
  <Application>Microsoft Office PowerPoint</Application>
  <PresentationFormat>Affichage à l'écran (4:3)</PresentationFormat>
  <Paragraphs>120</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 Office</vt:lpstr>
      <vt:lpstr>Symptômes fonctionnels  et organiques </vt:lpstr>
      <vt:lpstr> Introduction </vt:lpstr>
      <vt:lpstr> Signes fonctionnels:  symptômes </vt:lpstr>
      <vt:lpstr> Principaux signes fonctionnels  </vt:lpstr>
      <vt:lpstr> Principaux signes fonctionnels  </vt:lpstr>
      <vt:lpstr>Principaux signes fonctionnels</vt:lpstr>
      <vt:lpstr>Principaux signes fonctionnels</vt:lpstr>
      <vt:lpstr>Principaux signes fonctionnels</vt:lpstr>
      <vt:lpstr>Principaux signes fonctionnels</vt:lpstr>
      <vt:lpstr>Diapositive 10</vt:lpstr>
      <vt:lpstr>Principaux signes fonctionnels</vt:lpstr>
      <vt:lpstr>Principaux signes fonctionnels</vt:lpstr>
      <vt:lpstr>Diapositive 13</vt:lpstr>
      <vt:lpstr>Principaux signes fonctionnels</vt:lpstr>
      <vt:lpstr>Diapositive 15</vt:lpstr>
      <vt:lpstr>Principaux signes fonctionnels</vt:lpstr>
      <vt:lpstr>Diapositive 17</vt:lpstr>
      <vt:lpstr>Signes généraux</vt:lpstr>
      <vt:lpstr>Signes physiques</vt:lpstr>
      <vt:lpstr>Signes physiques </vt:lpstr>
      <vt:lpstr>Diapositive 21</vt:lpstr>
      <vt:lpstr>Signes physiques </vt:lpstr>
      <vt:lpstr>Signes physiques </vt:lpstr>
      <vt:lpstr>Diapositive 24</vt:lpstr>
      <vt:lpstr>Signes physiques </vt:lpstr>
      <vt:lpstr>Diapositive 26</vt:lpstr>
      <vt:lpstr>Signes physiques </vt:lpstr>
      <vt:lpstr>Signes physiques </vt:lpstr>
      <vt:lpstr>Diapositive 29</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Signes fonctionnels et organiques </dc:title>
  <dc:creator>user</dc:creator>
  <cp:lastModifiedBy>user</cp:lastModifiedBy>
  <cp:revision>28</cp:revision>
  <dcterms:created xsi:type="dcterms:W3CDTF">2014-10-13T07:25:09Z</dcterms:created>
  <dcterms:modified xsi:type="dcterms:W3CDTF">2014-10-14T08:40:05Z</dcterms:modified>
</cp:coreProperties>
</file>