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78" r:id="rId4"/>
    <p:sldId id="279" r:id="rId5"/>
    <p:sldId id="280" r:id="rId6"/>
    <p:sldId id="282" r:id="rId7"/>
    <p:sldId id="283" r:id="rId8"/>
    <p:sldId id="284" r:id="rId9"/>
    <p:sldId id="257" r:id="rId10"/>
    <p:sldId id="258" r:id="rId11"/>
    <p:sldId id="259" r:id="rId12"/>
    <p:sldId id="260" r:id="rId13"/>
    <p:sldId id="261" r:id="rId14"/>
    <p:sldId id="262" r:id="rId15"/>
    <p:sldId id="264" r:id="rId16"/>
    <p:sldId id="263"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C78781-98CE-499C-A835-3CCB061C976F}" type="datetimeFigureOut">
              <a:rPr lang="fr-FR" smtClean="0"/>
              <a:pPr/>
              <a:t>30/11/2014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8584B93-FD03-437E-85D9-CD525936870F}"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C78781-98CE-499C-A835-3CCB061C976F}" type="datetimeFigureOut">
              <a:rPr lang="fr-FR" smtClean="0"/>
              <a:pPr/>
              <a:t>30/11/2014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84B93-FD03-437E-85D9-CD525936870F}"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85728"/>
            <a:ext cx="8715436" cy="6357982"/>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2014/2015</a:t>
            </a:r>
            <a:endParaRPr lang="fr-FR" sz="2000" b="1" dirty="0" smtClean="0">
              <a:solidFill>
                <a:schemeClr val="tx1"/>
              </a:solidFill>
              <a:latin typeface="Times New Roman" pitchFamily="18" charset="0"/>
              <a:cs typeface="Times New Roman" pitchFamily="18" charset="0"/>
            </a:endParaRPr>
          </a:p>
          <a:p>
            <a:pPr algn="l"/>
            <a:r>
              <a:rPr lang="fr-FR" sz="2800" b="1" dirty="0" smtClean="0">
                <a:solidFill>
                  <a:schemeClr val="tx1"/>
                </a:solidFill>
                <a:latin typeface="Times New Roman" pitchFamily="18" charset="0"/>
                <a:cs typeface="Times New Roman" pitchFamily="18" charset="0"/>
              </a:rPr>
              <a:t>Dr.  Guergouri F.Z</a:t>
            </a:r>
            <a:endParaRPr lang="fr-FR" sz="2800" b="1" dirty="0">
              <a:solidFill>
                <a:schemeClr val="tx1"/>
              </a:solidFill>
              <a:latin typeface="Times New Roman" pitchFamily="18" charset="0"/>
              <a:cs typeface="Times New Roman" pitchFamily="18" charset="0"/>
            </a:endParaRPr>
          </a:p>
          <a:p>
            <a:pPr algn="l"/>
            <a:endParaRPr lang="fr-FR" sz="2000" b="1" dirty="0" smtClean="0">
              <a:solidFill>
                <a:schemeClr val="tx1"/>
              </a:solidFill>
              <a:latin typeface="Times New Roman" pitchFamily="18" charset="0"/>
              <a:cs typeface="Times New Roman" pitchFamily="18" charset="0"/>
            </a:endParaRPr>
          </a:p>
          <a:p>
            <a:pPr algn="l"/>
            <a:endParaRPr lang="fr-FR" sz="2000" b="1" dirty="0" smtClean="0">
              <a:solidFill>
                <a:schemeClr val="tx1"/>
              </a:solidFill>
              <a:latin typeface="Times New Roman" pitchFamily="18" charset="0"/>
              <a:cs typeface="Times New Roman" pitchFamily="18" charset="0"/>
            </a:endParaRPr>
          </a:p>
          <a:p>
            <a:pPr algn="l"/>
            <a:endParaRPr lang="fr-FR" sz="2000" b="1" dirty="0">
              <a:solidFill>
                <a:schemeClr val="tx1"/>
              </a:solidFill>
              <a:latin typeface="Times New Roman" pitchFamily="18" charset="0"/>
              <a:cs typeface="Times New Roman" pitchFamily="18" charset="0"/>
            </a:endParaRPr>
          </a:p>
          <a:p>
            <a:r>
              <a:rPr lang="fr-FR" sz="3600" b="1" dirty="0" smtClean="0">
                <a:solidFill>
                  <a:srgbClr val="FF0000"/>
                </a:solidFill>
                <a:latin typeface="Times New Roman" pitchFamily="18" charset="0"/>
                <a:cs typeface="Times New Roman" pitchFamily="18" charset="0"/>
              </a:rPr>
              <a:t>SYMPATHOMIMETIQUES</a:t>
            </a:r>
          </a:p>
          <a:p>
            <a:pPr algn="l"/>
            <a:endParaRPr lang="fr-FR" dirty="0"/>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lgn="ctr">
              <a:buNone/>
            </a:pPr>
            <a:r>
              <a:rPr lang="fr-FR" b="1" dirty="0" smtClean="0">
                <a:solidFill>
                  <a:srgbClr val="FF0000"/>
                </a:solidFill>
                <a:latin typeface="Times New Roman" pitchFamily="18" charset="0"/>
                <a:cs typeface="Times New Roman" pitchFamily="18" charset="0"/>
              </a:rPr>
              <a:t>Agonistes</a:t>
            </a:r>
            <a:r>
              <a:rPr lang="el-GR" b="1" dirty="0" smtClean="0">
                <a:solidFill>
                  <a:srgbClr val="FF0000"/>
                </a:solidFill>
                <a:latin typeface="Times New Roman" pitchFamily="18" charset="0"/>
                <a:cs typeface="Times New Roman" pitchFamily="18" charset="0"/>
              </a:rPr>
              <a:t> α</a:t>
            </a:r>
            <a:r>
              <a:rPr lang="fr-FR" b="1" dirty="0" smtClean="0">
                <a:solidFill>
                  <a:srgbClr val="FF0000"/>
                </a:solidFill>
                <a:latin typeface="Times New Roman" pitchFamily="18" charset="0"/>
                <a:cs typeface="Times New Roman" pitchFamily="18" charset="0"/>
              </a:rPr>
              <a:t>1 adrénergiques </a:t>
            </a:r>
          </a:p>
          <a:p>
            <a:pPr>
              <a:buFont typeface="Wingdings" pitchFamily="2" charset="2"/>
              <a:buChar char="ü"/>
            </a:pPr>
            <a:r>
              <a:rPr lang="fr-FR" sz="2800" dirty="0" smtClean="0">
                <a:latin typeface="Times New Roman" pitchFamily="18" charset="0"/>
                <a:cs typeface="Times New Roman" pitchFamily="18" charset="0"/>
              </a:rPr>
              <a:t>Stimulent  les RCPG à la phospholipase C</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Agonistes à effets périphériques:</a:t>
            </a:r>
          </a:p>
          <a:p>
            <a:pPr>
              <a:buNone/>
            </a:pPr>
            <a:r>
              <a:rPr lang="fr-FR" sz="2800" dirty="0" smtClean="0">
                <a:latin typeface="Times New Roman" pitchFamily="18" charset="0"/>
                <a:cs typeface="Times New Roman" pitchFamily="18" charset="0"/>
              </a:rPr>
              <a:t>    </a:t>
            </a:r>
          </a:p>
          <a:p>
            <a:pPr>
              <a:buNone/>
            </a:pP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   Les médicaments activant les récepteurs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1 adrénergiques entrainent une </a:t>
            </a:r>
            <a:r>
              <a:rPr lang="fr-FR" sz="2800" b="1" dirty="0" smtClean="0">
                <a:solidFill>
                  <a:srgbClr val="FF0000"/>
                </a:solidFill>
                <a:latin typeface="Times New Roman" pitchFamily="18" charset="0"/>
                <a:cs typeface="Times New Roman" pitchFamily="18" charset="0"/>
              </a:rPr>
              <a:t>vasoconstriction</a:t>
            </a:r>
            <a:r>
              <a:rPr lang="fr-FR" sz="2800" dirty="0" smtClean="0">
                <a:latin typeface="Times New Roman" pitchFamily="18" charset="0"/>
                <a:cs typeface="Times New Roman" pitchFamily="18" charset="0"/>
              </a:rPr>
              <a:t>, des </a:t>
            </a:r>
            <a:r>
              <a:rPr lang="fr-FR" sz="2800" b="1" dirty="0" smtClean="0">
                <a:solidFill>
                  <a:srgbClr val="FF0000"/>
                </a:solidFill>
                <a:latin typeface="Times New Roman" pitchFamily="18" charset="0"/>
                <a:cs typeface="Times New Roman" pitchFamily="18" charset="0"/>
              </a:rPr>
              <a:t>contractions utérines </a:t>
            </a:r>
            <a:r>
              <a:rPr lang="fr-FR" sz="2800" dirty="0" smtClean="0">
                <a:latin typeface="Times New Roman" pitchFamily="18" charset="0"/>
                <a:cs typeface="Times New Roman" pitchFamily="18" charset="0"/>
              </a:rPr>
              <a:t>et une </a:t>
            </a:r>
            <a:r>
              <a:rPr lang="fr-FR" sz="2800" b="1" dirty="0" smtClean="0">
                <a:solidFill>
                  <a:srgbClr val="FF0000"/>
                </a:solidFill>
                <a:latin typeface="Times New Roman" pitchFamily="18" charset="0"/>
                <a:cs typeface="Times New Roman" pitchFamily="18" charset="0"/>
              </a:rPr>
              <a:t>mydriase.</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15106"/>
          </a:xfrm>
        </p:spPr>
        <p:txBody>
          <a:bodyPr/>
          <a:lstStyle/>
          <a:p>
            <a:pPr>
              <a:buNone/>
            </a:pPr>
            <a:r>
              <a:rPr lang="fr-FR" b="1" dirty="0" smtClean="0">
                <a:solidFill>
                  <a:srgbClr val="FF0000"/>
                </a:solidFill>
                <a:latin typeface="Times New Roman" pitchFamily="18" charset="0"/>
                <a:cs typeface="Times New Roman" pitchFamily="18" charset="0"/>
              </a:rPr>
              <a:t>Vasoconstriction:</a:t>
            </a:r>
          </a:p>
          <a:p>
            <a:pPr>
              <a:buNone/>
            </a:pPr>
            <a:r>
              <a:rPr lang="fr-FR" sz="2800" u="sng" dirty="0" smtClean="0">
                <a:latin typeface="Times New Roman" pitchFamily="18" charset="0"/>
                <a:cs typeface="Times New Roman" pitchFamily="18" charset="0"/>
              </a:rPr>
              <a:t>Traitement de l’hypotension orthostatiques</a:t>
            </a:r>
            <a:r>
              <a:rPr lang="fr-FR" sz="2800" b="1" u="sng"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Phényléphrine, Etiléfrine, Midodrine</a:t>
            </a:r>
          </a:p>
          <a:p>
            <a:pPr>
              <a:buNone/>
            </a:pPr>
            <a:r>
              <a:rPr lang="fr-FR" sz="2800" u="sng" dirty="0" smtClean="0">
                <a:latin typeface="Times New Roman" pitchFamily="18" charset="0"/>
                <a:cs typeface="Times New Roman" pitchFamily="18" charset="0"/>
              </a:rPr>
              <a:t>Traitement de la migraine:</a:t>
            </a:r>
            <a:r>
              <a:rPr lang="fr-FR" sz="2800" b="1" u="sng" dirty="0" smtClean="0">
                <a:latin typeface="Times New Roman" pitchFamily="18" charset="0"/>
                <a:cs typeface="Times New Roman" pitchFamily="18" charset="0"/>
              </a:rPr>
              <a:t> </a:t>
            </a:r>
          </a:p>
          <a:p>
            <a:pPr>
              <a:buNone/>
            </a:pPr>
            <a:r>
              <a:rPr lang="fr-FR" sz="2800" b="1" dirty="0" smtClean="0">
                <a:latin typeface="Times New Roman" pitchFamily="18" charset="0"/>
                <a:cs typeface="Times New Roman" pitchFamily="18" charset="0"/>
              </a:rPr>
              <a:t>Ergotamine, Dihydroergotamine</a:t>
            </a:r>
          </a:p>
          <a:p>
            <a:pPr>
              <a:buNone/>
            </a:pPr>
            <a:r>
              <a:rPr lang="fr-FR" sz="2800" u="sng" dirty="0" smtClean="0">
                <a:latin typeface="Times New Roman" pitchFamily="18" charset="0"/>
                <a:cs typeface="Times New Roman" pitchFamily="18" charset="0"/>
              </a:rPr>
              <a:t>Inhibition de la diffusion des anesthésiques locaux: </a:t>
            </a:r>
          </a:p>
          <a:p>
            <a:pPr>
              <a:buNone/>
            </a:pPr>
            <a:r>
              <a:rPr lang="fr-FR" sz="2800" b="1" dirty="0" smtClean="0">
                <a:latin typeface="Times New Roman" pitchFamily="18" charset="0"/>
                <a:cs typeface="Times New Roman" pitchFamily="18" charset="0"/>
              </a:rPr>
              <a:t>Adrénaline</a:t>
            </a:r>
            <a:r>
              <a:rPr lang="fr-FR" sz="2800" dirty="0" smtClean="0">
                <a:latin typeface="Times New Roman" pitchFamily="18" charset="0"/>
                <a:cs typeface="Times New Roman" pitchFamily="18" charset="0"/>
              </a:rPr>
              <a:t> </a:t>
            </a:r>
          </a:p>
          <a:p>
            <a:pPr>
              <a:buNone/>
            </a:pPr>
            <a:r>
              <a:rPr lang="fr-FR" sz="2800" u="sng" dirty="0" smtClean="0">
                <a:latin typeface="Times New Roman" pitchFamily="18" charset="0"/>
                <a:cs typeface="Times New Roman" pitchFamily="18" charset="0"/>
              </a:rPr>
              <a:t>Traitement de la congestion nasale:</a:t>
            </a:r>
          </a:p>
          <a:p>
            <a:pPr>
              <a:buNone/>
            </a:pPr>
            <a:r>
              <a:rPr lang="fr-FR" sz="2800" b="1" dirty="0" smtClean="0">
                <a:latin typeface="Times New Roman" pitchFamily="18" charset="0"/>
                <a:cs typeface="Times New Roman" pitchFamily="18" charset="0"/>
              </a:rPr>
              <a:t>Naphazoline, Tymazoline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FF0000"/>
                </a:solidFill>
                <a:latin typeface="Times New Roman" pitchFamily="18" charset="0"/>
                <a:cs typeface="Times New Roman" pitchFamily="18" charset="0"/>
              </a:rPr>
              <a:t>Contractions Utérines:</a:t>
            </a:r>
          </a:p>
          <a:p>
            <a:pPr>
              <a:buNone/>
            </a:pPr>
            <a:r>
              <a:rPr lang="fr-FR" dirty="0" smtClean="0">
                <a:latin typeface="Times New Roman" pitchFamily="18" charset="0"/>
                <a:cs typeface="Times New Roman" pitchFamily="18" charset="0"/>
              </a:rPr>
              <a:t>Utilisation en Obstétrique : </a:t>
            </a:r>
            <a:r>
              <a:rPr lang="fr-FR" b="1" dirty="0" smtClean="0">
                <a:latin typeface="Times New Roman" pitchFamily="18" charset="0"/>
                <a:cs typeface="Times New Roman" pitchFamily="18" charset="0"/>
              </a:rPr>
              <a:t>Méthylergométrine </a:t>
            </a:r>
          </a:p>
          <a:p>
            <a:pPr>
              <a:buNone/>
            </a:pPr>
            <a:r>
              <a:rPr lang="fr-FR" dirty="0" smtClean="0">
                <a:latin typeface="Times New Roman" pitchFamily="18" charset="0"/>
                <a:cs typeface="Times New Roman" pitchFamily="18" charset="0"/>
              </a:rPr>
              <a:t>Favoriser les contractions utérines après la délivrance, également un vasoconstricteur </a:t>
            </a:r>
          </a:p>
          <a:p>
            <a:pPr>
              <a:buNone/>
            </a:pPr>
            <a:r>
              <a:rPr lang="fr-FR" b="1" dirty="0" smtClean="0">
                <a:solidFill>
                  <a:srgbClr val="FF0000"/>
                </a:solidFill>
                <a:latin typeface="Times New Roman" pitchFamily="18" charset="0"/>
                <a:cs typeface="Times New Roman" pitchFamily="18" charset="0"/>
              </a:rPr>
              <a:t>Mydriase:</a:t>
            </a:r>
          </a:p>
          <a:p>
            <a:pPr>
              <a:buNone/>
            </a:pPr>
            <a:r>
              <a:rPr lang="fr-FR" dirty="0" smtClean="0">
                <a:latin typeface="Times New Roman" pitchFamily="18" charset="0"/>
                <a:cs typeface="Times New Roman" pitchFamily="18" charset="0"/>
              </a:rPr>
              <a:t>Utilisation en Ophtalmologie: </a:t>
            </a:r>
            <a:r>
              <a:rPr lang="fr-FR" b="1" dirty="0" smtClean="0">
                <a:latin typeface="Times New Roman" pitchFamily="18" charset="0"/>
                <a:cs typeface="Times New Roman" pitchFamily="18" charset="0"/>
              </a:rPr>
              <a:t>Phényléphrine </a:t>
            </a:r>
          </a:p>
          <a:p>
            <a:pPr>
              <a:buNone/>
            </a:pP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mydriatique, voie locale, collyre, examen du fond d’œil </a:t>
            </a:r>
          </a:p>
          <a:p>
            <a:pPr>
              <a:buNone/>
            </a:pPr>
            <a:r>
              <a:rPr lang="fr-FR" dirty="0" smtClean="0">
                <a:latin typeface="Times New Roman" pitchFamily="18" charset="0"/>
                <a:cs typeface="Times New Roman" pitchFamily="18" charset="0"/>
              </a:rPr>
              <a:t>-s’oppose à l’hyperhémie conjonctivale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lstStyle/>
          <a:p>
            <a:pPr algn="ctr">
              <a:buNone/>
            </a:pPr>
            <a:r>
              <a:rPr lang="fr-FR" b="1" dirty="0" smtClean="0">
                <a:solidFill>
                  <a:srgbClr val="FF0000"/>
                </a:solidFill>
                <a:latin typeface="Times New Roman" pitchFamily="18" charset="0"/>
                <a:cs typeface="Times New Roman" pitchFamily="18" charset="0"/>
              </a:rPr>
              <a:t>Agonistes</a:t>
            </a:r>
            <a:r>
              <a:rPr lang="el-GR" b="1" dirty="0" smtClean="0">
                <a:solidFill>
                  <a:srgbClr val="FF0000"/>
                </a:solidFill>
                <a:latin typeface="Times New Roman" pitchFamily="18" charset="0"/>
                <a:cs typeface="Times New Roman" pitchFamily="18" charset="0"/>
              </a:rPr>
              <a:t> α</a:t>
            </a:r>
            <a:r>
              <a:rPr lang="fr-FR" b="1" dirty="0">
                <a:solidFill>
                  <a:srgbClr val="FF0000"/>
                </a:solidFill>
                <a:latin typeface="Times New Roman" pitchFamily="18" charset="0"/>
                <a:cs typeface="Times New Roman" pitchFamily="18" charset="0"/>
              </a:rPr>
              <a:t>2</a:t>
            </a:r>
            <a:r>
              <a:rPr lang="fr-FR" b="1" dirty="0" smtClean="0">
                <a:solidFill>
                  <a:srgbClr val="FF0000"/>
                </a:solidFill>
                <a:latin typeface="Times New Roman" pitchFamily="18" charset="0"/>
                <a:cs typeface="Times New Roman" pitchFamily="18" charset="0"/>
              </a:rPr>
              <a:t> adrénergiques et Imidazolines  </a:t>
            </a:r>
          </a:p>
          <a:p>
            <a:pPr>
              <a:buNone/>
            </a:pPr>
            <a:r>
              <a:rPr lang="fr-FR" sz="2800" dirty="0" smtClean="0">
                <a:latin typeface="Times New Roman" pitchFamily="18" charset="0"/>
                <a:cs typeface="Times New Roman" pitchFamily="18" charset="0"/>
              </a:rPr>
              <a:t>Les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2 adrénergiques qui traversent facilement la BHE diminuent la libération des catécholamines au niveau des centres de régulation de la PA, et diminuent ainsi le tonus sympathique et la libération de catécholamines à la périphérie. </a:t>
            </a:r>
            <a:r>
              <a:rPr lang="fr-FR" sz="2800" u="sng" dirty="0" smtClean="0">
                <a:latin typeface="Times New Roman" pitchFamily="18" charset="0"/>
                <a:cs typeface="Times New Roman" pitchFamily="18" charset="0"/>
              </a:rPr>
              <a:t>Hypotenseurs Centraux ou </a:t>
            </a:r>
            <a:r>
              <a:rPr lang="fr-FR" sz="2800" u="sng" dirty="0" err="1" smtClean="0">
                <a:latin typeface="Times New Roman" pitchFamily="18" charset="0"/>
                <a:cs typeface="Times New Roman" pitchFamily="18" charset="0"/>
              </a:rPr>
              <a:t>Sympathloytiques</a:t>
            </a:r>
            <a:endParaRPr lang="fr-FR" sz="2800" u="sng" dirty="0" smtClean="0">
              <a:latin typeface="Times New Roman" pitchFamily="18" charset="0"/>
              <a:cs typeface="Times New Roman" pitchFamily="18" charset="0"/>
            </a:endParaRPr>
          </a:p>
          <a:p>
            <a:pPr>
              <a:buNone/>
            </a:pPr>
            <a:r>
              <a:rPr lang="fr-FR" sz="2800" dirty="0" smtClean="0">
                <a:latin typeface="Times New Roman" pitchFamily="18" charset="0"/>
                <a:cs typeface="Times New Roman" pitchFamily="18" charset="0"/>
              </a:rPr>
              <a:t>Médicament de référence: </a:t>
            </a:r>
            <a:r>
              <a:rPr lang="fr-FR" sz="2800" b="1" dirty="0" smtClean="0">
                <a:latin typeface="Times New Roman" pitchFamily="18" charset="0"/>
                <a:cs typeface="Times New Roman" pitchFamily="18" charset="0"/>
              </a:rPr>
              <a:t>L’</a:t>
            </a:r>
            <a:r>
              <a:rPr lang="el-GR" sz="2800" b="1" dirty="0" smtClean="0">
                <a:solidFill>
                  <a:srgbClr val="FF0000"/>
                </a:solidFill>
                <a:latin typeface="Times New Roman" pitchFamily="18" charset="0"/>
                <a:cs typeface="Times New Roman" pitchFamily="18" charset="0"/>
              </a:rPr>
              <a:t>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-méthyldopa: </a:t>
            </a:r>
            <a:r>
              <a:rPr lang="fr-FR" sz="2800" dirty="0" smtClean="0">
                <a:latin typeface="Times New Roman" pitchFamily="18" charset="0"/>
                <a:cs typeface="Times New Roman" pitchFamily="18" charset="0"/>
              </a:rPr>
              <a:t>TRT de l’HTA</a:t>
            </a:r>
          </a:p>
          <a:p>
            <a:pPr>
              <a:buNone/>
            </a:pPr>
            <a:r>
              <a:rPr lang="fr-FR" sz="2800" dirty="0" smtClean="0">
                <a:latin typeface="Times New Roman" pitchFamily="18" charset="0"/>
                <a:cs typeface="Times New Roman" pitchFamily="18" charset="0"/>
              </a:rPr>
              <a:t>Effets indésirables: anémie hémolytique, granulopénie, fièvre, atteinte hépatique</a:t>
            </a:r>
          </a:p>
          <a:p>
            <a:pPr>
              <a:buNone/>
            </a:pPr>
            <a:r>
              <a:rPr lang="fr-FR" sz="2800" u="sng" dirty="0" smtClean="0">
                <a:latin typeface="Times New Roman" pitchFamily="18" charset="0"/>
                <a:cs typeface="Times New Roman" pitchFamily="18" charset="0"/>
              </a:rPr>
              <a:t> </a:t>
            </a:r>
            <a:endParaRPr lang="fr-FR" sz="28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normAutofit/>
          </a:bodyPr>
          <a:lstStyle/>
          <a:p>
            <a:pPr>
              <a:buNone/>
            </a:pPr>
            <a:r>
              <a:rPr lang="fr-FR" sz="2800" dirty="0" smtClean="0">
                <a:latin typeface="Times New Roman" pitchFamily="18" charset="0"/>
                <a:cs typeface="Times New Roman" pitchFamily="18" charset="0"/>
              </a:rPr>
              <a:t>La </a:t>
            </a:r>
            <a:r>
              <a:rPr lang="fr-FR" sz="2800" b="1" dirty="0" smtClean="0">
                <a:latin typeface="Times New Roman" pitchFamily="18" charset="0"/>
                <a:cs typeface="Times New Roman" pitchFamily="18" charset="0"/>
              </a:rPr>
              <a:t>Clonidine</a:t>
            </a:r>
            <a:r>
              <a:rPr lang="fr-FR" sz="2800" dirty="0" smtClean="0">
                <a:latin typeface="Times New Roman" pitchFamily="18" charset="0"/>
                <a:cs typeface="Times New Roman" pitchFamily="18" charset="0"/>
              </a:rPr>
              <a:t> et la </a:t>
            </a:r>
            <a:r>
              <a:rPr lang="fr-FR" sz="2800" b="1" dirty="0" smtClean="0">
                <a:latin typeface="Times New Roman" pitchFamily="18" charset="0"/>
                <a:cs typeface="Times New Roman" pitchFamily="18" charset="0"/>
              </a:rPr>
              <a:t>Rilménidine</a:t>
            </a:r>
            <a:r>
              <a:rPr lang="fr-FR" sz="2800" dirty="0" smtClean="0">
                <a:latin typeface="Times New Roman" pitchFamily="18" charset="0"/>
                <a:cs typeface="Times New Roman" pitchFamily="18" charset="0"/>
              </a:rPr>
              <a:t> stimulent les récepteurs aux imidazolines</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ayant la même fonction que les récepteurs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2 adrénergiques au niveau des zones de régulation de la PA. </a:t>
            </a:r>
          </a:p>
          <a:p>
            <a:pPr>
              <a:buNone/>
            </a:pPr>
            <a:r>
              <a:rPr lang="fr-FR" sz="2800" dirty="0" smtClean="0">
                <a:latin typeface="Times New Roman" pitchFamily="18" charset="0"/>
                <a:cs typeface="Times New Roman" pitchFamily="18" charset="0"/>
              </a:rPr>
              <a:t>La clonidine diminue la PA, elle a de plus une action sédative et anxiolytique et renforce l’effet analgésique de la morphine et l’effet des anesthésiques généraux.</a:t>
            </a:r>
          </a:p>
          <a:p>
            <a:pPr>
              <a:buNone/>
            </a:pPr>
            <a:r>
              <a:rPr lang="fr-FR" sz="2800" dirty="0" smtClean="0">
                <a:latin typeface="Times New Roman" pitchFamily="18" charset="0"/>
                <a:cs typeface="Times New Roman" pitchFamily="18" charset="0"/>
              </a:rPr>
              <a:t>Ces médicaments qu’ils agissent sur les récepteurs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2 adrénergiques ou sur les récepteurs aux imidazolines, sont susceptibles de majorer un état  dépressif ou de faire apparaitre un état dépressif latent.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643998" cy="6143668"/>
          </a:xfrm>
        </p:spPr>
        <p:txBody>
          <a:bodyPr/>
          <a:lstStyle/>
          <a:p>
            <a:pPr algn="ctr">
              <a:buNone/>
            </a:pPr>
            <a:r>
              <a:rPr lang="fr-FR" b="1" dirty="0" smtClean="0">
                <a:solidFill>
                  <a:srgbClr val="FF0000"/>
                </a:solidFill>
                <a:latin typeface="Times New Roman" pitchFamily="18" charset="0"/>
                <a:cs typeface="Times New Roman" pitchFamily="18" charset="0"/>
              </a:rPr>
              <a:t>Agonistes</a:t>
            </a:r>
            <a:r>
              <a:rPr lang="el-GR" b="1" dirty="0" smtClean="0">
                <a:solidFill>
                  <a:srgbClr val="FF0000"/>
                </a:solidFill>
                <a:latin typeface="Times New Roman" pitchFamily="18" charset="0"/>
                <a:cs typeface="Times New Roman" pitchFamily="18" charset="0"/>
              </a:rPr>
              <a:t> β</a:t>
            </a:r>
            <a:r>
              <a:rPr lang="fr-FR" b="1" dirty="0" smtClean="0">
                <a:solidFill>
                  <a:srgbClr val="FF0000"/>
                </a:solidFill>
                <a:latin typeface="Times New Roman" pitchFamily="18" charset="0"/>
                <a:cs typeface="Times New Roman" pitchFamily="18" charset="0"/>
              </a:rPr>
              <a:t> adrénergiques </a:t>
            </a:r>
          </a:p>
          <a:p>
            <a:pPr algn="ctr">
              <a:buNone/>
            </a:pPr>
            <a:endParaRPr lang="fr-FR" b="1" dirty="0" smtClean="0">
              <a:solidFill>
                <a:srgbClr val="FF0000"/>
              </a:solidFill>
              <a:latin typeface="Times New Roman" pitchFamily="18" charset="0"/>
              <a:cs typeface="Times New Roman" pitchFamily="18" charset="0"/>
            </a:endParaRPr>
          </a:p>
          <a:p>
            <a:pPr>
              <a:buFont typeface="Wingdings" pitchFamily="2" charset="2"/>
              <a:buChar char="ü"/>
            </a:pPr>
            <a:r>
              <a:rPr lang="fr-FR" sz="2800" dirty="0" smtClean="0">
                <a:latin typeface="Times New Roman" pitchFamily="18" charset="0"/>
                <a:cs typeface="Times New Roman" pitchFamily="18" charset="0"/>
              </a:rPr>
              <a:t>Classés en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1-mimétiques ,</a:t>
            </a:r>
            <a:r>
              <a:rPr lang="el-GR" sz="2800" dirty="0" smtClean="0">
                <a:latin typeface="Times New Roman" pitchFamily="18" charset="0"/>
                <a:cs typeface="Times New Roman" pitchFamily="18" charset="0"/>
              </a:rPr>
              <a:t> β</a:t>
            </a:r>
            <a:r>
              <a:rPr lang="fr-FR" sz="2800" dirty="0" smtClean="0">
                <a:latin typeface="Times New Roman" pitchFamily="18" charset="0"/>
                <a:cs typeface="Times New Roman" pitchFamily="18" charset="0"/>
              </a:rPr>
              <a:t>2-mimétiques ou mixtes en fonction de leur spécificité d’action sur les récepteurs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1: Effets cardiaques ou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 Vasodilatation, Bronchodilatation et relâchement utérin </a:t>
            </a:r>
          </a:p>
          <a:p>
            <a:pPr>
              <a:buFont typeface="Wingdings" pitchFamily="2" charset="2"/>
              <a:buChar char="ü"/>
            </a:pPr>
            <a:endParaRPr lang="fr-FR" sz="2800" dirty="0" smtClean="0">
              <a:latin typeface="Times New Roman" pitchFamily="18" charset="0"/>
              <a:cs typeface="Times New Roman" pitchFamily="18" charset="0"/>
            </a:endParaRPr>
          </a:p>
          <a:p>
            <a:pPr>
              <a:buFont typeface="Wingdings" pitchFamily="2" charset="2"/>
              <a:buChar char="ü"/>
            </a:pPr>
            <a:r>
              <a:rPr lang="fr-FR" sz="2800" dirty="0" smtClean="0">
                <a:latin typeface="Times New Roman" pitchFamily="18" charset="0"/>
                <a:cs typeface="Times New Roman" pitchFamily="18" charset="0"/>
              </a:rPr>
              <a:t>La plupart de leurs effets résultent de l’activation de l’adénylcyclase et de l’augmentation de la concentration intracellulaire de l’AMPc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643998" cy="6429420"/>
          </a:xfrm>
        </p:spPr>
        <p:txBody>
          <a:bodyPr>
            <a:normAutofit/>
          </a:bodyPr>
          <a:lstStyle/>
          <a:p>
            <a:pPr algn="ctr">
              <a:buNone/>
            </a:pPr>
            <a:r>
              <a:rPr lang="fr-FR" sz="4000" b="1" dirty="0" smtClean="0">
                <a:solidFill>
                  <a:srgbClr val="FF0000"/>
                </a:solidFill>
                <a:latin typeface="Times New Roman" pitchFamily="18" charset="0"/>
                <a:cs typeface="Times New Roman" pitchFamily="18" charset="0"/>
              </a:rPr>
              <a:t>Agonistes   </a:t>
            </a:r>
            <a:r>
              <a:rPr lang="el-GR" sz="4000" b="1" dirty="0" smtClean="0">
                <a:solidFill>
                  <a:srgbClr val="FF0000"/>
                </a:solidFill>
                <a:latin typeface="Times New Roman" pitchFamily="18" charset="0"/>
                <a:cs typeface="Times New Roman" pitchFamily="18" charset="0"/>
              </a:rPr>
              <a:t>β</a:t>
            </a:r>
            <a:r>
              <a:rPr lang="fr-FR" sz="4000" b="1" dirty="0" smtClean="0">
                <a:solidFill>
                  <a:srgbClr val="FF0000"/>
                </a:solidFill>
                <a:latin typeface="Times New Roman" pitchFamily="18" charset="0"/>
                <a:cs typeface="Times New Roman" pitchFamily="18" charset="0"/>
              </a:rPr>
              <a:t>1</a:t>
            </a:r>
          </a:p>
          <a:p>
            <a:pPr>
              <a:buNone/>
            </a:pPr>
            <a:endParaRPr lang="fr-FR" sz="2800" dirty="0" smtClean="0">
              <a:latin typeface="Times New Roman" pitchFamily="18" charset="0"/>
              <a:cs typeface="Times New Roman" pitchFamily="18" charset="0"/>
            </a:endParaRPr>
          </a:p>
          <a:p>
            <a:pPr>
              <a:buNone/>
            </a:pPr>
            <a:r>
              <a:rPr lang="fr-FR" sz="2800" dirty="0" smtClean="0">
                <a:latin typeface="Times New Roman" pitchFamily="18" charset="0"/>
                <a:cs typeface="Times New Roman" pitchFamily="18" charset="0"/>
              </a:rPr>
              <a:t>Le médicament de référence est la </a:t>
            </a:r>
            <a:r>
              <a:rPr lang="fr-FR" sz="2800" b="1" dirty="0">
                <a:latin typeface="Times New Roman" pitchFamily="18" charset="0"/>
                <a:cs typeface="Times New Roman" pitchFamily="18" charset="0"/>
              </a:rPr>
              <a:t>D</a:t>
            </a:r>
            <a:r>
              <a:rPr lang="fr-FR" sz="2800" b="1" dirty="0" smtClean="0">
                <a:latin typeface="Times New Roman" pitchFamily="18" charset="0"/>
                <a:cs typeface="Times New Roman" pitchFamily="18" charset="0"/>
              </a:rPr>
              <a:t>obutamine</a:t>
            </a:r>
            <a:r>
              <a:rPr lang="fr-FR" sz="2800" dirty="0" smtClean="0">
                <a:latin typeface="Times New Roman" pitchFamily="18" charset="0"/>
                <a:cs typeface="Times New Roman" pitchFamily="18" charset="0"/>
              </a:rPr>
              <a:t> qui provoque une stimulation cardiaque: effet inotrope</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et un effet  chronotrope positifs et augmentation du débit cardiaque, elle augmente aussi l’excitabilité cardiaque </a:t>
            </a:r>
          </a:p>
          <a:p>
            <a:pPr>
              <a:buNone/>
            </a:pPr>
            <a:r>
              <a:rPr lang="fr-FR" sz="2800" dirty="0" smtClean="0">
                <a:latin typeface="Times New Roman" pitchFamily="18" charset="0"/>
                <a:cs typeface="Times New Roman" pitchFamily="18" charset="0"/>
              </a:rPr>
              <a:t>S’administre uniquement en perfusion, utilisée en milieu hospitalier pour traiter des insuffisances cardiaques aigues, syndromes dits de bas débits.</a:t>
            </a:r>
          </a:p>
          <a:p>
            <a:pPr>
              <a:buNone/>
            </a:pP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357982"/>
          </a:xfrm>
        </p:spPr>
        <p:txBody>
          <a:bodyPr>
            <a:normAutofit/>
          </a:bodyPr>
          <a:lstStyle/>
          <a:p>
            <a:pPr algn="ctr">
              <a:buNone/>
            </a:pPr>
            <a:r>
              <a:rPr lang="fr-FR" sz="4000" b="1" dirty="0" smtClean="0">
                <a:solidFill>
                  <a:srgbClr val="FF0000"/>
                </a:solidFill>
                <a:latin typeface="Times New Roman" pitchFamily="18" charset="0"/>
                <a:cs typeface="Times New Roman" pitchFamily="18" charset="0"/>
              </a:rPr>
              <a:t>Agonistes   </a:t>
            </a:r>
            <a:r>
              <a:rPr lang="el-GR" sz="4000" b="1" dirty="0" smtClean="0">
                <a:solidFill>
                  <a:srgbClr val="FF0000"/>
                </a:solidFill>
                <a:latin typeface="Times New Roman" pitchFamily="18" charset="0"/>
                <a:cs typeface="Times New Roman" pitchFamily="18" charset="0"/>
              </a:rPr>
              <a:t>β</a:t>
            </a:r>
            <a:r>
              <a:rPr lang="fr-FR" sz="4000" b="1" dirty="0" smtClean="0">
                <a:solidFill>
                  <a:srgbClr val="FF0000"/>
                </a:solidFill>
                <a:latin typeface="Times New Roman" pitchFamily="18" charset="0"/>
                <a:cs typeface="Times New Roman" pitchFamily="18" charset="0"/>
              </a:rPr>
              <a:t>2</a:t>
            </a:r>
          </a:p>
          <a:p>
            <a:pPr>
              <a:buNone/>
            </a:pPr>
            <a:r>
              <a:rPr lang="fr-FR" sz="2800" dirty="0" smtClean="0">
                <a:latin typeface="Times New Roman" pitchFamily="18" charset="0"/>
                <a:cs typeface="Times New Roman" pitchFamily="18" charset="0"/>
              </a:rPr>
              <a:t>Les deux PRP pharmacologiques utilisées en thérapeutique sont:</a:t>
            </a:r>
          </a:p>
          <a:p>
            <a:pPr>
              <a:buFont typeface="Wingdings" pitchFamily="2" charset="2"/>
              <a:buChar char="ü"/>
            </a:pPr>
            <a:r>
              <a:rPr lang="fr-FR" sz="2800" dirty="0" smtClean="0">
                <a:latin typeface="Times New Roman" pitchFamily="18" charset="0"/>
                <a:cs typeface="Times New Roman" pitchFamily="18" charset="0"/>
              </a:rPr>
              <a:t>Leur effet bronchodilatateur: TRT préventif et curatif de l’asthme. Exp: </a:t>
            </a:r>
            <a:r>
              <a:rPr lang="fr-FR" sz="2800" b="1" dirty="0" smtClean="0">
                <a:latin typeface="Times New Roman" pitchFamily="18" charset="0"/>
                <a:cs typeface="Times New Roman" pitchFamily="18" charset="0"/>
              </a:rPr>
              <a:t>Salbutamol, Terbutaline, Pirbutérol, Fénotérol  </a:t>
            </a:r>
            <a:endParaRPr lang="fr-FR" sz="2800" dirty="0" smtClean="0">
              <a:latin typeface="Times New Roman" pitchFamily="18" charset="0"/>
              <a:cs typeface="Times New Roman" pitchFamily="18" charset="0"/>
            </a:endParaRPr>
          </a:p>
          <a:p>
            <a:pPr>
              <a:buFont typeface="Wingdings" pitchFamily="2" charset="2"/>
              <a:buChar char="ü"/>
            </a:pPr>
            <a:r>
              <a:rPr lang="fr-FR" sz="2800" dirty="0" smtClean="0">
                <a:latin typeface="Times New Roman" pitchFamily="18" charset="0"/>
                <a:cs typeface="Times New Roman" pitchFamily="18" charset="0"/>
              </a:rPr>
              <a:t>Leur effet myorelaxant utérin: TRT du risque d’accouchement prématuré. Exp: </a:t>
            </a:r>
            <a:r>
              <a:rPr lang="fr-FR" sz="2800" b="1" dirty="0" smtClean="0">
                <a:latin typeface="Times New Roman" pitchFamily="18" charset="0"/>
                <a:cs typeface="Times New Roman" pitchFamily="18" charset="0"/>
              </a:rPr>
              <a:t>Salbutamol, Terbutaline, Ritodrine </a:t>
            </a:r>
            <a:endParaRPr lang="fr-FR"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429420"/>
          </a:xfrm>
        </p:spPr>
        <p:txBody>
          <a:bodyPr/>
          <a:lstStyle/>
          <a:p>
            <a:pPr>
              <a:buNone/>
            </a:pPr>
            <a:r>
              <a:rPr lang="fr-FR" b="1" dirty="0" smtClean="0">
                <a:latin typeface="Times New Roman" pitchFamily="18" charset="0"/>
                <a:cs typeface="Times New Roman" pitchFamily="18" charset="0"/>
              </a:rPr>
              <a:t>Effets secondaires des </a:t>
            </a:r>
            <a:r>
              <a:rPr lang="el-GR" b="1" dirty="0" smtClean="0">
                <a:latin typeface="Times New Roman" pitchFamily="18" charset="0"/>
                <a:cs typeface="Times New Roman" pitchFamily="18" charset="0"/>
              </a:rPr>
              <a:t>β</a:t>
            </a:r>
            <a:r>
              <a:rPr lang="fr-FR" b="1" dirty="0" smtClean="0">
                <a:latin typeface="Times New Roman" pitchFamily="18" charset="0"/>
                <a:cs typeface="Times New Roman" pitchFamily="18" charset="0"/>
              </a:rPr>
              <a:t>2-mimétiques </a:t>
            </a:r>
          </a:p>
          <a:p>
            <a:pPr>
              <a:buFont typeface="Wingdings" pitchFamily="2" charset="2"/>
              <a:buChar char="ü"/>
            </a:pPr>
            <a:r>
              <a:rPr lang="fr-FR" sz="2400" dirty="0" smtClean="0">
                <a:latin typeface="Times New Roman" pitchFamily="18" charset="0"/>
                <a:cs typeface="Times New Roman" pitchFamily="18" charset="0"/>
              </a:rPr>
              <a:t>Une tachycardie secondaire à la vasodilatation périphérique </a:t>
            </a:r>
          </a:p>
          <a:p>
            <a:pPr>
              <a:buFont typeface="Wingdings" pitchFamily="2" charset="2"/>
              <a:buChar char="ü"/>
            </a:pPr>
            <a:r>
              <a:rPr lang="fr-FR" sz="2400" dirty="0" smtClean="0">
                <a:latin typeface="Times New Roman" pitchFamily="18" charset="0"/>
                <a:cs typeface="Times New Roman" pitchFamily="18" charset="0"/>
              </a:rPr>
              <a:t>Des tremblements, des sueurs, de l’agitation</a:t>
            </a:r>
          </a:p>
          <a:p>
            <a:pPr>
              <a:buFont typeface="Wingdings" pitchFamily="2" charset="2"/>
              <a:buChar char="ü"/>
            </a:pPr>
            <a:r>
              <a:rPr lang="fr-FR" sz="2400" dirty="0" smtClean="0">
                <a:latin typeface="Times New Roman" pitchFamily="18" charset="0"/>
                <a:cs typeface="Times New Roman" pitchFamily="18" charset="0"/>
              </a:rPr>
              <a:t>Des effets plus graves sont exceptionnels: œdème pulmonaire, ischémie myocardique, arythmies cardiaques </a:t>
            </a:r>
          </a:p>
          <a:p>
            <a:pPr>
              <a:buFont typeface="Wingdings" pitchFamily="2" charset="2"/>
              <a:buChar char="ü"/>
            </a:pPr>
            <a:r>
              <a:rPr lang="fr-FR" sz="2400" dirty="0" smtClean="0">
                <a:latin typeface="Times New Roman" pitchFamily="18" charset="0"/>
                <a:cs typeface="Times New Roman" pitchFamily="18" charset="0"/>
              </a:rPr>
              <a:t>Des aggravations de l’asthme ont été observées mais on sait pas s’il s’agit d’une évolution spontanée de la maladie ou d’un effet indésirable des </a:t>
            </a:r>
            <a:r>
              <a:rPr lang="el-GR" sz="2400" dirty="0" smtClean="0">
                <a:latin typeface="Times New Roman" pitchFamily="18" charset="0"/>
                <a:cs typeface="Times New Roman" pitchFamily="18" charset="0"/>
              </a:rPr>
              <a:t>β</a:t>
            </a:r>
            <a:r>
              <a:rPr lang="fr-FR" sz="2400" dirty="0" smtClean="0">
                <a:latin typeface="Times New Roman" pitchFamily="18" charset="0"/>
                <a:cs typeface="Times New Roman" pitchFamily="18" charset="0"/>
              </a:rPr>
              <a:t>2-mimétiques </a:t>
            </a:r>
          </a:p>
          <a:p>
            <a:pPr>
              <a:buFont typeface="Wingdings" pitchFamily="2" charset="2"/>
              <a:buChar char="ü"/>
            </a:pPr>
            <a:r>
              <a:rPr lang="fr-FR" sz="2400" dirty="0" smtClean="0">
                <a:latin typeface="Times New Roman" pitchFamily="18" charset="0"/>
                <a:cs typeface="Times New Roman" pitchFamily="18" charset="0"/>
              </a:rPr>
              <a:t>A doses élevées, certains </a:t>
            </a:r>
            <a:r>
              <a:rPr lang="el-GR" sz="2400" dirty="0" smtClean="0">
                <a:latin typeface="Times New Roman" pitchFamily="18" charset="0"/>
                <a:cs typeface="Times New Roman" pitchFamily="18" charset="0"/>
              </a:rPr>
              <a:t>β</a:t>
            </a:r>
            <a:r>
              <a:rPr lang="fr-FR" sz="2400" dirty="0" smtClean="0">
                <a:latin typeface="Times New Roman" pitchFamily="18" charset="0"/>
                <a:cs typeface="Times New Roman" pitchFamily="18" charset="0"/>
              </a:rPr>
              <a:t>2 agonistes ont montré des propriétés anabolisantes musculaires comme le </a:t>
            </a:r>
            <a:r>
              <a:rPr lang="fr-FR" sz="2400" b="1" dirty="0" smtClean="0">
                <a:latin typeface="Times New Roman" pitchFamily="18" charset="0"/>
                <a:cs typeface="Times New Roman" pitchFamily="18" charset="0"/>
              </a:rPr>
              <a:t>Clenbutérol </a:t>
            </a:r>
            <a:r>
              <a:rPr lang="fr-FR" sz="2400" dirty="0" smtClean="0">
                <a:latin typeface="Times New Roman" pitchFamily="18" charset="0"/>
                <a:cs typeface="Times New Roman" pitchFamily="18" charset="0"/>
              </a:rPr>
              <a:t>qui a été utilisé en alimentation animale et aussi par les athlètes pour favoriser le développement musculaire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lgn="ctr">
              <a:buNone/>
            </a:pPr>
            <a:r>
              <a:rPr lang="fr-FR" b="1" dirty="0" smtClean="0">
                <a:solidFill>
                  <a:srgbClr val="FF0000"/>
                </a:solidFill>
                <a:latin typeface="Times New Roman" pitchFamily="18" charset="0"/>
                <a:cs typeface="Times New Roman" pitchFamily="18" charset="0"/>
              </a:rPr>
              <a:t>Agonistes mixtes</a:t>
            </a:r>
            <a:r>
              <a:rPr lang="el-GR" b="1" dirty="0" smtClean="0">
                <a:solidFill>
                  <a:srgbClr val="FF0000"/>
                </a:solidFill>
                <a:latin typeface="Times New Roman" pitchFamily="18" charset="0"/>
                <a:cs typeface="Times New Roman" pitchFamily="18" charset="0"/>
              </a:rPr>
              <a:t> β</a:t>
            </a:r>
            <a:r>
              <a:rPr lang="fr-FR" b="1" dirty="0" smtClean="0">
                <a:solidFill>
                  <a:srgbClr val="FF0000"/>
                </a:solidFill>
                <a:latin typeface="Times New Roman" pitchFamily="18" charset="0"/>
                <a:cs typeface="Times New Roman" pitchFamily="18" charset="0"/>
              </a:rPr>
              <a:t>1 et  </a:t>
            </a:r>
            <a:r>
              <a:rPr lang="el-GR" b="1" dirty="0" smtClean="0">
                <a:solidFill>
                  <a:srgbClr val="FF0000"/>
                </a:solidFill>
                <a:latin typeface="Times New Roman" pitchFamily="18" charset="0"/>
                <a:cs typeface="Times New Roman" pitchFamily="18" charset="0"/>
              </a:rPr>
              <a:t>β</a:t>
            </a:r>
            <a:r>
              <a:rPr lang="fr-FR" b="1" dirty="0" smtClean="0">
                <a:solidFill>
                  <a:srgbClr val="FF0000"/>
                </a:solidFill>
                <a:latin typeface="Times New Roman" pitchFamily="18" charset="0"/>
                <a:cs typeface="Times New Roman" pitchFamily="18" charset="0"/>
              </a:rPr>
              <a:t>2</a:t>
            </a:r>
          </a:p>
          <a:p>
            <a:pPr>
              <a:buNone/>
            </a:pPr>
            <a:r>
              <a:rPr lang="fr-FR" sz="2800" dirty="0" smtClean="0">
                <a:latin typeface="Times New Roman" pitchFamily="18" charset="0"/>
                <a:cs typeface="Times New Roman" pitchFamily="18" charset="0"/>
              </a:rPr>
              <a:t>L’</a:t>
            </a:r>
            <a:r>
              <a:rPr lang="fr-FR" sz="2800" b="1" dirty="0" smtClean="0">
                <a:latin typeface="Times New Roman" pitchFamily="18" charset="0"/>
                <a:cs typeface="Times New Roman" pitchFamily="18" charset="0"/>
              </a:rPr>
              <a:t>Isoprénaline</a:t>
            </a:r>
            <a:r>
              <a:rPr lang="fr-FR" sz="2800" dirty="0" smtClean="0">
                <a:latin typeface="Times New Roman" pitchFamily="18" charset="0"/>
                <a:cs typeface="Times New Roman" pitchFamily="18" charset="0"/>
              </a:rPr>
              <a:t> et l’</a:t>
            </a:r>
            <a:r>
              <a:rPr lang="fr-FR" sz="2800" b="1" dirty="0" smtClean="0">
                <a:latin typeface="Times New Roman" pitchFamily="18" charset="0"/>
                <a:cs typeface="Times New Roman" pitchFamily="18" charset="0"/>
              </a:rPr>
              <a:t>Orciprénaline </a:t>
            </a:r>
            <a:r>
              <a:rPr lang="fr-FR" sz="2800" dirty="0" smtClean="0">
                <a:latin typeface="Times New Roman" pitchFamily="18" charset="0"/>
                <a:cs typeface="Times New Roman" pitchFamily="18" charset="0"/>
              </a:rPr>
              <a:t>agissent à la fois sur les récepteurs</a:t>
            </a:r>
            <a:r>
              <a:rPr lang="el-GR" sz="2800" b="1" dirty="0" smtClean="0">
                <a:solidFill>
                  <a:srgbClr val="FF0000"/>
                </a:solidFill>
                <a:latin typeface="Times New Roman" pitchFamily="18" charset="0"/>
                <a:cs typeface="Times New Roman" pitchFamily="18" charset="0"/>
              </a:rPr>
              <a: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1 et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a:t>
            </a:r>
          </a:p>
          <a:p>
            <a:pPr>
              <a:buNone/>
            </a:pPr>
            <a:r>
              <a:rPr lang="fr-FR" sz="2800" b="1" dirty="0" smtClean="0">
                <a:latin typeface="Times New Roman" pitchFamily="18" charset="0"/>
                <a:cs typeface="Times New Roman" pitchFamily="18" charset="0"/>
              </a:rPr>
              <a:t>Isoprénaline: </a:t>
            </a:r>
          </a:p>
          <a:p>
            <a:pPr>
              <a:buFont typeface="Wingdings" pitchFamily="2" charset="2"/>
              <a:buChar char="ü"/>
            </a:pPr>
            <a:r>
              <a:rPr lang="fr-FR" sz="2800" dirty="0" smtClean="0">
                <a:latin typeface="Times New Roman" pitchFamily="18" charset="0"/>
                <a:cs typeface="Times New Roman" pitchFamily="18" charset="0"/>
              </a:rPr>
              <a:t>Son effet sur la tension artérielle dépend de l’importance relative de ces deux actions qui agissent en sens opposé: l’effet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1 cardiaque tend à l’augmenter et l’effet </a:t>
            </a:r>
            <a:r>
              <a:rPr lang="fr-FR" sz="2800" b="1"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 vasculaire à l’abaisser</a:t>
            </a:r>
          </a:p>
          <a:p>
            <a:pPr>
              <a:buFont typeface="Wingdings" pitchFamily="2" charset="2"/>
              <a:buChar char="ü"/>
            </a:pPr>
            <a:r>
              <a:rPr lang="fr-FR" sz="2800" dirty="0" smtClean="0">
                <a:latin typeface="Times New Roman" pitchFamily="18" charset="0"/>
                <a:cs typeface="Times New Roman" pitchFamily="18" charset="0"/>
              </a:rPr>
              <a:t>Elle élève la glycémie et la concentration des acides gras libres plasmatiques</a:t>
            </a:r>
          </a:p>
          <a:p>
            <a:pPr>
              <a:buFont typeface="Wingdings" pitchFamily="2" charset="2"/>
              <a:buChar char="ü"/>
            </a:pPr>
            <a:r>
              <a:rPr lang="fr-FR" sz="2800" dirty="0" smtClean="0">
                <a:latin typeface="Times New Roman" pitchFamily="18" charset="0"/>
                <a:cs typeface="Times New Roman" pitchFamily="18" charset="0"/>
              </a:rPr>
              <a:t>Ces seules indications sont cardiovasculaires: bradycardies, syndrome de Stokes-Adams (BAV), chocs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yui_3_5_1_7_1348735478786_1739" descr="http://image.mabulle.com/b/bu/bua.mabulle.com/snerveux.jpg"/>
          <p:cNvPicPr>
            <a:picLocks noGrp="1"/>
          </p:cNvPicPr>
          <p:nvPr>
            <p:ph idx="1"/>
          </p:nvPr>
        </p:nvPicPr>
        <p:blipFill>
          <a:blip r:embed="rId2" cstate="print"/>
          <a:srcRect/>
          <a:stretch>
            <a:fillRect/>
          </a:stretch>
        </p:blipFill>
        <p:spPr bwMode="auto">
          <a:xfrm>
            <a:off x="1928794" y="500042"/>
            <a:ext cx="4071966" cy="57864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500858"/>
          </a:xfrm>
        </p:spPr>
        <p:txBody>
          <a:bodyPr>
            <a:normAutofit/>
          </a:bodyPr>
          <a:lstStyle/>
          <a:p>
            <a:pPr>
              <a:buNone/>
            </a:pPr>
            <a:endParaRPr lang="fr-FR" sz="2800" b="1" dirty="0" smtClean="0">
              <a:latin typeface="Times New Roman" pitchFamily="18" charset="0"/>
              <a:cs typeface="Times New Roman" pitchFamily="18" charset="0"/>
            </a:endParaRPr>
          </a:p>
          <a:p>
            <a:pPr>
              <a:buNone/>
            </a:pPr>
            <a:endParaRPr lang="fr-FR" sz="2800" b="1" dirty="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Orciprénaline:</a:t>
            </a:r>
            <a:r>
              <a:rPr lang="fr-FR" sz="2800" dirty="0" smtClean="0">
                <a:latin typeface="Times New Roman" pitchFamily="18" charset="0"/>
                <a:cs typeface="Times New Roman" pitchFamily="18" charset="0"/>
              </a:rPr>
              <a:t> Elle a des propriétés pharmacologiques semblables à celles de l’isoprénaline mais d’une plus longue durée d’action </a:t>
            </a:r>
          </a:p>
          <a:p>
            <a:pPr>
              <a:buNone/>
            </a:pPr>
            <a:endParaRPr lang="fr-FR" sz="2800" b="1" dirty="0">
              <a:latin typeface="Times New Roman" pitchFamily="18" charset="0"/>
              <a:cs typeface="Times New Roman" pitchFamily="18" charset="0"/>
            </a:endParaRPr>
          </a:p>
          <a:p>
            <a:pPr>
              <a:buNone/>
            </a:pPr>
            <a:r>
              <a:rPr lang="fr-FR" sz="2800" dirty="0" smtClean="0">
                <a:latin typeface="Times New Roman" pitchFamily="18" charset="0"/>
                <a:cs typeface="Times New Roman" pitchFamily="18" charset="0"/>
              </a:rPr>
              <a:t>    Leurs effets indésirables les plus fréquents sont céphalées, tremblements, palpitations, tachycardies</a:t>
            </a:r>
            <a:r>
              <a:rPr lang="fr-FR"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lstStyle/>
          <a:p>
            <a:pPr algn="ctr">
              <a:buNone/>
            </a:pPr>
            <a:r>
              <a:rPr lang="fr-FR" sz="4400" b="1" dirty="0" smtClean="0">
                <a:solidFill>
                  <a:srgbClr val="FF0000"/>
                </a:solidFill>
                <a:latin typeface="Times New Roman" pitchFamily="18" charset="0"/>
                <a:cs typeface="Times New Roman" pitchFamily="18" charset="0"/>
              </a:rPr>
              <a:t>Agonistes   </a:t>
            </a:r>
            <a:r>
              <a:rPr lang="el-GR" sz="4400" b="1" dirty="0" smtClean="0">
                <a:solidFill>
                  <a:srgbClr val="FF0000"/>
                </a:solidFill>
                <a:latin typeface="Times New Roman" pitchFamily="18" charset="0"/>
                <a:cs typeface="Times New Roman" pitchFamily="18" charset="0"/>
              </a:rPr>
              <a:t>β</a:t>
            </a:r>
            <a:r>
              <a:rPr lang="fr-FR" sz="4400" b="1" dirty="0">
                <a:solidFill>
                  <a:srgbClr val="FF0000"/>
                </a:solidFill>
                <a:latin typeface="Times New Roman" pitchFamily="18" charset="0"/>
                <a:cs typeface="Times New Roman" pitchFamily="18" charset="0"/>
              </a:rPr>
              <a:t>3</a:t>
            </a:r>
            <a:endParaRPr lang="fr-FR" sz="4400" b="1" dirty="0" smtClean="0">
              <a:solidFill>
                <a:srgbClr val="FF0000"/>
              </a:solidFill>
              <a:latin typeface="Times New Roman" pitchFamily="18" charset="0"/>
              <a:cs typeface="Times New Roman" pitchFamily="18" charset="0"/>
            </a:endParaRPr>
          </a:p>
          <a:p>
            <a:pPr>
              <a:buNone/>
            </a:pPr>
            <a:r>
              <a:rPr lang="fr-FR" sz="2800" dirty="0" smtClean="0">
                <a:latin typeface="Times New Roman" pitchFamily="18" charset="0"/>
                <a:cs typeface="Times New Roman" pitchFamily="18" charset="0"/>
              </a:rPr>
              <a:t>    </a:t>
            </a:r>
          </a:p>
          <a:p>
            <a:pPr>
              <a:buFont typeface="Wingdings" pitchFamily="2" charset="2"/>
              <a:buChar char="ü"/>
            </a:pPr>
            <a:r>
              <a:rPr lang="fr-FR" sz="2800" dirty="0" smtClean="0">
                <a:latin typeface="Times New Roman" pitchFamily="18" charset="0"/>
                <a:cs typeface="Times New Roman" pitchFamily="18" charset="0"/>
              </a:rPr>
              <a:t>    Rôle important dans la relaxation des fibres musculaire lisses de l'utérus, de la vessie et des vaisseaux sanguins</a:t>
            </a:r>
          </a:p>
          <a:p>
            <a:pPr>
              <a:buFont typeface="Wingdings" pitchFamily="2" charset="2"/>
              <a:buChar char="ü"/>
            </a:pPr>
            <a:r>
              <a:rPr lang="fr-FR" sz="2800" dirty="0" smtClean="0">
                <a:latin typeface="Times New Roman" pitchFamily="18" charset="0"/>
                <a:cs typeface="Times New Roman" pitchFamily="18" charset="0"/>
              </a:rPr>
              <a:t>    En raison de leur effet</a:t>
            </a:r>
            <a:r>
              <a:rPr lang="fr-FR" sz="2800" b="1" u="sng" dirty="0" smtClean="0">
                <a:latin typeface="Times New Roman" pitchFamily="18" charset="0"/>
                <a:cs typeface="Times New Roman" pitchFamily="18" charset="0"/>
              </a:rPr>
              <a:t> lipolytique</a:t>
            </a:r>
            <a:r>
              <a:rPr lang="fr-FR" sz="2800" dirty="0" smtClean="0">
                <a:latin typeface="Times New Roman" pitchFamily="18" charset="0"/>
                <a:cs typeface="Times New Roman" pitchFamily="18" charset="0"/>
              </a:rPr>
              <a:t>, les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3- mimétiques pourraient avoir un intérêt dans le traitement de l’obésité, en particulier celle que l’on observe chez les diabétiques non-</a:t>
            </a:r>
            <a:r>
              <a:rPr lang="fr-FR" sz="2800" dirty="0" err="1" smtClean="0">
                <a:latin typeface="Times New Roman" pitchFamily="18" charset="0"/>
                <a:cs typeface="Times New Roman" pitchFamily="18" charset="0"/>
              </a:rPr>
              <a:t>insulino</a:t>
            </a:r>
            <a:r>
              <a:rPr lang="fr-FR" sz="2800" dirty="0" smtClean="0">
                <a:latin typeface="Times New Roman" pitchFamily="18" charset="0"/>
                <a:cs typeface="Times New Roman" pitchFamily="18" charset="0"/>
              </a:rPr>
              <a:t>-dépendants. (reste à prouver)</a:t>
            </a:r>
          </a:p>
          <a:p>
            <a:pPr>
              <a:buNone/>
            </a:pPr>
            <a:r>
              <a:rPr lang="fr-FR" sz="2400" dirty="0" smtClean="0">
                <a:latin typeface="Times New Roman" pitchFamily="18" charset="0"/>
                <a:cs typeface="Times New Roman" pitchFamily="18" charset="0"/>
              </a:rPr>
              <a:t>     </a:t>
            </a:r>
          </a:p>
          <a:p>
            <a:pPr>
              <a:buNone/>
            </a:pPr>
            <a:r>
              <a:rPr lang="fr-FR" sz="2400" dirty="0" smtClean="0">
                <a:latin typeface="Times New Roman" pitchFamily="18" charset="0"/>
                <a:cs typeface="Times New Roman" pitchFamily="18" charset="0"/>
              </a:rPr>
              <a:t>   «  Un médicament stimulant les récepteurs bêta-3 est actuellement à l'essai chez l'homme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lstStyle/>
          <a:p>
            <a:pPr algn="ctr">
              <a:buNone/>
            </a:pPr>
            <a:r>
              <a:rPr lang="fr-FR" sz="4000" b="1" dirty="0" smtClean="0">
                <a:solidFill>
                  <a:srgbClr val="FF0000"/>
                </a:solidFill>
                <a:latin typeface="Times New Roman" pitchFamily="18" charset="0"/>
                <a:cs typeface="Times New Roman" pitchFamily="18" charset="0"/>
              </a:rPr>
              <a:t>Agonistes mixtes</a:t>
            </a:r>
            <a:r>
              <a:rPr lang="el-GR" sz="4000" b="1" dirty="0" smtClean="0">
                <a:solidFill>
                  <a:srgbClr val="FF0000"/>
                </a:solidFill>
                <a:latin typeface="Times New Roman" pitchFamily="18" charset="0"/>
                <a:cs typeface="Times New Roman" pitchFamily="18" charset="0"/>
              </a:rPr>
              <a:t> α</a:t>
            </a:r>
            <a:r>
              <a:rPr lang="fr-FR" sz="4000" b="1" dirty="0" smtClean="0">
                <a:solidFill>
                  <a:srgbClr val="FF0000"/>
                </a:solidFill>
                <a:latin typeface="Times New Roman" pitchFamily="18" charset="0"/>
                <a:cs typeface="Times New Roman" pitchFamily="18" charset="0"/>
              </a:rPr>
              <a:t> et  </a:t>
            </a:r>
            <a:r>
              <a:rPr lang="el-GR" sz="4000" b="1" dirty="0" smtClean="0">
                <a:solidFill>
                  <a:srgbClr val="FF0000"/>
                </a:solidFill>
                <a:latin typeface="Times New Roman" pitchFamily="18" charset="0"/>
                <a:cs typeface="Times New Roman" pitchFamily="18" charset="0"/>
              </a:rPr>
              <a:t>β</a:t>
            </a:r>
            <a:endParaRPr lang="fr-FR" sz="4000" b="1" dirty="0" smtClean="0">
              <a:solidFill>
                <a:srgbClr val="FF0000"/>
              </a:solidFill>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Noradrénaline: </a:t>
            </a:r>
            <a:r>
              <a:rPr lang="fr-FR" sz="2800" dirty="0" smtClean="0">
                <a:latin typeface="Times New Roman" pitchFamily="18" charset="0"/>
                <a:cs typeface="Times New Roman" pitchFamily="18" charset="0"/>
              </a:rPr>
              <a:t>stimule les récepteurs </a:t>
            </a:r>
            <a:r>
              <a:rPr lang="el-GR" dirty="0" smtClean="0">
                <a:latin typeface="Times New Roman" pitchFamily="18" charset="0"/>
                <a:cs typeface="Times New Roman" pitchFamily="18" charset="0"/>
              </a:rPr>
              <a:t>α</a:t>
            </a:r>
            <a:r>
              <a:rPr lang="fr-FR" dirty="0" smtClean="0">
                <a:latin typeface="Times New Roman" pitchFamily="18" charset="0"/>
                <a:cs typeface="Times New Roman" pitchFamily="18" charset="0"/>
              </a:rPr>
              <a:t>1, </a:t>
            </a:r>
            <a:r>
              <a:rPr lang="el-GR" dirty="0" smtClean="0">
                <a:latin typeface="Times New Roman" pitchFamily="18" charset="0"/>
                <a:cs typeface="Times New Roman" pitchFamily="18" charset="0"/>
              </a:rPr>
              <a:t>α</a:t>
            </a:r>
            <a:r>
              <a:rPr lang="fr-FR" dirty="0" smtClean="0">
                <a:latin typeface="Times New Roman" pitchFamily="18" charset="0"/>
                <a:cs typeface="Times New Roman" pitchFamily="18" charset="0"/>
              </a:rPr>
              <a:t>2 et </a:t>
            </a:r>
            <a:r>
              <a:rPr lang="el-GR" dirty="0" smtClean="0">
                <a:latin typeface="Times New Roman" pitchFamily="18" charset="0"/>
                <a:cs typeface="Times New Roman" pitchFamily="18" charset="0"/>
              </a:rPr>
              <a:t>β</a:t>
            </a:r>
            <a:r>
              <a:rPr lang="fr-FR" dirty="0" smtClean="0">
                <a:latin typeface="Times New Roman" pitchFamily="18" charset="0"/>
                <a:cs typeface="Times New Roman" pitchFamily="18" charset="0"/>
              </a:rPr>
              <a:t>1</a:t>
            </a:r>
          </a:p>
          <a:p>
            <a:pPr>
              <a:buNone/>
            </a:pPr>
            <a:r>
              <a:rPr lang="fr-FR" sz="2800" u="sng" dirty="0" smtClean="0">
                <a:latin typeface="Times New Roman" pitchFamily="18" charset="0"/>
                <a:cs typeface="Times New Roman" pitchFamily="18" charset="0"/>
              </a:rPr>
              <a:t>Effets cardiovasculaires: </a:t>
            </a:r>
            <a:r>
              <a:rPr lang="fr-FR" sz="2800" dirty="0" smtClean="0">
                <a:latin typeface="Times New Roman" pitchFamily="18" charset="0"/>
                <a:cs typeface="Times New Roman" pitchFamily="18" charset="0"/>
              </a:rPr>
              <a:t>effets vasculaires de type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1</a:t>
            </a:r>
          </a:p>
          <a:p>
            <a:pPr>
              <a:buNone/>
            </a:pPr>
            <a:r>
              <a:rPr lang="fr-FR" sz="2800" dirty="0" smtClean="0">
                <a:latin typeface="Times New Roman" pitchFamily="18" charset="0"/>
                <a:cs typeface="Times New Roman" pitchFamily="18" charset="0"/>
              </a:rPr>
              <a:t>(vasoconstriction artérielle et veineuse), et des effets cardiaques de types</a:t>
            </a:r>
            <a:r>
              <a:rPr lang="el-GR" sz="2800" dirty="0" smtClean="0">
                <a:latin typeface="Times New Roman" pitchFamily="18" charset="0"/>
                <a:cs typeface="Times New Roman" pitchFamily="18" charset="0"/>
              </a:rPr>
              <a:t> β</a:t>
            </a:r>
            <a:r>
              <a:rPr lang="fr-FR" sz="2800" dirty="0" smtClean="0">
                <a:latin typeface="Times New Roman" pitchFamily="18" charset="0"/>
                <a:cs typeface="Times New Roman" pitchFamily="18" charset="0"/>
              </a:rPr>
              <a:t>1(action inotrope, chronotrope, dromotrope</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et bathmotrope positives), responsables de l’hypertension artérielle  </a:t>
            </a:r>
          </a:p>
          <a:p>
            <a:pPr>
              <a:buNone/>
            </a:pPr>
            <a:r>
              <a:rPr lang="fr-FR" sz="2800" dirty="0" smtClean="0">
                <a:latin typeface="Times New Roman" pitchFamily="18" charset="0"/>
                <a:cs typeface="Times New Roman" pitchFamily="18" charset="0"/>
              </a:rPr>
              <a:t>Administrée en perfusion, la NA donne une élévation de la PA systolique et diastolique proportionnelle à la dose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u="sng" dirty="0" smtClean="0">
                <a:latin typeface="Times New Roman" pitchFamily="18" charset="0"/>
                <a:cs typeface="Times New Roman" pitchFamily="18" charset="0"/>
              </a:rPr>
              <a:t>Autres effets:</a:t>
            </a:r>
            <a:r>
              <a:rPr lang="fr-FR" dirty="0" smtClean="0">
                <a:latin typeface="Times New Roman" pitchFamily="18" charset="0"/>
                <a:cs typeface="Times New Roman" pitchFamily="18" charset="0"/>
              </a:rPr>
              <a:t> </a:t>
            </a:r>
          </a:p>
          <a:p>
            <a:pPr>
              <a:buFont typeface="Wingdings" pitchFamily="2" charset="2"/>
              <a:buChar char="ü"/>
            </a:pPr>
            <a:r>
              <a:rPr lang="fr-FR" sz="2800" dirty="0" smtClean="0">
                <a:latin typeface="Times New Roman" pitchFamily="18" charset="0"/>
                <a:cs typeface="Times New Roman" pitchFamily="18" charset="0"/>
              </a:rPr>
              <a:t>Action inhibitrice de l’intestin: diminution du tonus, suppression des contractions péristaltiques</a:t>
            </a:r>
          </a:p>
          <a:p>
            <a:pPr>
              <a:buFont typeface="Wingdings" pitchFamily="2" charset="2"/>
              <a:buChar char="ü"/>
            </a:pPr>
            <a:r>
              <a:rPr lang="fr-FR" sz="2800" dirty="0" smtClean="0">
                <a:latin typeface="Times New Roman" pitchFamily="18" charset="0"/>
                <a:cs typeface="Times New Roman" pitchFamily="18" charset="0"/>
              </a:rPr>
              <a:t>Action mydriatique sur l’œil</a:t>
            </a:r>
          </a:p>
          <a:p>
            <a:pPr>
              <a:buFont typeface="Wingdings" pitchFamily="2" charset="2"/>
              <a:buChar char="ü"/>
            </a:pPr>
            <a:r>
              <a:rPr lang="fr-FR" sz="2800" dirty="0" smtClean="0">
                <a:latin typeface="Times New Roman" pitchFamily="18" charset="0"/>
                <a:cs typeface="Times New Roman" pitchFamily="18" charset="0"/>
              </a:rPr>
              <a:t>Action utérotonique</a:t>
            </a:r>
          </a:p>
          <a:p>
            <a:pPr>
              <a:buFont typeface="Wingdings" pitchFamily="2" charset="2"/>
              <a:buChar char="ü"/>
            </a:pPr>
            <a:r>
              <a:rPr lang="fr-FR" sz="2800" dirty="0" smtClean="0">
                <a:latin typeface="Times New Roman" pitchFamily="18" charset="0"/>
                <a:cs typeface="Times New Roman" pitchFamily="18" charset="0"/>
              </a:rPr>
              <a:t>Action bronchodilatatrice moindre que celle de l’adrénaline et surtout des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-mimétiques </a:t>
            </a:r>
          </a:p>
          <a:p>
            <a:pPr>
              <a:buNone/>
            </a:pPr>
            <a:r>
              <a:rPr lang="fr-FR" sz="2800" u="sng" dirty="0" smtClean="0">
                <a:latin typeface="Times New Roman" pitchFamily="18" charset="0"/>
                <a:cs typeface="Times New Roman" pitchFamily="18" charset="0"/>
              </a:rPr>
              <a:t>Utilisations: </a:t>
            </a:r>
            <a:r>
              <a:rPr lang="fr-FR" sz="2800" dirty="0" smtClean="0">
                <a:latin typeface="Times New Roman" pitchFamily="18" charset="0"/>
                <a:cs typeface="Times New Roman" pitchFamily="18" charset="0"/>
              </a:rPr>
              <a:t>utilisée en perfusion IV dans le TRT des collapsus, des chutes tensionnelles sévères secondaires à une vasodilatation périphérique avec volémie normale</a:t>
            </a:r>
          </a:p>
          <a:p>
            <a:pPr>
              <a:buNone/>
            </a:pPr>
            <a:r>
              <a:rPr lang="fr-FR" sz="2800" u="sng" dirty="0" smtClean="0">
                <a:latin typeface="Times New Roman" pitchFamily="18" charset="0"/>
                <a:cs typeface="Times New Roman" pitchFamily="18" charset="0"/>
              </a:rPr>
              <a:t>Principal effet indésirable: </a:t>
            </a:r>
            <a:r>
              <a:rPr lang="fr-FR" sz="2800" dirty="0" smtClean="0">
                <a:latin typeface="Times New Roman" pitchFamily="18" charset="0"/>
                <a:cs typeface="Times New Roman" pitchFamily="18" charset="0"/>
              </a:rPr>
              <a:t>la vasoconstriction qui réduit l’irrigation des organes, elle provoque des nécroses en cas d’administration en dehors de la veine  </a:t>
            </a:r>
            <a:endParaRPr lang="fr-FR" sz="28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latin typeface="Times New Roman" pitchFamily="18" charset="0"/>
                <a:cs typeface="Times New Roman" pitchFamily="18" charset="0"/>
              </a:rPr>
              <a:t>Adrénaline: </a:t>
            </a:r>
            <a:r>
              <a:rPr lang="fr-FR" sz="2800" dirty="0" smtClean="0">
                <a:latin typeface="Times New Roman" pitchFamily="18" charset="0"/>
                <a:cs typeface="Times New Roman" pitchFamily="18" charset="0"/>
              </a:rPr>
              <a:t>Elle a des effets</a:t>
            </a:r>
            <a:r>
              <a:rPr lang="el-GR" sz="2800" dirty="0" smtClean="0">
                <a:latin typeface="Times New Roman" pitchFamily="18" charset="0"/>
                <a:cs typeface="Times New Roman" pitchFamily="18" charset="0"/>
              </a:rPr>
              <a:t> α</a:t>
            </a:r>
            <a:r>
              <a:rPr lang="fr-FR" sz="2800" dirty="0" smtClean="0">
                <a:latin typeface="Times New Roman" pitchFamily="18" charset="0"/>
                <a:cs typeface="Times New Roman" pitchFamily="18" charset="0"/>
              </a:rPr>
              <a:t>1,</a:t>
            </a:r>
            <a:r>
              <a:rPr lang="el-GR" sz="2800" dirty="0" smtClean="0">
                <a:latin typeface="Times New Roman" pitchFamily="18" charset="0"/>
                <a:cs typeface="Times New Roman" pitchFamily="18" charset="0"/>
              </a:rPr>
              <a:t> β</a:t>
            </a:r>
            <a:r>
              <a:rPr lang="fr-FR" sz="2800" dirty="0" smtClean="0">
                <a:latin typeface="Times New Roman" pitchFamily="18" charset="0"/>
                <a:cs typeface="Times New Roman" pitchFamily="18" charset="0"/>
              </a:rPr>
              <a:t>1 et </a:t>
            </a:r>
            <a:r>
              <a:rPr lang="el-GR" sz="2800" dirty="0" smtClean="0">
                <a:latin typeface="Times New Roman" pitchFamily="18" charset="0"/>
                <a:cs typeface="Times New Roman" pitchFamily="18" charset="0"/>
              </a:rPr>
              <a:t>β</a:t>
            </a:r>
            <a:r>
              <a:rPr lang="fr-FR" sz="2800" dirty="0">
                <a:latin typeface="Times New Roman" pitchFamily="18" charset="0"/>
                <a:cs typeface="Times New Roman" pitchFamily="18" charset="0"/>
              </a:rPr>
              <a:t>2</a:t>
            </a:r>
            <a:r>
              <a:rPr lang="fr-FR" sz="2800" dirty="0" smtClean="0">
                <a:latin typeface="Times New Roman" pitchFamily="18" charset="0"/>
                <a:cs typeface="Times New Roman" pitchFamily="18" charset="0"/>
              </a:rPr>
              <a:t> </a:t>
            </a:r>
          </a:p>
          <a:p>
            <a:pPr>
              <a:buNone/>
            </a:pPr>
            <a:r>
              <a:rPr lang="fr-FR" sz="2800" dirty="0" smtClean="0">
                <a:latin typeface="Times New Roman" pitchFamily="18" charset="0"/>
                <a:cs typeface="Times New Roman" pitchFamily="18" charset="0"/>
              </a:rPr>
              <a:t> </a:t>
            </a:r>
            <a:r>
              <a:rPr lang="fr-FR" sz="2800" u="sng" dirty="0" smtClean="0">
                <a:latin typeface="Times New Roman" pitchFamily="18" charset="0"/>
                <a:cs typeface="Times New Roman" pitchFamily="18" charset="0"/>
              </a:rPr>
              <a:t>Effets cardiovasculaires: </a:t>
            </a:r>
            <a:r>
              <a:rPr lang="fr-FR" sz="2800" dirty="0" smtClean="0">
                <a:latin typeface="Times New Roman" pitchFamily="18" charset="0"/>
                <a:cs typeface="Times New Roman" pitchFamily="18" charset="0"/>
              </a:rPr>
              <a:t>A faible dose, l’injection IV d’adrénaline peut provoquer une hypotension, à dose élevée, une hypertension</a:t>
            </a:r>
          </a:p>
          <a:p>
            <a:pPr>
              <a:buNone/>
            </a:pPr>
            <a:r>
              <a:rPr lang="fr-FR" sz="2800" dirty="0" smtClean="0">
                <a:latin typeface="Times New Roman" pitchFamily="18" charset="0"/>
                <a:cs typeface="Times New Roman" pitchFamily="18" charset="0"/>
              </a:rPr>
              <a:t>En perfusion, elle provoque une élévation de la pression systolique et un abaissement de la pression diastolique</a:t>
            </a:r>
          </a:p>
          <a:p>
            <a:pPr>
              <a:buNone/>
            </a:pPr>
            <a:r>
              <a:rPr lang="fr-FR" sz="2800" dirty="0" smtClean="0">
                <a:latin typeface="Times New Roman" pitchFamily="18" charset="0"/>
                <a:cs typeface="Times New Roman" pitchFamily="18" charset="0"/>
              </a:rPr>
              <a:t>1- Effet cardiaque: l’adrénaline, par ses effets</a:t>
            </a:r>
            <a:r>
              <a:rPr lang="el-GR" sz="2800" dirty="0" smtClean="0">
                <a:latin typeface="Times New Roman" pitchFamily="18" charset="0"/>
                <a:cs typeface="Times New Roman" pitchFamily="18" charset="0"/>
              </a:rPr>
              <a:t> β</a:t>
            </a:r>
            <a:r>
              <a:rPr lang="fr-FR" sz="2800" dirty="0" smtClean="0">
                <a:latin typeface="Times New Roman" pitchFamily="18" charset="0"/>
                <a:cs typeface="Times New Roman" pitchFamily="18" charset="0"/>
              </a:rPr>
              <a:t>1 et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 accélère et renforce les contractions cardiaques et le débit cardiaque augmente </a:t>
            </a:r>
          </a:p>
          <a:p>
            <a:pPr>
              <a:buNone/>
            </a:pPr>
            <a:r>
              <a:rPr lang="fr-FR" sz="2800" dirty="0" smtClean="0">
                <a:latin typeface="Times New Roman" pitchFamily="18" charset="0"/>
                <a:cs typeface="Times New Roman" pitchFamily="18" charset="0"/>
              </a:rPr>
              <a:t>2- Effets vasculaires: l’adrénaline possède à la fois des effets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1(vasoconstriction) et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2(vasodilatation).</a:t>
            </a:r>
          </a:p>
          <a:p>
            <a:pPr>
              <a:buNone/>
            </a:pPr>
            <a:r>
              <a:rPr lang="fr-FR" sz="2800" dirty="0" smtClean="0">
                <a:latin typeface="Times New Roman" pitchFamily="18" charset="0"/>
                <a:cs typeface="Times New Roman" pitchFamily="18" charset="0"/>
              </a:rPr>
              <a:t>L’effet vasoconstricteur l’emporte sur l’effet vasodilatateur et les résistances périphériques s’élèvent. </a:t>
            </a:r>
            <a:endParaRPr lang="fr-FR"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fontScale="85000" lnSpcReduction="10000"/>
          </a:bodyPr>
          <a:lstStyle/>
          <a:p>
            <a:pPr>
              <a:buNone/>
            </a:pPr>
            <a:r>
              <a:rPr lang="fr-FR" sz="2800" u="sng" dirty="0" smtClean="0">
                <a:latin typeface="Times New Roman" pitchFamily="18" charset="0"/>
                <a:cs typeface="Times New Roman" pitchFamily="18" charset="0"/>
              </a:rPr>
              <a:t>Autres effets</a:t>
            </a:r>
            <a:r>
              <a:rPr lang="fr-FR" u="sng" dirty="0" smtClean="0">
                <a:latin typeface="Times New Roman" pitchFamily="18" charset="0"/>
                <a:cs typeface="Times New Roman" pitchFamily="18" charset="0"/>
              </a:rPr>
              <a:t>:</a:t>
            </a:r>
          </a:p>
          <a:p>
            <a:pPr>
              <a:buFont typeface="Wingdings" pitchFamily="2" charset="2"/>
              <a:buChar char="ü"/>
            </a:pPr>
            <a:r>
              <a:rPr lang="fr-FR" sz="2800" dirty="0" smtClean="0">
                <a:latin typeface="Times New Roman" pitchFamily="18" charset="0"/>
                <a:cs typeface="Times New Roman" pitchFamily="18" charset="0"/>
              </a:rPr>
              <a:t>Activité bronchodilatatrice, mydriatique et inhibitrice du péristaltisme du tube digestif </a:t>
            </a:r>
          </a:p>
          <a:p>
            <a:pPr>
              <a:buFont typeface="Wingdings" pitchFamily="2" charset="2"/>
              <a:buChar char="ü"/>
            </a:pPr>
            <a:r>
              <a:rPr lang="fr-FR" sz="2800" dirty="0" smtClean="0">
                <a:latin typeface="Times New Roman" pitchFamily="18" charset="0"/>
                <a:cs typeface="Times New Roman" pitchFamily="18" charset="0"/>
              </a:rPr>
              <a:t>Effets métaboliques: élévation de la glycémie, de l’acide lactique, des acides gras libres et du glycérol</a:t>
            </a:r>
          </a:p>
          <a:p>
            <a:pPr>
              <a:buFont typeface="Wingdings" pitchFamily="2" charset="2"/>
              <a:buChar char="ü"/>
            </a:pPr>
            <a:r>
              <a:rPr lang="fr-FR" sz="2800" dirty="0" smtClean="0">
                <a:latin typeface="Times New Roman" pitchFamily="18" charset="0"/>
                <a:cs typeface="Times New Roman" pitchFamily="18" charset="0"/>
              </a:rPr>
              <a:t>Elle élève la température et augmente la consommation d’oxygène</a:t>
            </a:r>
          </a:p>
          <a:p>
            <a:pPr>
              <a:buNone/>
            </a:pPr>
            <a:r>
              <a:rPr lang="fr-FR" sz="2800" u="sng" dirty="0" smtClean="0">
                <a:latin typeface="Times New Roman" pitchFamily="18" charset="0"/>
                <a:cs typeface="Times New Roman" pitchFamily="18" charset="0"/>
              </a:rPr>
              <a:t>Utilisations:</a:t>
            </a:r>
          </a:p>
          <a:p>
            <a:pPr>
              <a:buFont typeface="Wingdings" pitchFamily="2" charset="2"/>
              <a:buChar char="ü"/>
            </a:pPr>
            <a:r>
              <a:rPr lang="fr-FR" sz="2800" dirty="0" smtClean="0">
                <a:latin typeface="Times New Roman" pitchFamily="18" charset="0"/>
                <a:cs typeface="Times New Roman" pitchFamily="18" charset="0"/>
              </a:rPr>
              <a:t> utilisée s/f inj par voie générale dans le TRT des chocs anaphylactiques et des arrêts cardiaques </a:t>
            </a:r>
          </a:p>
          <a:p>
            <a:pPr>
              <a:buFont typeface="Wingdings" pitchFamily="2" charset="2"/>
              <a:buChar char="ü"/>
            </a:pPr>
            <a:r>
              <a:rPr lang="fr-FR" sz="2800" dirty="0" smtClean="0">
                <a:latin typeface="Times New Roman" pitchFamily="18" charset="0"/>
                <a:cs typeface="Times New Roman" pitchFamily="18" charset="0"/>
              </a:rPr>
              <a:t>Elle est très souvent associée aux anesthésiques locaux pour réduire leur diffusion à partir de leur lieu d’injection </a:t>
            </a:r>
          </a:p>
          <a:p>
            <a:pPr>
              <a:buFont typeface="Wingdings" pitchFamily="2" charset="2"/>
              <a:buChar char="ü"/>
            </a:pPr>
            <a:r>
              <a:rPr lang="fr-FR" sz="2800" dirty="0" smtClean="0">
                <a:latin typeface="Times New Roman" pitchFamily="18" charset="0"/>
                <a:cs typeface="Times New Roman" pitchFamily="18" charset="0"/>
              </a:rPr>
              <a:t>S/f  de collyres, elle est utilisée comme </a:t>
            </a:r>
            <a:r>
              <a:rPr lang="fr-FR" sz="2800" dirty="0" err="1" smtClean="0">
                <a:latin typeface="Times New Roman" pitchFamily="18" charset="0"/>
                <a:cs typeface="Times New Roman" pitchFamily="18" charset="0"/>
              </a:rPr>
              <a:t>antiglaucomateux</a:t>
            </a:r>
            <a:r>
              <a:rPr lang="fr-FR" sz="2800" dirty="0" smtClean="0">
                <a:latin typeface="Times New Roman" pitchFamily="18" charset="0"/>
                <a:cs typeface="Times New Roman" pitchFamily="18" charset="0"/>
              </a:rPr>
              <a:t> </a:t>
            </a:r>
          </a:p>
          <a:p>
            <a:pPr>
              <a:buFont typeface="Wingdings" pitchFamily="2" charset="2"/>
              <a:buChar char="ü"/>
            </a:pPr>
            <a:r>
              <a:rPr lang="fr-FR" sz="2800" dirty="0" smtClean="0">
                <a:latin typeface="Times New Roman" pitchFamily="18" charset="0"/>
                <a:cs typeface="Times New Roman" pitchFamily="18" charset="0"/>
              </a:rPr>
              <a:t>S/f  d’aérosol, elle a été utilisée dans le TRT de la crise d’asthme et de l’œdème de la glotte </a:t>
            </a:r>
          </a:p>
          <a:p>
            <a:pPr>
              <a:buNone/>
            </a:pPr>
            <a:r>
              <a:rPr lang="fr-FR" sz="2800" dirty="0" smtClean="0">
                <a:latin typeface="Times New Roman" pitchFamily="18" charset="0"/>
                <a:cs typeface="Times New Roman" pitchFamily="18" charset="0"/>
              </a:rPr>
              <a:t> </a:t>
            </a:r>
          </a:p>
          <a:p>
            <a:pPr>
              <a:buNone/>
            </a:pPr>
            <a:r>
              <a:rPr lang="fr-FR" dirty="0" smtClean="0">
                <a:latin typeface="Times New Roman" pitchFamily="18" charset="0"/>
                <a:cs typeface="Times New Roman" pitchFamily="18" charset="0"/>
              </a:rPr>
              <a:t> </a:t>
            </a:r>
          </a:p>
          <a:p>
            <a:pPr>
              <a:buNone/>
            </a:pP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lgn="ctr">
              <a:buNone/>
            </a:pPr>
            <a:r>
              <a:rPr lang="fr-FR" b="1" dirty="0" smtClean="0">
                <a:solidFill>
                  <a:srgbClr val="FF0000"/>
                </a:solidFill>
                <a:latin typeface="Times New Roman" pitchFamily="18" charset="0"/>
                <a:cs typeface="Times New Roman" pitchFamily="18" charset="0"/>
              </a:rPr>
              <a:t>Agonistes Dopaminergiques</a:t>
            </a:r>
          </a:p>
          <a:p>
            <a:pPr>
              <a:buNone/>
            </a:pPr>
            <a:r>
              <a:rPr lang="fr-FR" sz="2800" dirty="0" smtClean="0">
                <a:latin typeface="Times New Roman" pitchFamily="18" charset="0"/>
                <a:cs typeface="Times New Roman" pitchFamily="18" charset="0"/>
              </a:rPr>
              <a:t>Ils stimulent les récepteurs dopaminergiques </a:t>
            </a:r>
          </a:p>
          <a:p>
            <a:pPr>
              <a:buNone/>
            </a:pPr>
            <a:r>
              <a:rPr lang="fr-FR" sz="2800" b="1" dirty="0" smtClean="0">
                <a:solidFill>
                  <a:srgbClr val="FF0000"/>
                </a:solidFill>
                <a:latin typeface="Times New Roman" pitchFamily="18" charset="0"/>
                <a:cs typeface="Times New Roman" pitchFamily="18" charset="0"/>
              </a:rPr>
              <a:t>A effets périphériques :</a:t>
            </a:r>
          </a:p>
          <a:p>
            <a:pPr>
              <a:buNone/>
            </a:pPr>
            <a:r>
              <a:rPr lang="fr-FR" b="1" dirty="0" smtClean="0">
                <a:solidFill>
                  <a:srgbClr val="FF0000"/>
                </a:solidFill>
                <a:latin typeface="Times New Roman" pitchFamily="18" charset="0"/>
                <a:cs typeface="Times New Roman" pitchFamily="18" charset="0"/>
              </a:rPr>
              <a:t> </a:t>
            </a:r>
            <a:r>
              <a:rPr lang="fr-FR" sz="2800" dirty="0" smtClean="0">
                <a:latin typeface="Times New Roman" pitchFamily="18" charset="0"/>
                <a:cs typeface="Times New Roman" pitchFamily="18" charset="0"/>
              </a:rPr>
              <a:t>Le principal agoniste de ce type est la </a:t>
            </a:r>
            <a:r>
              <a:rPr lang="fr-FR" sz="2800" b="1" dirty="0" smtClean="0">
                <a:latin typeface="Times New Roman" pitchFamily="18" charset="0"/>
                <a:cs typeface="Times New Roman" pitchFamily="18" charset="0"/>
              </a:rPr>
              <a:t>Dopamine</a:t>
            </a:r>
            <a:r>
              <a:rPr lang="fr-FR" sz="2800" dirty="0" smtClean="0">
                <a:latin typeface="Times New Roman" pitchFamily="18" charset="0"/>
                <a:cs typeface="Times New Roman" pitchFamily="18" charset="0"/>
              </a:rPr>
              <a:t> </a:t>
            </a:r>
          </a:p>
          <a:p>
            <a:pPr>
              <a:buNone/>
            </a:pPr>
            <a:r>
              <a:rPr lang="fr-FR" sz="2800" dirty="0" smtClean="0">
                <a:latin typeface="Times New Roman" pitchFamily="18" charset="0"/>
                <a:cs typeface="Times New Roman" pitchFamily="18" charset="0"/>
              </a:rPr>
              <a:t>Administrée par voie IV, elle a des effets seulement périphériques car elle ne pénètre pas dans le cerveau</a:t>
            </a:r>
          </a:p>
          <a:p>
            <a:pPr>
              <a:buNone/>
            </a:pPr>
            <a:r>
              <a:rPr lang="fr-FR" sz="2800" u="sng" dirty="0" smtClean="0">
                <a:latin typeface="Times New Roman" pitchFamily="18" charset="0"/>
                <a:cs typeface="Times New Roman" pitchFamily="18" charset="0"/>
              </a:rPr>
              <a:t>Effets:  </a:t>
            </a:r>
            <a:endParaRPr lang="fr-FR" sz="2800" dirty="0" smtClean="0">
              <a:latin typeface="Times New Roman" pitchFamily="18" charset="0"/>
              <a:cs typeface="Times New Roman" pitchFamily="18" charset="0"/>
            </a:endParaRPr>
          </a:p>
          <a:p>
            <a:pPr>
              <a:buFont typeface="Wingdings" pitchFamily="2" charset="2"/>
              <a:buChar char="ü"/>
            </a:pPr>
            <a:r>
              <a:rPr lang="fr-FR" sz="2800" dirty="0" smtClean="0">
                <a:latin typeface="Times New Roman" pitchFamily="18" charset="0"/>
                <a:cs typeface="Times New Roman" pitchFamily="18" charset="0"/>
              </a:rPr>
              <a:t>A faibles doses, elle stimule les récepteurs dopaminergiques, ce qui entraine une vasodilatation rénale, mésentérique et coronaire et une augmentation de la diurèse et de la natriurèse </a:t>
            </a:r>
          </a:p>
          <a:p>
            <a:pPr>
              <a:buFont typeface="Wingdings" pitchFamily="2" charset="2"/>
              <a:buChar char="ü"/>
            </a:pPr>
            <a:endParaRPr lang="fr-FR" sz="2800" dirty="0" smtClean="0">
              <a:latin typeface="Times New Roman" pitchFamily="18" charset="0"/>
              <a:cs typeface="Times New Roman" pitchFamily="18" charset="0"/>
            </a:endParaRPr>
          </a:p>
          <a:p>
            <a:pPr>
              <a:buFont typeface="Wingdings" pitchFamily="2" charset="2"/>
              <a:buChar char="ü"/>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357982"/>
          </a:xfrm>
        </p:spPr>
        <p:txBody>
          <a:bodyPr>
            <a:normAutofit/>
          </a:bodyPr>
          <a:lstStyle/>
          <a:p>
            <a:pPr>
              <a:buFont typeface="Wingdings" pitchFamily="2" charset="2"/>
              <a:buChar char="ü"/>
            </a:pPr>
            <a:r>
              <a:rPr lang="fr-FR" sz="2800" dirty="0" smtClean="0">
                <a:latin typeface="Times New Roman" pitchFamily="18" charset="0"/>
                <a:cs typeface="Times New Roman" pitchFamily="18" charset="0"/>
              </a:rPr>
              <a:t>A doses moyennes, elle stimule les récepteurs</a:t>
            </a:r>
            <a:r>
              <a:rPr lang="el-GR" sz="2800" dirty="0" smtClean="0">
                <a:latin typeface="Times New Roman" pitchFamily="18" charset="0"/>
                <a:cs typeface="Times New Roman" pitchFamily="18" charset="0"/>
              </a:rPr>
              <a:t> β</a:t>
            </a:r>
            <a:r>
              <a:rPr lang="fr-FR" sz="2800" dirty="0" smtClean="0">
                <a:latin typeface="Times New Roman" pitchFamily="18" charset="0"/>
                <a:cs typeface="Times New Roman" pitchFamily="18" charset="0"/>
              </a:rPr>
              <a:t>1 et </a:t>
            </a:r>
            <a:r>
              <a:rPr lang="el-GR" sz="2800" dirty="0" smtClean="0">
                <a:latin typeface="Times New Roman" pitchFamily="18" charset="0"/>
                <a:cs typeface="Times New Roman" pitchFamily="18" charset="0"/>
              </a:rPr>
              <a:t>β</a:t>
            </a:r>
            <a:r>
              <a:rPr lang="fr-FR" sz="2800" dirty="0" smtClean="0">
                <a:latin typeface="Times New Roman" pitchFamily="18" charset="0"/>
                <a:cs typeface="Times New Roman" pitchFamily="18" charset="0"/>
              </a:rPr>
              <a:t>2 avec un effet </a:t>
            </a:r>
            <a:r>
              <a:rPr lang="fr-FR" sz="2800" dirty="0" err="1" smtClean="0">
                <a:latin typeface="Times New Roman" pitchFamily="18" charset="0"/>
                <a:cs typeface="Times New Roman" pitchFamily="18" charset="0"/>
              </a:rPr>
              <a:t>inotrope</a:t>
            </a:r>
            <a:r>
              <a:rPr lang="fr-FR" sz="2800" dirty="0" smtClean="0">
                <a:latin typeface="Times New Roman" pitchFamily="18" charset="0"/>
                <a:cs typeface="Times New Roman" pitchFamily="18" charset="0"/>
              </a:rPr>
              <a:t> positif et une vasodilatation</a:t>
            </a:r>
          </a:p>
          <a:p>
            <a:pPr>
              <a:buFont typeface="Wingdings" pitchFamily="2" charset="2"/>
              <a:buChar char="ü"/>
            </a:pPr>
            <a:r>
              <a:rPr lang="fr-FR" sz="2800" dirty="0" smtClean="0">
                <a:latin typeface="Times New Roman" pitchFamily="18" charset="0"/>
                <a:cs typeface="Times New Roman" pitchFamily="18" charset="0"/>
              </a:rPr>
              <a:t>A fortes doses, elle peut stimuler les récepteurs </a:t>
            </a:r>
            <a:r>
              <a:rPr lang="el-GR" sz="2800" dirty="0" smtClean="0">
                <a:latin typeface="Times New Roman" pitchFamily="18" charset="0"/>
                <a:cs typeface="Times New Roman" pitchFamily="18" charset="0"/>
              </a:rPr>
              <a:t>α</a:t>
            </a:r>
            <a:r>
              <a:rPr lang="fr-FR" sz="2800" dirty="0" smtClean="0">
                <a:latin typeface="Times New Roman" pitchFamily="18" charset="0"/>
                <a:cs typeface="Times New Roman" pitchFamily="18" charset="0"/>
              </a:rPr>
              <a:t> adrénergiques  responsables d’une vasoconstriction</a:t>
            </a:r>
          </a:p>
          <a:p>
            <a:pPr>
              <a:buNone/>
            </a:pPr>
            <a:r>
              <a:rPr lang="fr-FR" sz="2800" dirty="0" smtClean="0">
                <a:latin typeface="Times New Roman" pitchFamily="18" charset="0"/>
                <a:cs typeface="Times New Roman" pitchFamily="18" charset="0"/>
              </a:rPr>
              <a:t> </a:t>
            </a:r>
            <a:r>
              <a:rPr lang="fr-FR" sz="2800" u="sng" dirty="0" smtClean="0">
                <a:latin typeface="Times New Roman" pitchFamily="18" charset="0"/>
                <a:cs typeface="Times New Roman" pitchFamily="18" charset="0"/>
              </a:rPr>
              <a:t>Utilisations:</a:t>
            </a:r>
          </a:p>
          <a:p>
            <a:pPr>
              <a:buFont typeface="Wingdings" pitchFamily="2" charset="2"/>
              <a:buChar char="ü"/>
            </a:pPr>
            <a:r>
              <a:rPr lang="fr-FR" sz="2800" dirty="0" smtClean="0">
                <a:latin typeface="Times New Roman" pitchFamily="18" charset="0"/>
                <a:cs typeface="Times New Roman" pitchFamily="18" charset="0"/>
              </a:rPr>
              <a:t>TRT des troubles hémodynamiques de l’état de choc </a:t>
            </a:r>
          </a:p>
          <a:p>
            <a:pPr>
              <a:buFont typeface="Wingdings" pitchFamily="2" charset="2"/>
              <a:buChar char="ü"/>
            </a:pPr>
            <a:r>
              <a:rPr lang="fr-FR" sz="2800" dirty="0" smtClean="0">
                <a:latin typeface="Times New Roman" pitchFamily="18" charset="0"/>
                <a:cs typeface="Times New Roman" pitchFamily="18" charset="0"/>
              </a:rPr>
              <a:t>TRT syndrome de bas débit cardiaque </a:t>
            </a:r>
          </a:p>
          <a:p>
            <a:pPr>
              <a:buNone/>
            </a:pPr>
            <a:r>
              <a:rPr lang="fr-FR" sz="2800" dirty="0" smtClean="0">
                <a:latin typeface="Times New Roman" pitchFamily="18" charset="0"/>
                <a:cs typeface="Times New Roman" pitchFamily="18" charset="0"/>
              </a:rPr>
              <a:t>Elle s’administre en perfusion IV sous surveillance de divers paramètres: PA, rythme cardiaque </a:t>
            </a:r>
          </a:p>
          <a:p>
            <a:pPr>
              <a:buNone/>
            </a:pPr>
            <a:r>
              <a:rPr lang="fr-FR" sz="2800" u="sng" dirty="0" smtClean="0">
                <a:latin typeface="Times New Roman" pitchFamily="18" charset="0"/>
                <a:cs typeface="Times New Roman" pitchFamily="18" charset="0"/>
              </a:rPr>
              <a:t>Effets indésirables, s’observent en cas de surdosage: </a:t>
            </a:r>
          </a:p>
          <a:p>
            <a:pPr>
              <a:buNone/>
            </a:pPr>
            <a:r>
              <a:rPr lang="fr-FR" sz="2800" dirty="0" smtClean="0">
                <a:latin typeface="Times New Roman" pitchFamily="18" charset="0"/>
                <a:cs typeface="Times New Roman" pitchFamily="18" charset="0"/>
              </a:rPr>
              <a:t>Nausées, vomissements, élévation de la tension artérielle, troubles du rythme cardiaque, épuisement de l’</a:t>
            </a:r>
            <a:r>
              <a:rPr lang="fr-FR" sz="2800" dirty="0" err="1" smtClean="0">
                <a:latin typeface="Times New Roman" pitchFamily="18" charset="0"/>
                <a:cs typeface="Times New Roman" pitchFamily="18" charset="0"/>
              </a:rPr>
              <a:t>éffet</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solidFill>
                  <a:srgbClr val="FF0000"/>
                </a:solidFill>
                <a:latin typeface="Times New Roman" pitchFamily="18" charset="0"/>
                <a:cs typeface="Times New Roman" pitchFamily="18" charset="0"/>
              </a:rPr>
              <a:t>II-SYMPATHOMIMETIQUES  INDIRECTS</a:t>
            </a:r>
          </a:p>
          <a:p>
            <a:pPr>
              <a:buFont typeface="Wingdings" pitchFamily="2" charset="2"/>
              <a:buChar char="ü"/>
            </a:pPr>
            <a:r>
              <a:rPr lang="fr-FR" sz="2800" dirty="0" smtClean="0">
                <a:latin typeface="Times New Roman" pitchFamily="18" charset="0"/>
                <a:cs typeface="Times New Roman" pitchFamily="18" charset="0"/>
              </a:rPr>
              <a:t>    Agissent indirectement par l’intermédiaire des catécholamines, dont ils augmentent la concentration au niveau des synapses.</a:t>
            </a:r>
          </a:p>
          <a:p>
            <a:pPr marL="514350" indent="-514350">
              <a:buFont typeface="+mj-lt"/>
              <a:buAutoNum type="alphaLcPeriod"/>
            </a:pPr>
            <a:r>
              <a:rPr lang="fr-FR" sz="2800" dirty="0" smtClean="0">
                <a:latin typeface="Times New Roman" pitchFamily="18" charset="0"/>
                <a:cs typeface="Times New Roman" pitchFamily="18" charset="0"/>
              </a:rPr>
              <a:t>Augmentation de leur synthèse</a:t>
            </a:r>
          </a:p>
          <a:p>
            <a:pPr marL="514350" indent="-514350">
              <a:buFont typeface="+mj-lt"/>
              <a:buAutoNum type="alphaLcPeriod"/>
            </a:pPr>
            <a:r>
              <a:rPr lang="fr-FR" sz="2800" dirty="0" smtClean="0">
                <a:latin typeface="Times New Roman" pitchFamily="18" charset="0"/>
                <a:cs typeface="Times New Roman" pitchFamily="18" charset="0"/>
              </a:rPr>
              <a:t>Augmentation de leur libération</a:t>
            </a:r>
          </a:p>
          <a:p>
            <a:pPr marL="514350" indent="-514350">
              <a:buFont typeface="+mj-lt"/>
              <a:buAutoNum type="alphaLcPeriod"/>
            </a:pPr>
            <a:r>
              <a:rPr lang="fr-FR" sz="2800" dirty="0" smtClean="0">
                <a:latin typeface="Times New Roman" pitchFamily="18" charset="0"/>
                <a:cs typeface="Times New Roman" pitchFamily="18" charset="0"/>
              </a:rPr>
              <a:t>Diminution de leur recapture</a:t>
            </a:r>
          </a:p>
          <a:p>
            <a:pPr marL="514350" indent="-514350">
              <a:buFont typeface="+mj-lt"/>
              <a:buAutoNum type="alphaLcPeriod"/>
            </a:pPr>
            <a:r>
              <a:rPr lang="fr-FR" sz="2800" dirty="0" smtClean="0">
                <a:latin typeface="Times New Roman" pitchFamily="18" charset="0"/>
                <a:cs typeface="Times New Roman" pitchFamily="18" charset="0"/>
              </a:rPr>
              <a:t>Diminution de leur catabolisme </a:t>
            </a:r>
          </a:p>
          <a:p>
            <a:pPr marL="514350" indent="-514350">
              <a:buFont typeface="Wingdings" pitchFamily="2" charset="2"/>
              <a:buChar char="ü"/>
            </a:pPr>
            <a:r>
              <a:rPr lang="fr-FR" sz="2800" dirty="0" smtClean="0">
                <a:latin typeface="Times New Roman" pitchFamily="18" charset="0"/>
                <a:cs typeface="Times New Roman" pitchFamily="18" charset="0"/>
              </a:rPr>
              <a:t>     D’une manière générale, ces effets indirects sont par rapport aux effets directs plus lents à se développer, plus durables et ils s’atténuent lors des administrations rapprochées du produit actif on dit qu’il y a </a:t>
            </a:r>
            <a:r>
              <a:rPr lang="fr-FR" sz="2800" b="1" dirty="0" smtClean="0">
                <a:latin typeface="Times New Roman" pitchFamily="18" charset="0"/>
                <a:cs typeface="Times New Roman" pitchFamily="18" charset="0"/>
              </a:rPr>
              <a:t>Tachyphylaxie   </a:t>
            </a:r>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dirty="0" smtClean="0">
                <a:latin typeface="Times New Roman" pitchFamily="18" charset="0"/>
                <a:cs typeface="Times New Roman" pitchFamily="18" charset="0"/>
              </a:rPr>
              <a:t>En fonction de leur effet prédominant, périphérique ou central, noradrénergique ou dopaminergique, ils ont des indications thérapeutiques préférentielles:</a:t>
            </a:r>
          </a:p>
          <a:p>
            <a:pPr>
              <a:buNone/>
            </a:pPr>
            <a:r>
              <a:rPr lang="fr-FR" sz="2800" dirty="0" smtClean="0">
                <a:latin typeface="Times New Roman" pitchFamily="18" charset="0"/>
                <a:cs typeface="Times New Roman" pitchFamily="18" charset="0"/>
              </a:rPr>
              <a:t>Soit vasoconstricteurs, soit stimulants de la vigilance et anorexigènes, soit antidépresseurs  soit antiparkinsoniens</a:t>
            </a:r>
          </a:p>
          <a:p>
            <a:pPr>
              <a:buNone/>
            </a:pPr>
            <a:r>
              <a:rPr lang="fr-FR" sz="2800" u="sng" dirty="0" smtClean="0">
                <a:latin typeface="Times New Roman" pitchFamily="18" charset="0"/>
                <a:cs typeface="Times New Roman" pitchFamily="18" charset="0"/>
              </a:rPr>
              <a:t>Vasoconstricteurs:</a:t>
            </a:r>
          </a:p>
          <a:p>
            <a:pPr>
              <a:buNone/>
            </a:pPr>
            <a:r>
              <a:rPr lang="fr-FR" sz="2800" b="1" dirty="0" smtClean="0">
                <a:latin typeface="Times New Roman" pitchFamily="18" charset="0"/>
                <a:cs typeface="Times New Roman" pitchFamily="18" charset="0"/>
              </a:rPr>
              <a:t>L’Ephédrine:</a:t>
            </a:r>
            <a:r>
              <a:rPr lang="fr-FR" sz="2800" dirty="0" smtClean="0">
                <a:latin typeface="Times New Roman" pitchFamily="18" charset="0"/>
                <a:cs typeface="Times New Roman" pitchFamily="18" charset="0"/>
              </a:rPr>
              <a:t> </a:t>
            </a:r>
          </a:p>
          <a:p>
            <a:pPr>
              <a:buFont typeface="Wingdings" pitchFamily="2" charset="2"/>
              <a:buChar char="ü"/>
            </a:pPr>
            <a:r>
              <a:rPr lang="fr-FR" sz="2800" dirty="0" smtClean="0">
                <a:latin typeface="Times New Roman" pitchFamily="18" charset="0"/>
                <a:cs typeface="Times New Roman" pitchFamily="18" charset="0"/>
              </a:rPr>
              <a:t>Elle augmente la libération de la </a:t>
            </a:r>
            <a:r>
              <a:rPr lang="fr-FR" sz="2800" smtClean="0">
                <a:latin typeface="Times New Roman" pitchFamily="18" charset="0"/>
                <a:cs typeface="Times New Roman" pitchFamily="18" charset="0"/>
              </a:rPr>
              <a:t>NA </a:t>
            </a:r>
            <a:r>
              <a:rPr lang="fr-FR" sz="2800" smtClean="0">
                <a:latin typeface="Times New Roman" pitchFamily="18" charset="0"/>
                <a:cs typeface="Times New Roman" pitchFamily="18" charset="0"/>
              </a:rPr>
              <a:t>et </a:t>
            </a:r>
            <a:r>
              <a:rPr lang="fr-FR" sz="2800" dirty="0" smtClean="0">
                <a:latin typeface="Times New Roman" pitchFamily="18" charset="0"/>
                <a:cs typeface="Times New Roman" pitchFamily="18" charset="0"/>
              </a:rPr>
              <a:t>exerce ainsi un effet vasoconstricteur</a:t>
            </a:r>
          </a:p>
          <a:p>
            <a:pPr>
              <a:buFont typeface="Wingdings" pitchFamily="2" charset="2"/>
              <a:buChar char="ü"/>
            </a:pPr>
            <a:r>
              <a:rPr lang="fr-FR" sz="2800" dirty="0" smtClean="0">
                <a:latin typeface="Times New Roman" pitchFamily="18" charset="0"/>
                <a:cs typeface="Times New Roman" pitchFamily="18" charset="0"/>
              </a:rPr>
              <a:t>Elle a un effet décongestionnant nasal, mydriatique et psychostimulant </a:t>
            </a:r>
          </a:p>
          <a:p>
            <a:pPr>
              <a:buNone/>
            </a:pPr>
            <a:r>
              <a:rPr lang="fr-FR" sz="2800" b="1" dirty="0" smtClean="0">
                <a:latin typeface="Times New Roman" pitchFamily="18" charset="0"/>
                <a:cs typeface="Times New Roman" pitchFamily="18" charset="0"/>
              </a:rPr>
              <a: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a:xfrm>
            <a:off x="214313" y="285750"/>
            <a:ext cx="8715375" cy="6286500"/>
          </a:xfrm>
        </p:spPr>
        <p:txBody>
          <a:bodyPr>
            <a:normAutofit/>
          </a:bodyPr>
          <a:lstStyle/>
          <a:p>
            <a:pPr>
              <a:buNone/>
            </a:pPr>
            <a:r>
              <a:rPr lang="fr-FR" sz="2200" b="1" dirty="0" smtClean="0">
                <a:latin typeface="Times New Roman" pitchFamily="18" charset="0"/>
                <a:cs typeface="Times New Roman" pitchFamily="18" charset="0"/>
              </a:rPr>
              <a:t>                                          </a:t>
            </a:r>
            <a:r>
              <a:rPr lang="fr-FR" sz="4000" b="1" dirty="0" smtClean="0">
                <a:solidFill>
                  <a:srgbClr val="FF0000"/>
                </a:solidFill>
                <a:latin typeface="Times New Roman" pitchFamily="18" charset="0"/>
                <a:cs typeface="Times New Roman" pitchFamily="18" charset="0"/>
              </a:rPr>
              <a:t>Introduction</a:t>
            </a:r>
          </a:p>
          <a:p>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Le  SNA assure la régulation du fonctionnement des différents organes. Il comporte deux parties : le système sympathique et le système parasympathique.</a:t>
            </a:r>
          </a:p>
          <a:p>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Il est caractérisé par des centres végétatifs, des ganglions et des organes cibles. A partir de ces centres, des fibres pré-ganglionnaires vont s’articuler au niveau des ganglions avec d’autres neurones dont les axones forment les fibres post- ganglionnaires se terminant dans les organes cibles.</a:t>
            </a:r>
          </a:p>
          <a:p>
            <a:endParaRPr lang="fr-FR" sz="2400" b="1" dirty="0" smtClean="0">
              <a:latin typeface="Times New Roman" pitchFamily="18" charset="0"/>
              <a:cs typeface="Times New Roman" pitchFamily="18" charset="0"/>
            </a:endParaRPr>
          </a:p>
          <a:p>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357982"/>
          </a:xfrm>
        </p:spPr>
        <p:txBody>
          <a:bodyPr>
            <a:normAutofit/>
          </a:bodyPr>
          <a:lstStyle/>
          <a:p>
            <a:pPr>
              <a:buNone/>
            </a:pPr>
            <a:r>
              <a:rPr lang="fr-FR" sz="2400" b="1" dirty="0" smtClean="0">
                <a:latin typeface="Times New Roman" pitchFamily="18" charset="0"/>
                <a:cs typeface="Times New Roman" pitchFamily="18" charset="0"/>
              </a:rPr>
              <a:t>L’unité fonctionnelle est représentée par:</a:t>
            </a:r>
          </a:p>
          <a:p>
            <a:r>
              <a:rPr lang="fr-FR" sz="2400" b="1" dirty="0" smtClean="0">
                <a:latin typeface="Times New Roman" pitchFamily="18" charset="0"/>
                <a:cs typeface="Times New Roman" pitchFamily="18" charset="0"/>
              </a:rPr>
              <a:t>Un neurone pré-synaptique post-ganglionnaire siège de la synthèse du neuromédiateur</a:t>
            </a:r>
          </a:p>
          <a:p>
            <a:r>
              <a:rPr lang="fr-FR" sz="2400" b="1" dirty="0" smtClean="0">
                <a:latin typeface="Times New Roman" pitchFamily="18" charset="0"/>
                <a:cs typeface="Times New Roman" pitchFamily="18" charset="0"/>
              </a:rPr>
              <a:t>Une synapse où est libéré  le neuromédiateur</a:t>
            </a:r>
          </a:p>
          <a:p>
            <a:r>
              <a:rPr lang="fr-FR" sz="2400" b="1" dirty="0" smtClean="0">
                <a:latin typeface="Times New Roman" pitchFamily="18" charset="0"/>
                <a:cs typeface="Times New Roman" pitchFamily="18" charset="0"/>
              </a:rPr>
              <a:t>Des récepteurs sur la structure post-synaptique, qui reçoivent le neuromédiateur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Cette architecture est commune pour les systèmes ortho et parasympathique</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L’inactivation du médiateur s’effectue par recaptage et / ou catabolisme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401080" cy="5911873"/>
          </a:xfrm>
        </p:spPr>
        <p:txBody>
          <a:bodyPr>
            <a:normAutofit/>
          </a:bodyPr>
          <a:lstStyle/>
          <a:p>
            <a:pPr>
              <a:buNone/>
            </a:pPr>
            <a:r>
              <a:rPr lang="fr-FR" sz="2400" b="1" dirty="0" smtClean="0">
                <a:latin typeface="Times New Roman" pitchFamily="18" charset="0"/>
                <a:cs typeface="Times New Roman" pitchFamily="18" charset="0"/>
              </a:rPr>
              <a:t>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Le neuromédiateur, une fois synthétisé, s’accumule dans la terminaison nerveuse où il est stocké. L’influx nerveux permet au neuromédiateur de se déverser dans l’espace synaptique. Là, il va diffuser et se fixer sur des récepteurs membranaires spécifiques               réponse biologique</a:t>
            </a:r>
          </a:p>
          <a:p>
            <a:pPr>
              <a:buNone/>
            </a:pPr>
            <a:r>
              <a:rPr lang="fr-FR" sz="2400" b="1"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p:txBody>
      </p:sp>
      <p:cxnSp>
        <p:nvCxnSpPr>
          <p:cNvPr id="5" name="Connecteur droit avec flèche 4"/>
          <p:cNvCxnSpPr/>
          <p:nvPr/>
        </p:nvCxnSpPr>
        <p:spPr>
          <a:xfrm>
            <a:off x="2714612" y="3571876"/>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yui_3_5_1_7_1348735478786_2741" descr="http://www.francaise-bio-energetique.com/Dossier%20images%20%20site-AFB/shema-systeme.jpg"/>
          <p:cNvPicPr>
            <a:picLocks noGrp="1"/>
          </p:cNvPicPr>
          <p:nvPr>
            <p:ph idx="1"/>
          </p:nvPr>
        </p:nvPicPr>
        <p:blipFill>
          <a:blip r:embed="rId2" cstate="print"/>
          <a:srcRect/>
          <a:stretch>
            <a:fillRect/>
          </a:stretch>
        </p:blipFill>
        <p:spPr bwMode="auto">
          <a:xfrm>
            <a:off x="357158" y="357166"/>
            <a:ext cx="8786842" cy="61436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normAutofit/>
          </a:bodyPr>
          <a:lstStyle/>
          <a:p>
            <a:pPr>
              <a:buNone/>
            </a:pPr>
            <a:r>
              <a:rPr lang="fr-FR" sz="2400" b="1" dirty="0" smtClean="0">
                <a:latin typeface="Times New Roman" pitchFamily="18" charset="0"/>
                <a:cs typeface="Times New Roman" pitchFamily="18" charset="0"/>
              </a:rPr>
              <a:t>Le SN orthosympathique entre en action grâce à la présence de récepteurs membranaires sur lesquels peuvent agir certaines molécules:</a:t>
            </a:r>
          </a:p>
          <a:p>
            <a:r>
              <a:rPr lang="fr-FR" sz="2400" b="1" dirty="0" smtClean="0">
                <a:latin typeface="Times New Roman" pitchFamily="18" charset="0"/>
                <a:cs typeface="Times New Roman" pitchFamily="18" charset="0"/>
              </a:rPr>
              <a:t>Agonistes ou sympathomimétiques</a:t>
            </a:r>
          </a:p>
          <a:p>
            <a:r>
              <a:rPr lang="fr-FR" sz="2400" b="1" dirty="0" smtClean="0">
                <a:latin typeface="Times New Roman" pitchFamily="18" charset="0"/>
                <a:cs typeface="Times New Roman" pitchFamily="18" charset="0"/>
              </a:rPr>
              <a:t>Antagonistes ou sympatholytiques</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Les médiateurs physiologiques sont les catécholamines : la noradrénaline, la dopamine qui est le précurseur physiologique de la NA, et l’adrénaline, qui est une hormone médullosurrénalienne circulatoire</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L’influx nerveux permet à la NA de se déverser dans l’espace synaptique, l’adrénaline est libérée dans le courant circulatoire par excitation du nerf splanchnique</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357982"/>
          </a:xfrm>
        </p:spPr>
        <p:txBody>
          <a:bodyPr>
            <a:normAutofit/>
          </a:bodyPr>
          <a:lstStyle/>
          <a:p>
            <a:pPr>
              <a:buNone/>
            </a:pPr>
            <a:endParaRPr lang="fr-FR" sz="2400" b="1" dirty="0" smtClean="0">
              <a:latin typeface="Times New Roman" pitchFamily="18" charset="0"/>
              <a:cs typeface="Times New Roman" pitchFamily="18" charset="0"/>
            </a:endParaRPr>
          </a:p>
          <a:p>
            <a:pPr>
              <a:buNone/>
            </a:pPr>
            <a:endParaRPr lang="fr-FR" sz="2400" b="1" dirty="0" smtClean="0">
              <a:latin typeface="Times New Roman" pitchFamily="18" charset="0"/>
              <a:cs typeface="Times New Roman" pitchFamily="18" charset="0"/>
            </a:endParaRP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L’inactivation des catécholamines se fait par deux processus:</a:t>
            </a:r>
          </a:p>
          <a:p>
            <a:r>
              <a:rPr lang="fr-FR" sz="2400" b="1" dirty="0" smtClean="0">
                <a:latin typeface="Times New Roman" pitchFamily="18" charset="0"/>
                <a:cs typeface="Times New Roman" pitchFamily="18" charset="0"/>
              </a:rPr>
              <a:t>Le recaptage neuronal et extraneuronal</a:t>
            </a:r>
          </a:p>
          <a:p>
            <a:r>
              <a:rPr lang="fr-FR" sz="2400" b="1" dirty="0" smtClean="0">
                <a:latin typeface="Times New Roman" pitchFamily="18" charset="0"/>
                <a:cs typeface="Times New Roman" pitchFamily="18" charset="0"/>
              </a:rPr>
              <a:t>Le catabolisme qui s’effectue grâce à deux enzymes:</a:t>
            </a:r>
          </a:p>
          <a:p>
            <a:pPr>
              <a:buNone/>
            </a:pPr>
            <a:r>
              <a:rPr lang="fr-FR" sz="2400" b="1" dirty="0" smtClean="0">
                <a:latin typeface="Times New Roman" pitchFamily="18" charset="0"/>
                <a:cs typeface="Times New Roman" pitchFamily="18" charset="0"/>
              </a:rPr>
              <a:t>    -Oxydation par la monoamine oxydase: MAO</a:t>
            </a:r>
          </a:p>
          <a:p>
            <a:pPr>
              <a:buNone/>
            </a:pPr>
            <a:r>
              <a:rPr lang="fr-FR" sz="2400" b="1" dirty="0" smtClean="0">
                <a:latin typeface="Times New Roman" pitchFamily="18" charset="0"/>
                <a:cs typeface="Times New Roman" pitchFamily="18" charset="0"/>
              </a:rPr>
              <a:t>    -Méthylation par la catéchol-O-</a:t>
            </a:r>
            <a:r>
              <a:rPr lang="fr-FR" sz="2400" b="1" dirty="0" err="1" smtClean="0">
                <a:latin typeface="Times New Roman" pitchFamily="18" charset="0"/>
                <a:cs typeface="Times New Roman" pitchFamily="18" charset="0"/>
              </a:rPr>
              <a:t>méthyl</a:t>
            </a:r>
            <a:r>
              <a:rPr lang="fr-FR" sz="2400" b="1" dirty="0" smtClean="0">
                <a:latin typeface="Times New Roman" pitchFamily="18" charset="0"/>
                <a:cs typeface="Times New Roman" pitchFamily="18" charset="0"/>
              </a:rPr>
              <a:t>-transférase: COMT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643998" cy="6143668"/>
          </a:xfrm>
        </p:spPr>
        <p:txBody>
          <a:bodyPr/>
          <a:lstStyle/>
          <a:p>
            <a:pPr algn="ctr">
              <a:buNone/>
            </a:pPr>
            <a:r>
              <a:rPr lang="fr-FR" b="1" dirty="0" smtClean="0">
                <a:solidFill>
                  <a:srgbClr val="FF0000"/>
                </a:solidFill>
                <a:latin typeface="Times New Roman" pitchFamily="18" charset="0"/>
                <a:cs typeface="Times New Roman" pitchFamily="18" charset="0"/>
              </a:rPr>
              <a:t>		I-SYMPATHOMIMETIQUES DIRECTS</a:t>
            </a:r>
          </a:p>
          <a:p>
            <a:pPr algn="ctr">
              <a:buNone/>
            </a:pPr>
            <a:endParaRPr lang="fr-FR" b="1" dirty="0">
              <a:solidFill>
                <a:srgbClr val="FF0000"/>
              </a:solidFill>
              <a:latin typeface="Times New Roman" pitchFamily="18" charset="0"/>
              <a:cs typeface="Times New Roman" pitchFamily="18" charset="0"/>
            </a:endParaRPr>
          </a:p>
          <a:p>
            <a:pPr>
              <a:buNone/>
            </a:pPr>
            <a:r>
              <a:rPr lang="fr-FR" sz="2400" dirty="0" smtClean="0">
                <a:latin typeface="Times New Roman" pitchFamily="18" charset="0"/>
                <a:cs typeface="Times New Roman" pitchFamily="18" charset="0"/>
              </a:rPr>
              <a:t>Mode d’action direct sur les récepteurs :</a:t>
            </a:r>
            <a:r>
              <a:rPr lang="fr-FR" sz="2400" b="1" dirty="0" smtClean="0">
                <a:latin typeface="Times New Roman" pitchFamily="18" charset="0"/>
                <a:cs typeface="Times New Roman" pitchFamily="18" charset="0"/>
              </a:rPr>
              <a:t> agonistes adrénergiques</a:t>
            </a:r>
          </a:p>
          <a:p>
            <a:pPr>
              <a:buNone/>
            </a:pPr>
            <a:endParaRPr lang="fr-FR" sz="2400" dirty="0" smtClean="0">
              <a:latin typeface="Times New Roman" pitchFamily="18" charset="0"/>
              <a:cs typeface="Times New Roman" pitchFamily="18" charset="0"/>
            </a:endParaRPr>
          </a:p>
          <a:p>
            <a:pPr>
              <a:buFont typeface="Wingdings" pitchFamily="2" charset="2"/>
              <a:buChar char="ü"/>
            </a:pPr>
            <a:r>
              <a:rPr lang="fr-FR" sz="2400" dirty="0" smtClean="0">
                <a:latin typeface="Times New Roman" pitchFamily="18" charset="0"/>
                <a:cs typeface="Times New Roman" pitchFamily="18" charset="0"/>
              </a:rPr>
              <a:t>Les agonistes adrénergiques sont classés par leurs effet prédominant en agonistes </a:t>
            </a:r>
            <a:r>
              <a:rPr lang="el-GR" sz="2400" dirty="0" smtClean="0">
                <a:latin typeface="Times New Roman" pitchFamily="18" charset="0"/>
                <a:cs typeface="Times New Roman" pitchFamily="18" charset="0"/>
              </a:rPr>
              <a:t>α</a:t>
            </a:r>
            <a:r>
              <a:rPr lang="fr-FR" sz="2400" dirty="0" smtClean="0">
                <a:latin typeface="Times New Roman" pitchFamily="18" charset="0"/>
                <a:cs typeface="Times New Roman" pitchFamily="18" charset="0"/>
              </a:rPr>
              <a:t> et </a:t>
            </a:r>
            <a:r>
              <a:rPr lang="el-GR" sz="2400" dirty="0" smtClean="0">
                <a:latin typeface="Times New Roman" pitchFamily="18" charset="0"/>
                <a:cs typeface="Times New Roman" pitchFamily="18" charset="0"/>
              </a:rPr>
              <a:t>β</a:t>
            </a:r>
            <a:r>
              <a:rPr lang="fr-FR" sz="2400" dirty="0" smtClean="0">
                <a:latin typeface="Times New Roman" pitchFamily="18" charset="0"/>
                <a:cs typeface="Times New Roman" pitchFamily="18" charset="0"/>
              </a:rPr>
              <a:t>  , aussi appelés </a:t>
            </a:r>
            <a:r>
              <a:rPr lang="el-GR" sz="2400" dirty="0" smtClean="0">
                <a:latin typeface="Times New Roman" pitchFamily="18" charset="0"/>
                <a:cs typeface="Times New Roman" pitchFamily="18" charset="0"/>
              </a:rPr>
              <a:t>α</a:t>
            </a:r>
            <a:r>
              <a:rPr lang="fr-FR" sz="2400" dirty="0" smtClean="0">
                <a:latin typeface="Times New Roman" pitchFamily="18" charset="0"/>
                <a:cs typeface="Times New Roman" pitchFamily="18" charset="0"/>
              </a:rPr>
              <a:t> et </a:t>
            </a:r>
            <a:r>
              <a:rPr lang="el-GR" sz="2400" dirty="0" smtClean="0">
                <a:latin typeface="Times New Roman" pitchFamily="18" charset="0"/>
                <a:cs typeface="Times New Roman" pitchFamily="18" charset="0"/>
              </a:rPr>
              <a:t>β</a:t>
            </a:r>
            <a:r>
              <a:rPr lang="fr-FR" sz="2400" dirty="0" smtClean="0">
                <a:latin typeface="Times New Roman" pitchFamily="18" charset="0"/>
                <a:cs typeface="Times New Roman" pitchFamily="18" charset="0"/>
              </a:rPr>
              <a:t> – mimétiques.</a:t>
            </a:r>
          </a:p>
          <a:p>
            <a:pPr>
              <a:buFont typeface="Wingdings" pitchFamily="2" charset="2"/>
              <a:buChar char="ü"/>
            </a:pPr>
            <a:r>
              <a:rPr lang="fr-FR" sz="2400" dirty="0" smtClean="0">
                <a:latin typeface="Times New Roman" pitchFamily="18" charset="0"/>
                <a:cs typeface="Times New Roman" pitchFamily="18" charset="0"/>
              </a:rPr>
              <a:t>Les agonistes  </a:t>
            </a:r>
            <a:r>
              <a:rPr lang="el-GR" sz="2400" dirty="0" smtClean="0">
                <a:latin typeface="Times New Roman" pitchFamily="18" charset="0"/>
                <a:cs typeface="Times New Roman" pitchFamily="18" charset="0"/>
              </a:rPr>
              <a:t>α</a:t>
            </a:r>
            <a:r>
              <a:rPr lang="fr-FR" sz="2400" dirty="0" smtClean="0">
                <a:latin typeface="Times New Roman" pitchFamily="18" charset="0"/>
                <a:cs typeface="Times New Roman" pitchFamily="18" charset="0"/>
              </a:rPr>
              <a:t>  se subdivisent en agonistes </a:t>
            </a:r>
            <a:r>
              <a:rPr lang="el-GR" sz="2400" dirty="0" smtClean="0">
                <a:latin typeface="Times New Roman" pitchFamily="18" charset="0"/>
                <a:cs typeface="Times New Roman" pitchFamily="18" charset="0"/>
              </a:rPr>
              <a:t>α</a:t>
            </a:r>
            <a:r>
              <a:rPr lang="fr-FR" sz="2400" dirty="0" smtClean="0">
                <a:latin typeface="Times New Roman" pitchFamily="18" charset="0"/>
                <a:cs typeface="Times New Roman" pitchFamily="18" charset="0"/>
              </a:rPr>
              <a:t>1 et </a:t>
            </a:r>
            <a:r>
              <a:rPr lang="el-GR" sz="2400" dirty="0" smtClean="0">
                <a:latin typeface="Times New Roman" pitchFamily="18" charset="0"/>
                <a:cs typeface="Times New Roman" pitchFamily="18" charset="0"/>
              </a:rPr>
              <a:t>α</a:t>
            </a:r>
            <a:r>
              <a:rPr lang="fr-FR" sz="2400" dirty="0" smtClean="0">
                <a:latin typeface="Times New Roman" pitchFamily="18" charset="0"/>
                <a:cs typeface="Times New Roman" pitchFamily="18" charset="0"/>
              </a:rPr>
              <a:t>2.</a:t>
            </a:r>
          </a:p>
          <a:p>
            <a:pPr>
              <a:buNone/>
            </a:pPr>
            <a:r>
              <a:rPr lang="fr-FR"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1730</Words>
  <Application>Microsoft Office PowerPoint</Application>
  <PresentationFormat>Affichage à l'écran (4:3)</PresentationFormat>
  <Paragraphs>172</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106</cp:revision>
  <dcterms:created xsi:type="dcterms:W3CDTF">2012-01-27T15:39:24Z</dcterms:created>
  <dcterms:modified xsi:type="dcterms:W3CDTF">2014-11-30T09:00:06Z</dcterms:modified>
</cp:coreProperties>
</file>