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1" r:id="rId5"/>
    <p:sldId id="282"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83" r:id="rId19"/>
    <p:sldId id="271" r:id="rId20"/>
    <p:sldId id="284" r:id="rId21"/>
    <p:sldId id="285" r:id="rId22"/>
    <p:sldId id="273" r:id="rId23"/>
    <p:sldId id="274" r:id="rId24"/>
    <p:sldId id="275" r:id="rId25"/>
    <p:sldId id="276" r:id="rId26"/>
    <p:sldId id="277" r:id="rId27"/>
    <p:sldId id="278" r:id="rId28"/>
    <p:sldId id="279" r:id="rId29"/>
    <p:sldId id="280"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590481-12D9-436E-9358-718D73690745}" type="datetimeFigureOut">
              <a:rPr lang="fr-FR" smtClean="0"/>
              <a:pPr/>
              <a:t>10/11/2014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2F3DCD6-A7F4-4232-9370-D832842A84CC}"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90481-12D9-436E-9358-718D73690745}" type="datetimeFigureOut">
              <a:rPr lang="fr-FR" smtClean="0"/>
              <a:pPr/>
              <a:t>10/11/2014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3DCD6-A7F4-4232-9370-D832842A84CC}"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pPr algn="l"/>
            <a:r>
              <a:rPr lang="fr-FR" sz="2400" b="1" dirty="0" smtClean="0">
                <a:solidFill>
                  <a:schemeClr val="tx1"/>
                </a:solidFill>
              </a:rPr>
              <a:t>Université Ferhat Abbas Sétif</a:t>
            </a:r>
          </a:p>
          <a:p>
            <a:pPr algn="l"/>
            <a:r>
              <a:rPr lang="fr-FR" sz="2400" b="1" dirty="0" smtClean="0">
                <a:solidFill>
                  <a:schemeClr val="tx1"/>
                </a:solidFill>
              </a:rPr>
              <a:t>Faculté de Médecine</a:t>
            </a:r>
          </a:p>
          <a:p>
            <a:pPr algn="l"/>
            <a:r>
              <a:rPr lang="fr-FR" sz="2400" b="1" dirty="0" smtClean="0">
                <a:solidFill>
                  <a:schemeClr val="tx1"/>
                </a:solidFill>
              </a:rPr>
              <a:t>Département de Pharmacie</a:t>
            </a:r>
          </a:p>
          <a:p>
            <a:pPr algn="l"/>
            <a:endParaRPr lang="fr-FR" sz="2400" dirty="0" smtClean="0"/>
          </a:p>
          <a:p>
            <a:pPr algn="l"/>
            <a:endParaRPr lang="fr-FR" sz="2400" dirty="0"/>
          </a:p>
          <a:p>
            <a:pPr algn="l"/>
            <a:endParaRPr lang="fr-FR" sz="2400" dirty="0" smtClean="0"/>
          </a:p>
          <a:p>
            <a:r>
              <a:rPr lang="fr-FR" sz="4400" b="1" dirty="0" smtClean="0">
                <a:solidFill>
                  <a:srgbClr val="FF0000"/>
                </a:solidFill>
              </a:rPr>
              <a:t>INTERACTIONS MEDICAMENTEUSES </a:t>
            </a:r>
          </a:p>
          <a:p>
            <a:pPr algn="r"/>
            <a:r>
              <a:rPr lang="fr-FR" sz="3600" b="1" dirty="0" smtClean="0">
                <a:solidFill>
                  <a:schemeClr val="tx1"/>
                </a:solidFill>
              </a:rPr>
              <a:t>Dr. Guergouri F.Z</a:t>
            </a:r>
            <a:endParaRPr lang="fr-FR" sz="3600" b="1" dirty="0">
              <a:solidFill>
                <a:srgbClr val="FF0000"/>
              </a:solidFill>
            </a:endParaRPr>
          </a:p>
        </p:txBody>
      </p:sp>
      <p:pic>
        <p:nvPicPr>
          <p:cNvPr id="4" name="Picture 2"/>
          <p:cNvPicPr>
            <a:picLocks noChangeAspect="1" noChangeArrowheads="1"/>
          </p:cNvPicPr>
          <p:nvPr/>
        </p:nvPicPr>
        <p:blipFill>
          <a:blip r:embed="rId2" cstate="print"/>
          <a:srcRect/>
          <a:stretch>
            <a:fillRect/>
          </a:stretch>
        </p:blipFill>
        <p:spPr bwMode="auto">
          <a:xfrm>
            <a:off x="7143768" y="214290"/>
            <a:ext cx="1581150" cy="1885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1- Au niveau de la résorption:</a:t>
            </a:r>
          </a:p>
          <a:p>
            <a:pPr algn="l"/>
            <a:endParaRPr lang="fr-FR" sz="2800" b="1" dirty="0" smtClean="0">
              <a:solidFill>
                <a:schemeClr val="tx1"/>
              </a:solidFill>
            </a:endParaRPr>
          </a:p>
          <a:p>
            <a:pPr algn="l"/>
            <a:r>
              <a:rPr lang="fr-FR" sz="2800" b="1" dirty="0" smtClean="0">
                <a:solidFill>
                  <a:schemeClr val="tx1"/>
                </a:solidFill>
              </a:rPr>
              <a:t>Les interactions, à ce niveau, sont multiples et se traduisent par une modification de la vitesse de résorption et / ou de la quantité de médicament résorbé</a:t>
            </a:r>
          </a:p>
          <a:p>
            <a:pPr algn="l"/>
            <a:r>
              <a:rPr lang="fr-FR" b="1" dirty="0" smtClean="0">
                <a:solidFill>
                  <a:schemeClr val="tx1"/>
                </a:solidFill>
              </a:rPr>
              <a:t> (c.à.d. de la biodisponibilité). On les observe surtout lors d’une administration par voie orale. </a:t>
            </a:r>
          </a:p>
          <a:p>
            <a:pPr algn="l"/>
            <a:r>
              <a:rPr lang="fr-FR" b="1" dirty="0" smtClean="0">
                <a:solidFill>
                  <a:schemeClr val="tx1"/>
                </a:solidFill>
              </a:rPr>
              <a:t>Deux types de mécanismes sont responsables de ces interactions: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pPr algn="l"/>
            <a:r>
              <a:rPr lang="fr-FR" sz="2800" b="1" u="sng" dirty="0" smtClean="0">
                <a:solidFill>
                  <a:schemeClr val="tx1"/>
                </a:solidFill>
              </a:rPr>
              <a:t>Interactions par des mécanismes directs: </a:t>
            </a:r>
          </a:p>
          <a:p>
            <a:pPr algn="l"/>
            <a:endParaRPr lang="fr-FR" sz="2800" dirty="0" smtClean="0">
              <a:solidFill>
                <a:schemeClr val="tx1"/>
              </a:solidFill>
            </a:endParaRPr>
          </a:p>
          <a:p>
            <a:pPr algn="l"/>
            <a:r>
              <a:rPr lang="fr-FR" sz="2800" dirty="0" smtClean="0">
                <a:solidFill>
                  <a:schemeClr val="tx1"/>
                </a:solidFill>
              </a:rPr>
              <a:t>Il s’agit d’interactions physicochimiques au niveau du site d’administration, il est possible de les éviter en respectant un intervalle de temps entre les traitements.</a:t>
            </a:r>
          </a:p>
          <a:p>
            <a:pPr algn="l"/>
            <a:r>
              <a:rPr lang="fr-FR" sz="2800" b="1" dirty="0" smtClean="0">
                <a:solidFill>
                  <a:srgbClr val="FF0000"/>
                </a:solidFill>
              </a:rPr>
              <a:t>Ex: </a:t>
            </a:r>
            <a:r>
              <a:rPr lang="fr-FR" sz="2800" dirty="0" smtClean="0">
                <a:solidFill>
                  <a:schemeClr val="tx1"/>
                </a:solidFill>
              </a:rPr>
              <a:t>la résorption d’un ATB peut être modifiée par formation de complexe peu soluble ou insoluble empêchant le transfert de l’ATB à travers la paroi digestive, c’est le cas des tétracyclines associées à un pansement digestif à base d’Aluminium , calcium et de fer. </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pPr algn="l"/>
            <a:r>
              <a:rPr lang="fr-FR" sz="2800" b="1" u="sng" dirty="0" smtClean="0">
                <a:solidFill>
                  <a:schemeClr val="tx1"/>
                </a:solidFill>
              </a:rPr>
              <a:t>Interactions par des mécanismes indirects:  </a:t>
            </a:r>
          </a:p>
          <a:p>
            <a:pPr algn="l"/>
            <a:endParaRPr lang="fr-FR" sz="2800" dirty="0" smtClean="0">
              <a:solidFill>
                <a:schemeClr val="tx1"/>
              </a:solidFill>
            </a:endParaRPr>
          </a:p>
          <a:p>
            <a:pPr algn="l"/>
            <a:r>
              <a:rPr lang="fr-FR" sz="2800" dirty="0" smtClean="0">
                <a:solidFill>
                  <a:schemeClr val="tx1"/>
                </a:solidFill>
              </a:rPr>
              <a:t>La résorption d’un produit peut être aussi modifiée indirectement:</a:t>
            </a:r>
          </a:p>
          <a:p>
            <a:pPr algn="l"/>
            <a:endParaRPr lang="fr-FR" sz="2800" dirty="0" smtClean="0">
              <a:solidFill>
                <a:schemeClr val="tx1"/>
              </a:solidFill>
            </a:endParaRPr>
          </a:p>
          <a:p>
            <a:pPr algn="l"/>
            <a:r>
              <a:rPr lang="fr-FR" sz="2800" b="1" dirty="0" smtClean="0">
                <a:solidFill>
                  <a:schemeClr val="tx1"/>
                </a:solidFill>
              </a:rPr>
              <a:t>-Par modification du Ph du tractus digestif </a:t>
            </a:r>
            <a:r>
              <a:rPr lang="fr-FR" sz="2800" dirty="0" smtClean="0">
                <a:solidFill>
                  <a:schemeClr val="tx1"/>
                </a:solidFill>
              </a:rPr>
              <a:t>qui se traduit par une modification de l’ionisation du produit. Par exemple: l’augmentation du Ph gastrique  par les antiacides, diminue la résorption des acides faibles (pénicilline, barbituriques, salicylés)</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pPr algn="l"/>
            <a:endParaRPr lang="fr-FR" sz="2800" dirty="0" smtClean="0">
              <a:solidFill>
                <a:schemeClr val="tx1"/>
              </a:solidFill>
            </a:endParaRPr>
          </a:p>
          <a:p>
            <a:pPr algn="l"/>
            <a:r>
              <a:rPr lang="fr-FR" sz="2800" b="1" dirty="0">
                <a:solidFill>
                  <a:schemeClr val="tx1"/>
                </a:solidFill>
              </a:rPr>
              <a:t>-</a:t>
            </a:r>
            <a:r>
              <a:rPr lang="fr-FR" sz="2800" b="1" dirty="0" smtClean="0">
                <a:solidFill>
                  <a:schemeClr val="tx1"/>
                </a:solidFill>
              </a:rPr>
              <a:t>Par modification de la motricité gastro-intestinale</a:t>
            </a:r>
            <a:r>
              <a:rPr lang="fr-FR" sz="2800" dirty="0" smtClean="0">
                <a:solidFill>
                  <a:schemeClr val="tx1"/>
                </a:solidFill>
              </a:rPr>
              <a:t>; on sait que la résorption s’effectue préférentiellement au niveau de l’intestin grêle, d’où les médicaments qui   ralentissent la vidange gastrique (anticholinergiques) retardent l’absorption des produits associés. Par contre ceux accélérant  la vidange gastrique (en augmentant la motilité de l’estomac) favorisent la résorption des produits associés, c’est le cas du métoclopramide qui augmente la résorption de l’aspirine et du paracétamol. </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pPr algn="l"/>
            <a:endParaRPr lang="fr-FR" sz="2800" dirty="0" smtClean="0"/>
          </a:p>
          <a:p>
            <a:pPr algn="l"/>
            <a:r>
              <a:rPr lang="fr-FR" sz="2800" b="1" dirty="0" smtClean="0">
                <a:solidFill>
                  <a:schemeClr val="tx1"/>
                </a:solidFill>
              </a:rPr>
              <a:t>-Par altération de la flore intestinale </a:t>
            </a:r>
            <a:r>
              <a:rPr lang="fr-FR" sz="2800" dirty="0" smtClean="0">
                <a:solidFill>
                  <a:schemeClr val="tx1"/>
                </a:solidFill>
              </a:rPr>
              <a:t>par certains ATB à large spectre (tétracycline, néomycine) qui se traduit par une carence en vitamine K d’origine bactérienne, ce qui accroit l’activité et la toxicité des antivitamines K (anticoagulants oraux). </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2- Au niveau de la distribution: </a:t>
            </a:r>
          </a:p>
          <a:p>
            <a:pPr algn="l"/>
            <a:endParaRPr lang="fr-FR" sz="2800" dirty="0" smtClean="0">
              <a:solidFill>
                <a:schemeClr val="tx1"/>
              </a:solidFill>
            </a:endParaRPr>
          </a:p>
          <a:p>
            <a:pPr algn="l"/>
            <a:r>
              <a:rPr lang="fr-FR" sz="2800" dirty="0" smtClean="0">
                <a:solidFill>
                  <a:schemeClr val="tx1"/>
                </a:solidFill>
              </a:rPr>
              <a:t>Lorsque  deux médicaments administrés simultanément,</a:t>
            </a:r>
            <a:r>
              <a:rPr lang="fr-FR" dirty="0" smtClean="0">
                <a:solidFill>
                  <a:schemeClr val="tx1"/>
                </a:solidFill>
              </a:rPr>
              <a:t> ont des sites de fixation protéique communs (plasmatiques ou tissulaires), le médicament qui a la plus forte affinité protéique déplace le médicament à moindre fixation et accroit ainsi sa fraction libre et donc l’activité pharmacologique de produit.</a:t>
            </a:r>
            <a:r>
              <a:rPr lang="fr-FR" b="1" dirty="0" smtClean="0">
                <a:solidFill>
                  <a:srgbClr val="00B0F0"/>
                </a:solidFill>
              </a:rPr>
              <a:t> </a:t>
            </a:r>
            <a:endParaRPr lang="fr-FR" b="1" dirty="0">
              <a:solidFill>
                <a:srgbClr val="00B0F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endParaRPr lang="fr-FR" dirty="0" smtClean="0">
              <a:solidFill>
                <a:schemeClr val="tx1"/>
              </a:solidFill>
            </a:endParaRPr>
          </a:p>
          <a:p>
            <a:pPr algn="l"/>
            <a:r>
              <a:rPr lang="fr-FR" b="1" dirty="0" smtClean="0">
                <a:solidFill>
                  <a:srgbClr val="FF0000"/>
                </a:solidFill>
              </a:rPr>
              <a:t>Par exemple:</a:t>
            </a:r>
          </a:p>
          <a:p>
            <a:pPr algn="l"/>
            <a:r>
              <a:rPr lang="fr-FR" dirty="0" smtClean="0">
                <a:solidFill>
                  <a:schemeClr val="tx1"/>
                </a:solidFill>
              </a:rPr>
              <a:t>-Les AINS déplacent les AVK de leur site de fixation protéique avec risque d’hémorragie. </a:t>
            </a:r>
          </a:p>
          <a:p>
            <a:pPr algn="l"/>
            <a:r>
              <a:rPr lang="fr-FR" dirty="0" smtClean="0">
                <a:solidFill>
                  <a:schemeClr val="tx1"/>
                </a:solidFill>
              </a:rPr>
              <a:t>-Les hypoglycémiants oraux déplacent l’insuline de ses sites tissulaires dans le pancréas, cette interaction explique le mécanisme d’action de ces produits c.à.d. l’augmentation de la sécrétion d’insuline et de sa concentration plasmatique.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2- Au niveau de la biotransformation:  </a:t>
            </a:r>
          </a:p>
          <a:p>
            <a:pPr algn="l"/>
            <a:r>
              <a:rPr lang="fr-FR" dirty="0" smtClean="0">
                <a:solidFill>
                  <a:schemeClr val="tx1"/>
                </a:solidFill>
              </a:rPr>
              <a:t>La présence d’un inducteur ou d’un inhibiteur métabolique dans une association médicamenteuse se traduit par une modification de l’activité pharmacologique du produit associé.</a:t>
            </a:r>
          </a:p>
          <a:p>
            <a:pPr algn="l"/>
            <a:r>
              <a:rPr lang="fr-FR" dirty="0" smtClean="0">
                <a:solidFill>
                  <a:schemeClr val="tx1"/>
                </a:solidFill>
              </a:rPr>
              <a:t>En effet, les inducteurs en augmentant la production des cytochromes P450, ils accroissent le catabolisme hépatique des médicaments associés, diminuant ainsi leur concentration plasmatique et par conséquent leur activité pharmacologique. Parmi les inducteurs, on peut citer les antiépileptiques et la rifampicine.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832648"/>
          </a:xfrm>
        </p:spPr>
        <p:txBody>
          <a:bodyPr/>
          <a:lstStyle/>
          <a:p>
            <a:pPr>
              <a:buNone/>
            </a:pPr>
            <a:r>
              <a:rPr lang="fr-FR" dirty="0" smtClean="0"/>
              <a:t> </a:t>
            </a:r>
            <a:r>
              <a:rPr lang="fr-FR" b="1" dirty="0" smtClean="0">
                <a:solidFill>
                  <a:srgbClr val="FF0000"/>
                </a:solidFill>
              </a:rPr>
              <a:t>Ex: </a:t>
            </a:r>
            <a:r>
              <a:rPr lang="fr-FR" dirty="0" smtClean="0"/>
              <a:t>la prise d'un médicament inducteur enzymatique comme la rifampicine peut rendre inefficace le cortisol et entraîner la réapparition des crises chez un asthmatique, ou rendre inefficace un contraceptif oral et entraîner une grossesse non souhaitée. </a:t>
            </a:r>
          </a:p>
          <a:p>
            <a:pPr>
              <a:buNone/>
            </a:pPr>
            <a:endParaRPr lang="fr-FR" b="1" dirty="0" smtClean="0"/>
          </a:p>
          <a:p>
            <a:pPr>
              <a:buNone/>
            </a:pP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dirty="0" smtClean="0">
                <a:solidFill>
                  <a:schemeClr val="tx1"/>
                </a:solidFill>
              </a:rPr>
              <a:t>A l’inverse, l’inhibition de l’activité des cytochromes P450 aboutit à la réduction du catabolisme hépatique du médicament associé et à son accumulation et dans certains cas à des accidents de surdosage. Parmi les inhibiteurs, on peut citer q.q. anticancéreux, q.q. macrolides, q.q. fluoroquinolones, chloramphénicol, isoniazide et les anti-H2 (cimétidine, ranitidine).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r>
              <a:rPr lang="fr-FR" sz="4400" b="1" dirty="0" smtClean="0">
                <a:solidFill>
                  <a:srgbClr val="7030A0"/>
                </a:solidFill>
              </a:rPr>
              <a:t>Introduction </a:t>
            </a:r>
          </a:p>
          <a:p>
            <a:pPr algn="l"/>
            <a:endParaRPr lang="fr-FR" sz="2800" b="1" dirty="0" smtClean="0">
              <a:solidFill>
                <a:schemeClr val="tx1"/>
              </a:solidFill>
            </a:endParaRPr>
          </a:p>
          <a:p>
            <a:pPr algn="l"/>
            <a:r>
              <a:rPr lang="fr-FR" sz="2800" b="1" dirty="0" smtClean="0">
                <a:solidFill>
                  <a:schemeClr val="tx1"/>
                </a:solidFill>
              </a:rPr>
              <a:t>La prescription simultanée de plusieurs médicaments est courante en thérapeutique. Certaines de ces prescriptions sont empiriques et parfois abusives, d’autres sont obligatoires et destinées à traiter:</a:t>
            </a:r>
          </a:p>
          <a:p>
            <a:pPr algn="l"/>
            <a:r>
              <a:rPr lang="fr-FR" sz="2800" b="1" dirty="0" smtClean="0">
                <a:solidFill>
                  <a:schemeClr val="tx1"/>
                </a:solidFill>
              </a:rPr>
              <a:t>-soit plusieurs pathologies d’un même malade</a:t>
            </a:r>
          </a:p>
          <a:p>
            <a:pPr algn="l"/>
            <a:r>
              <a:rPr lang="fr-FR" sz="2800" b="1" dirty="0" smtClean="0">
                <a:solidFill>
                  <a:schemeClr val="tx1"/>
                </a:solidFill>
              </a:rPr>
              <a:t>-soit plusieurs symptômes d’une même maladie</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a:xfrm>
            <a:off x="251520" y="332656"/>
            <a:ext cx="8892480" cy="6192688"/>
          </a:xfrm>
        </p:spPr>
        <p:txBody>
          <a:bodyPr>
            <a:normAutofit fontScale="92500" lnSpcReduction="10000"/>
          </a:bodyPr>
          <a:lstStyle/>
          <a:p>
            <a:pPr>
              <a:buNone/>
            </a:pPr>
            <a:r>
              <a:rPr lang="fr-FR" dirty="0" smtClean="0"/>
              <a:t>Il en existe de nombreux exemples : </a:t>
            </a:r>
          </a:p>
          <a:p>
            <a:pPr lvl="0"/>
            <a:r>
              <a:rPr lang="fr-FR" dirty="0" smtClean="0"/>
              <a:t>le valproate de sodium inhibe l'hydroxylation du phénobarbital. </a:t>
            </a:r>
          </a:p>
          <a:p>
            <a:pPr lvl="0"/>
            <a:r>
              <a:rPr lang="fr-FR" dirty="0" smtClean="0"/>
              <a:t>la cimétidine inhibe l'hydroxylation de plusieurs autres médicaments tels que la warfarine. </a:t>
            </a:r>
          </a:p>
          <a:p>
            <a:pPr lvl="0"/>
            <a:r>
              <a:rPr lang="fr-FR" dirty="0" smtClean="0"/>
              <a:t>les macrolides, comme l’érythromycine, inhibent le catabolisme d'autres médicaments comme la théophylline, la carbamazépine et les dérivés de l'ergot de seigle.  </a:t>
            </a:r>
          </a:p>
          <a:p>
            <a:pPr lvl="0"/>
            <a:r>
              <a:rPr lang="fr-FR" dirty="0" smtClean="0"/>
              <a:t>une substance présente dans le jus de pamplemousse, la naringénine  inhibe le cytochrome P-450 de type 3A4, ce qui ralentit le catabolisme de certains médicaments comme la ciclosporine.</a:t>
            </a:r>
          </a:p>
          <a:p>
            <a:pPr>
              <a:buNone/>
            </a:pP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u="sng" dirty="0" smtClean="0">
                <a:solidFill>
                  <a:schemeClr val="tx1"/>
                </a:solidFill>
              </a:rPr>
              <a:t>Remarque: </a:t>
            </a:r>
          </a:p>
          <a:p>
            <a:pPr algn="l"/>
            <a:r>
              <a:rPr lang="fr-FR" dirty="0" smtClean="0">
                <a:solidFill>
                  <a:schemeClr val="tx1"/>
                </a:solidFill>
              </a:rPr>
              <a:t>L’induction est lente, ne se manifeste qu’après 2 à 3 semaines, par contre l’inhibition s’établie et se manifeste rapidement en moins de 48H.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4- Au niveau de l’élimination rénale:  </a:t>
            </a:r>
          </a:p>
          <a:p>
            <a:pPr algn="l"/>
            <a:r>
              <a:rPr lang="fr-FR" dirty="0" smtClean="0">
                <a:solidFill>
                  <a:schemeClr val="tx1"/>
                </a:solidFill>
              </a:rPr>
              <a:t>A ce niveau certaines interactions pourraient être utiles en thérapeutique, telle que la Co-administration  de certains ATB (bétalactamines) avec le probénécide, qui par un mécanisme d’inhibition compétitive de la sécrétion tubulaire retarde l’élimination rénale de l’ATB et par conséquent il prolonge son activité pharmacologique.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a:solidFill>
                  <a:srgbClr val="7030A0"/>
                </a:solidFill>
              </a:rPr>
              <a:t>B</a:t>
            </a:r>
            <a:r>
              <a:rPr lang="fr-FR" b="1" dirty="0" smtClean="0">
                <a:solidFill>
                  <a:srgbClr val="7030A0"/>
                </a:solidFill>
              </a:rPr>
              <a:t>- Les mécanismes d’ordre pharmacodynamique </a:t>
            </a:r>
          </a:p>
          <a:p>
            <a:pPr algn="l"/>
            <a:endParaRPr lang="fr-FR" b="1" dirty="0" smtClean="0">
              <a:solidFill>
                <a:schemeClr val="tx1"/>
              </a:solidFill>
            </a:endParaRPr>
          </a:p>
          <a:p>
            <a:pPr algn="l"/>
            <a:r>
              <a:rPr lang="fr-FR" b="1" dirty="0" smtClean="0">
                <a:solidFill>
                  <a:schemeClr val="tx1"/>
                </a:solidFill>
              </a:rPr>
              <a:t>Ces mécanismes qui se déroulent au niveau des sites d’action des médicaments sont plus complexes et moins bien connus. Ils peuvent se traduire soit par des effets pharmacologiques favorables, soit, au contraire, par des effets pharmacologiques défavorables.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1- Effets pharmacologiques favorables: </a:t>
            </a:r>
          </a:p>
          <a:p>
            <a:pPr algn="l"/>
            <a:endParaRPr lang="fr-FR" dirty="0" smtClean="0">
              <a:solidFill>
                <a:srgbClr val="00B0F0"/>
              </a:solidFill>
            </a:endParaRPr>
          </a:p>
          <a:p>
            <a:pPr algn="l"/>
            <a:r>
              <a:rPr lang="fr-FR" dirty="0" smtClean="0">
                <a:solidFill>
                  <a:srgbClr val="00B0F0"/>
                </a:solidFill>
              </a:rPr>
              <a:t>A- Augmentation de l’effet thérapeutique:</a:t>
            </a:r>
          </a:p>
          <a:p>
            <a:pPr algn="l"/>
            <a:r>
              <a:rPr lang="fr-FR" dirty="0" smtClean="0">
                <a:solidFill>
                  <a:schemeClr val="tx1"/>
                </a:solidFill>
              </a:rPr>
              <a:t>Ex 1:            </a:t>
            </a:r>
            <a:r>
              <a:rPr lang="fr-FR" u="sng" dirty="0" smtClean="0">
                <a:solidFill>
                  <a:schemeClr val="tx1"/>
                </a:solidFill>
              </a:rPr>
              <a:t>entre deux ATB</a:t>
            </a:r>
          </a:p>
          <a:p>
            <a:pPr algn="l"/>
            <a:r>
              <a:rPr lang="fr-FR" sz="2800" b="1" dirty="0" smtClean="0">
                <a:solidFill>
                  <a:schemeClr val="tx1"/>
                </a:solidFill>
              </a:rPr>
              <a:t>-</a:t>
            </a:r>
            <a:r>
              <a:rPr lang="fr-FR" sz="2800" dirty="0" smtClean="0">
                <a:solidFill>
                  <a:schemeClr val="tx1"/>
                </a:solidFill>
              </a:rPr>
              <a:t>bactéricides (pénicillines, céphalosporines, aminosides)</a:t>
            </a:r>
            <a:r>
              <a:rPr lang="fr-FR" sz="2800" b="1" dirty="0" smtClean="0">
                <a:solidFill>
                  <a:srgbClr val="00B0F0"/>
                </a:solidFill>
              </a:rPr>
              <a:t> </a:t>
            </a:r>
          </a:p>
          <a:p>
            <a:pPr algn="l"/>
            <a:r>
              <a:rPr lang="fr-FR" sz="2800" dirty="0" smtClean="0">
                <a:solidFill>
                  <a:schemeClr val="tx1"/>
                </a:solidFill>
              </a:rPr>
              <a:t>-bactériostatiques (tétracycline et macrolides)</a:t>
            </a:r>
          </a:p>
          <a:p>
            <a:pPr algn="l"/>
            <a:r>
              <a:rPr lang="fr-FR" sz="2800" dirty="0" smtClean="0">
                <a:solidFill>
                  <a:schemeClr val="tx1"/>
                </a:solidFill>
              </a:rPr>
              <a:t>Ex 2: </a:t>
            </a:r>
            <a:r>
              <a:rPr lang="fr-FR" sz="2800" u="sng" dirty="0" smtClean="0">
                <a:solidFill>
                  <a:schemeClr val="tx1"/>
                </a:solidFill>
              </a:rPr>
              <a:t>potentialisation </a:t>
            </a:r>
          </a:p>
          <a:p>
            <a:pPr algn="l"/>
            <a:r>
              <a:rPr lang="fr-FR" sz="2800" dirty="0">
                <a:solidFill>
                  <a:schemeClr val="tx1"/>
                </a:solidFill>
              </a:rPr>
              <a:t>-</a:t>
            </a:r>
            <a:r>
              <a:rPr lang="fr-FR" sz="2800" dirty="0" smtClean="0">
                <a:solidFill>
                  <a:schemeClr val="tx1"/>
                </a:solidFill>
              </a:rPr>
              <a:t> De l’activité des substances béta-adrénergiques par les méthyl-xanthines (par augmentation du taux AMPc). </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dirty="0" smtClean="0">
                <a:solidFill>
                  <a:srgbClr val="00B0F0"/>
                </a:solidFill>
              </a:rPr>
              <a:t>B- Diminution de l’effet indésirable: </a:t>
            </a:r>
          </a:p>
          <a:p>
            <a:pPr algn="l"/>
            <a:r>
              <a:rPr lang="fr-FR" sz="2800" u="sng" dirty="0" smtClean="0">
                <a:solidFill>
                  <a:schemeClr val="tx1"/>
                </a:solidFill>
              </a:rPr>
              <a:t>Par action au niveau d’un même récepteur </a:t>
            </a:r>
          </a:p>
          <a:p>
            <a:pPr algn="l"/>
            <a:r>
              <a:rPr lang="fr-FR" sz="2800" dirty="0" smtClean="0">
                <a:solidFill>
                  <a:schemeClr val="tx1"/>
                </a:solidFill>
              </a:rPr>
              <a:t>L’association des deux antidépresseurs suivants entraine une synergie de l’effet antidépresseur et en même temps un antagonisme des effets indésirables.</a:t>
            </a:r>
          </a:p>
          <a:p>
            <a:pPr algn="l"/>
            <a:r>
              <a:rPr lang="fr-FR" sz="2800" dirty="0" smtClean="0">
                <a:solidFill>
                  <a:schemeClr val="tx1"/>
                </a:solidFill>
              </a:rPr>
              <a:t>L’ imipramine qui provoque comme effets secondaires une angoisse et une insomnie est associée à un deuxième produit qui corrige ces effets, c’est l’opipramol qui est anxiolytique et sédatif. </a:t>
            </a:r>
          </a:p>
          <a:p>
            <a:pPr algn="l"/>
            <a:r>
              <a:rPr lang="fr-FR" sz="2800" u="sng" dirty="0" smtClean="0">
                <a:solidFill>
                  <a:schemeClr val="tx1"/>
                </a:solidFill>
              </a:rPr>
              <a:t>Par action à différents niveaux </a:t>
            </a:r>
          </a:p>
          <a:p>
            <a:pPr algn="l"/>
            <a:r>
              <a:rPr lang="fr-FR" sz="2800" dirty="0" smtClean="0">
                <a:solidFill>
                  <a:schemeClr val="tx1"/>
                </a:solidFill>
              </a:rPr>
              <a:t>C’est le cas de méprobamate qui est associé à la théophylline pour corriger l’effet neurostimulant de cette dernière. </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lnSpcReduction="10000"/>
          </a:bodyPr>
          <a:lstStyle/>
          <a:p>
            <a:pPr algn="l"/>
            <a:r>
              <a:rPr lang="fr-FR" b="1" dirty="0">
                <a:solidFill>
                  <a:srgbClr val="00B0F0"/>
                </a:solidFill>
              </a:rPr>
              <a:t>2</a:t>
            </a:r>
            <a:r>
              <a:rPr lang="fr-FR" b="1" dirty="0" smtClean="0">
                <a:solidFill>
                  <a:srgbClr val="00B0F0"/>
                </a:solidFill>
              </a:rPr>
              <a:t>- Effets pharmacologiques défavorables: </a:t>
            </a:r>
          </a:p>
          <a:p>
            <a:pPr algn="l"/>
            <a:r>
              <a:rPr lang="fr-FR" dirty="0" smtClean="0">
                <a:solidFill>
                  <a:srgbClr val="00B0F0"/>
                </a:solidFill>
              </a:rPr>
              <a:t>A- Diminution de l’effet thérapeutique attendu: </a:t>
            </a:r>
          </a:p>
          <a:p>
            <a:pPr algn="l"/>
            <a:r>
              <a:rPr lang="fr-FR" u="sng" dirty="0" smtClean="0">
                <a:solidFill>
                  <a:schemeClr val="tx1"/>
                </a:solidFill>
              </a:rPr>
              <a:t>Par antagonisme compétitif</a:t>
            </a:r>
            <a:r>
              <a:rPr lang="fr-FR" b="1" u="sng" dirty="0" smtClean="0">
                <a:solidFill>
                  <a:schemeClr val="tx1"/>
                </a:solidFill>
              </a:rPr>
              <a:t> </a:t>
            </a:r>
          </a:p>
          <a:p>
            <a:pPr algn="l"/>
            <a:r>
              <a:rPr lang="fr-FR" dirty="0" smtClean="0">
                <a:solidFill>
                  <a:schemeClr val="tx1"/>
                </a:solidFill>
              </a:rPr>
              <a:t>Ex: L’administration répétée de l’isoprénaline (bétastimulant, bronchodilatateur) à des asthmatiques provoque des phénomènes de tolérance qui sont expliqués par la transformation du médicament en un métabolite (méthyl-3-isoprénaline) ayant des propriétés bêtabloquantes. Autrement dit, l’isoprénaline devient inefficace en raison de l’occupation des récepteurs par son métabolite. </a:t>
            </a:r>
          </a:p>
          <a:p>
            <a:pPr algn="l"/>
            <a:r>
              <a:rPr lang="fr-FR" b="1" dirty="0" smtClean="0">
                <a:solidFill>
                  <a:srgbClr val="00B0F0"/>
                </a:solidFill>
              </a:rPr>
              <a:t> </a:t>
            </a:r>
          </a:p>
          <a:p>
            <a:pPr algn="l"/>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u="sng" dirty="0" smtClean="0">
                <a:solidFill>
                  <a:schemeClr val="tx1"/>
                </a:solidFill>
              </a:rPr>
              <a:t>Par antagonisme non compétitif</a:t>
            </a:r>
            <a:r>
              <a:rPr lang="fr-FR" b="1" u="sng" dirty="0" smtClean="0">
                <a:solidFill>
                  <a:schemeClr val="tx1"/>
                </a:solidFill>
              </a:rPr>
              <a:t>   </a:t>
            </a:r>
          </a:p>
          <a:p>
            <a:pPr algn="l"/>
            <a:r>
              <a:rPr lang="fr-FR" dirty="0" smtClean="0">
                <a:solidFill>
                  <a:schemeClr val="tx1"/>
                </a:solidFill>
              </a:rPr>
              <a:t>Ex: L’action préalable d’une tétracycline (bactériostatique) sur la synthèse protéique ralentit l’action de la pénicilline (bactéricide) qui agit au moment la division cellulaire par inhibition de la synthèse de la paroi. </a:t>
            </a:r>
          </a:p>
          <a:p>
            <a:pPr algn="l"/>
            <a:endParaRPr lang="fr-FR" dirty="0" smtClean="0">
              <a:solidFill>
                <a:schemeClr val="tx1"/>
              </a:solidFill>
            </a:endParaRPr>
          </a:p>
          <a:p>
            <a:pPr algn="l"/>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lnSpcReduction="10000"/>
          </a:bodyPr>
          <a:lstStyle/>
          <a:p>
            <a:pPr algn="l"/>
            <a:r>
              <a:rPr lang="fr-FR" dirty="0" smtClean="0">
                <a:solidFill>
                  <a:srgbClr val="00B0F0"/>
                </a:solidFill>
              </a:rPr>
              <a:t>B- Majoration de l’effet indésirable: </a:t>
            </a:r>
          </a:p>
          <a:p>
            <a:pPr algn="l"/>
            <a:r>
              <a:rPr lang="fr-FR" dirty="0" smtClean="0">
                <a:solidFill>
                  <a:schemeClr val="tx1"/>
                </a:solidFill>
              </a:rPr>
              <a:t>Ex 1: Effets anticholinergiques additifs entre les spasmolytiques atropiniques, les antihistaminiques, les antiparkinsoniens et les neuroleptiques phénothiaziniques.</a:t>
            </a:r>
          </a:p>
          <a:p>
            <a:pPr algn="l"/>
            <a:r>
              <a:rPr lang="fr-FR" dirty="0" smtClean="0">
                <a:solidFill>
                  <a:schemeClr val="tx1"/>
                </a:solidFill>
              </a:rPr>
              <a:t>Ex 2: Potentialisation dangereuse de la toxicité cardiaque des digitaliques par des substances hypokaliémiantes ( corticoïdes, certains laxatifs, diurétiques hypokaliémiants). L’hypokaliémie provoquée par ces substances explique en partie le surcroit de blocage de l’activité Na+K+</a:t>
            </a:r>
            <a:r>
              <a:rPr lang="fr-FR" dirty="0" err="1" smtClean="0">
                <a:solidFill>
                  <a:schemeClr val="tx1"/>
                </a:solidFill>
              </a:rPr>
              <a:t>ATPase</a:t>
            </a:r>
            <a:r>
              <a:rPr lang="fr-FR" dirty="0" smtClean="0">
                <a:solidFill>
                  <a:schemeClr val="tx1"/>
                </a:solidFill>
              </a:rPr>
              <a:t> et l’augmentation de la fixation myocardique des digitaliques.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endParaRPr lang="fr-FR" dirty="0" smtClean="0"/>
          </a:p>
          <a:p>
            <a:endParaRPr lang="fr-FR" dirty="0"/>
          </a:p>
          <a:p>
            <a:endParaRPr lang="fr-FR" dirty="0" smtClean="0"/>
          </a:p>
          <a:p>
            <a:endParaRPr lang="fr-FR" dirty="0"/>
          </a:p>
          <a:p>
            <a:endParaRPr lang="fr-FR" dirty="0" smtClean="0"/>
          </a:p>
          <a:p>
            <a:r>
              <a:rPr lang="fr-FR" sz="5400" b="1" dirty="0" smtClean="0">
                <a:solidFill>
                  <a:srgbClr val="7030A0"/>
                </a:solidFill>
              </a:rPr>
              <a:t>MERCI DE VOTRE ATTENTION </a:t>
            </a:r>
            <a:endParaRPr lang="fr-FR" sz="54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r>
              <a:rPr lang="fr-FR" sz="4400" b="1" dirty="0" smtClean="0">
                <a:solidFill>
                  <a:srgbClr val="7030A0"/>
                </a:solidFill>
              </a:rPr>
              <a:t>Introduction </a:t>
            </a:r>
          </a:p>
          <a:p>
            <a:pPr algn="l"/>
            <a:r>
              <a:rPr lang="fr-FR" sz="2800" b="1" dirty="0" smtClean="0">
                <a:solidFill>
                  <a:schemeClr val="tx1"/>
                </a:solidFill>
              </a:rPr>
              <a:t>Toute association médicamenteuse peut modifier l’activité ou la toxicité d’un des éléments de l’association dans un sens:</a:t>
            </a:r>
          </a:p>
          <a:p>
            <a:pPr algn="l"/>
            <a:r>
              <a:rPr lang="fr-FR" sz="2800" b="1" dirty="0" smtClean="0">
                <a:solidFill>
                  <a:srgbClr val="00B0F0"/>
                </a:solidFill>
              </a:rPr>
              <a:t>Favorable:</a:t>
            </a:r>
          </a:p>
          <a:p>
            <a:pPr algn="l"/>
            <a:r>
              <a:rPr lang="fr-FR" sz="2800" b="1" dirty="0" smtClean="0">
                <a:solidFill>
                  <a:schemeClr val="tx1"/>
                </a:solidFill>
              </a:rPr>
              <a:t>-augmentation de l’effet thérapeutique</a:t>
            </a:r>
          </a:p>
          <a:p>
            <a:pPr algn="l"/>
            <a:r>
              <a:rPr lang="fr-FR" sz="2800" b="1" dirty="0" smtClean="0">
                <a:solidFill>
                  <a:schemeClr val="tx1"/>
                </a:solidFill>
              </a:rPr>
              <a:t>-diminution des effets secondaires</a:t>
            </a:r>
          </a:p>
          <a:p>
            <a:pPr algn="l"/>
            <a:r>
              <a:rPr lang="fr-FR" sz="2800" b="1" dirty="0" smtClean="0">
                <a:solidFill>
                  <a:schemeClr val="tx1"/>
                </a:solidFill>
              </a:rPr>
              <a:t>Ou </a:t>
            </a:r>
            <a:r>
              <a:rPr lang="fr-FR" sz="2800" b="1" dirty="0" smtClean="0">
                <a:solidFill>
                  <a:srgbClr val="00B0F0"/>
                </a:solidFill>
              </a:rPr>
              <a:t>défavorable:</a:t>
            </a:r>
          </a:p>
          <a:p>
            <a:pPr algn="l"/>
            <a:r>
              <a:rPr lang="fr-FR" sz="2800" b="1" dirty="0" smtClean="0">
                <a:solidFill>
                  <a:schemeClr val="tx1"/>
                </a:solidFill>
              </a:rPr>
              <a:t>-diminution de l’effet thérapeutique</a:t>
            </a:r>
          </a:p>
          <a:p>
            <a:pPr algn="l"/>
            <a:r>
              <a:rPr lang="fr-FR" sz="2800" b="1" dirty="0" smtClean="0">
                <a:solidFill>
                  <a:schemeClr val="tx1"/>
                </a:solidFill>
              </a:rPr>
              <a:t>-induction ou majoration des effets secondaires</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568952" cy="6120680"/>
          </a:xfrm>
        </p:spPr>
        <p:txBody>
          <a:bodyPr/>
          <a:lstStyle/>
          <a:p>
            <a:pPr>
              <a:buNone/>
            </a:pPr>
            <a:r>
              <a:rPr lang="fr-FR" dirty="0" smtClean="0"/>
              <a:t>       </a:t>
            </a:r>
          </a:p>
          <a:p>
            <a:pPr>
              <a:buFont typeface="Wingdings" pitchFamily="2" charset="2"/>
              <a:buChar char="v"/>
            </a:pPr>
            <a:r>
              <a:rPr lang="fr-FR" sz="3600" dirty="0" smtClean="0"/>
              <a:t>   Une interaction médicamenteuse se définit par une modification cliniquement significative, observée in vivo, des effets attendus d’un médicament lors de la coadministration d’un autre médicament, d’aliments, d’alcool ou de tabac.</a:t>
            </a:r>
            <a:endParaRPr lang="fr-FR"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363272" cy="6120680"/>
          </a:xfrm>
        </p:spPr>
        <p:txBody>
          <a:bodyPr>
            <a:normAutofit/>
          </a:bodyPr>
          <a:lstStyle/>
          <a:p>
            <a:pPr>
              <a:buFont typeface="Wingdings" pitchFamily="2" charset="2"/>
              <a:buChar char="v"/>
            </a:pPr>
            <a:r>
              <a:rPr lang="fr-FR" dirty="0" smtClean="0"/>
              <a:t>  </a:t>
            </a:r>
            <a:r>
              <a:rPr lang="fr-FR" sz="3600" dirty="0" smtClean="0"/>
              <a:t>L’interaction est considérée comme cliniquement significative : </a:t>
            </a:r>
          </a:p>
          <a:p>
            <a:pPr>
              <a:buNone/>
            </a:pPr>
            <a:r>
              <a:rPr lang="fr-FR" sz="3600" dirty="0" smtClean="0"/>
              <a:t>    si l’activité thérapeutique ou la toxicité du médicament est suffisamment modifiée pour qu’une modification de la posologie ou une autre intervention médicale soit justifiée. </a:t>
            </a:r>
            <a:endParaRPr lang="fr-FR"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a:bodyPr>
          <a:lstStyle/>
          <a:p>
            <a:r>
              <a:rPr lang="fr-FR" sz="4400" b="1" dirty="0" smtClean="0">
                <a:solidFill>
                  <a:srgbClr val="7030A0"/>
                </a:solidFill>
              </a:rPr>
              <a:t>Définitions </a:t>
            </a:r>
          </a:p>
          <a:p>
            <a:pPr marL="514350" indent="-514350" algn="l">
              <a:buFont typeface="+mj-lt"/>
              <a:buAutoNum type="arabicPeriod"/>
            </a:pPr>
            <a:r>
              <a:rPr lang="fr-FR" sz="2800" b="1" dirty="0" smtClean="0">
                <a:solidFill>
                  <a:srgbClr val="00B0F0"/>
                </a:solidFill>
              </a:rPr>
              <a:t>Effet additif:</a:t>
            </a:r>
          </a:p>
          <a:p>
            <a:pPr marL="514350" indent="-514350" algn="l"/>
            <a:r>
              <a:rPr lang="fr-FR" sz="2800" b="1" dirty="0" smtClean="0">
                <a:solidFill>
                  <a:schemeClr val="tx1"/>
                </a:solidFill>
              </a:rPr>
              <a:t> </a:t>
            </a:r>
          </a:p>
          <a:p>
            <a:pPr marL="514350" indent="-514350" algn="l"/>
            <a:r>
              <a:rPr lang="fr-FR" sz="2800" b="1" dirty="0" smtClean="0">
                <a:solidFill>
                  <a:schemeClr val="tx1"/>
                </a:solidFill>
              </a:rPr>
              <a:t>Augmentation de l’effet pharmacologique d’une substance par un produit associé (ayant la même activité ou agissant sur les mêmes récepteurs)</a:t>
            </a:r>
          </a:p>
          <a:p>
            <a:pPr marL="514350" indent="-514350" algn="l"/>
            <a:endParaRPr lang="fr-FR" sz="2800" b="1" dirty="0" smtClean="0">
              <a:solidFill>
                <a:schemeClr val="tx1"/>
              </a:solidFill>
            </a:endParaRPr>
          </a:p>
          <a:p>
            <a:pPr marL="514350" indent="-514350" algn="l"/>
            <a:r>
              <a:rPr lang="fr-FR" sz="2800" b="1" dirty="0" smtClean="0">
                <a:solidFill>
                  <a:schemeClr val="tx1"/>
                </a:solidFill>
              </a:rPr>
              <a:t>Ex: 2 parasympatomimétiques </a:t>
            </a:r>
          </a:p>
          <a:p>
            <a:pPr marL="514350" indent="-514350"/>
            <a:endParaRPr lang="fr-FR" sz="2800" b="1" dirty="0" smtClean="0">
              <a:solidFill>
                <a:schemeClr val="tx1"/>
              </a:solidFill>
            </a:endParaRPr>
          </a:p>
          <a:p>
            <a:pPr marL="514350" indent="-514350"/>
            <a:r>
              <a:rPr lang="fr-FR" sz="2800" b="1" dirty="0" smtClean="0">
                <a:solidFill>
                  <a:schemeClr val="tx1"/>
                </a:solidFill>
              </a:rPr>
              <a:t>E (a+b) = Ea+Eb</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2. Effet synergique (ou potentialisation) </a:t>
            </a:r>
          </a:p>
          <a:p>
            <a:pPr algn="l"/>
            <a:endParaRPr lang="fr-FR" sz="2800" b="1" dirty="0" smtClean="0">
              <a:solidFill>
                <a:schemeClr val="tx1"/>
              </a:solidFill>
            </a:endParaRPr>
          </a:p>
          <a:p>
            <a:pPr algn="l"/>
            <a:r>
              <a:rPr lang="fr-FR" sz="2800" b="1" dirty="0" smtClean="0">
                <a:solidFill>
                  <a:schemeClr val="tx1"/>
                </a:solidFill>
              </a:rPr>
              <a:t>Augmentation de l’effet pharmacologique d’une substance par un produit associé (n’ayant pas la même activité ou ne se fixant pas sur les mêmes récepteurs)</a:t>
            </a:r>
          </a:p>
          <a:p>
            <a:pPr algn="l"/>
            <a:endParaRPr lang="fr-FR" sz="2800" b="1" dirty="0">
              <a:solidFill>
                <a:schemeClr val="tx1"/>
              </a:solidFill>
            </a:endParaRPr>
          </a:p>
          <a:p>
            <a:pPr algn="l"/>
            <a:r>
              <a:rPr lang="fr-FR" sz="2800" b="1" dirty="0" smtClean="0">
                <a:solidFill>
                  <a:schemeClr val="tx1"/>
                </a:solidFill>
              </a:rPr>
              <a:t>Ex: pénicilline et aminoside</a:t>
            </a:r>
          </a:p>
          <a:p>
            <a:pPr algn="l"/>
            <a:endParaRPr lang="fr-FR" sz="2800" b="1" dirty="0">
              <a:solidFill>
                <a:schemeClr val="tx1"/>
              </a:solidFill>
            </a:endParaRPr>
          </a:p>
          <a:p>
            <a:r>
              <a:rPr lang="fr-FR" sz="2800" b="1" dirty="0" smtClean="0">
                <a:solidFill>
                  <a:schemeClr val="tx1"/>
                </a:solidFill>
              </a:rPr>
              <a:t>E (a + b)  &gt;   Ea  +    Eb</a:t>
            </a:r>
          </a:p>
          <a:p>
            <a:pPr algn="l"/>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00B0F0"/>
                </a:solidFill>
              </a:rPr>
              <a:t>3. Antagonisme:  </a:t>
            </a:r>
          </a:p>
          <a:p>
            <a:pPr algn="l"/>
            <a:endParaRPr lang="fr-FR" sz="2800" b="1" dirty="0" smtClean="0">
              <a:solidFill>
                <a:schemeClr val="tx1"/>
              </a:solidFill>
            </a:endParaRPr>
          </a:p>
          <a:p>
            <a:pPr algn="l"/>
            <a:r>
              <a:rPr lang="fr-FR" sz="2800" b="1" dirty="0" smtClean="0">
                <a:solidFill>
                  <a:schemeClr val="tx1"/>
                </a:solidFill>
              </a:rPr>
              <a:t>C’est la diminution de l’effet pharmacologique d’une substance par un produit associé. L’antagonisme peut être </a:t>
            </a:r>
          </a:p>
          <a:p>
            <a:pPr algn="l"/>
            <a:r>
              <a:rPr lang="fr-FR" sz="2800" b="1" dirty="0" smtClean="0">
                <a:solidFill>
                  <a:schemeClr val="tx1"/>
                </a:solidFill>
              </a:rPr>
              <a:t>-partiel (ex: bactéricide + bactériostatique)</a:t>
            </a:r>
          </a:p>
          <a:p>
            <a:pPr algn="l"/>
            <a:r>
              <a:rPr lang="fr-FR" sz="2800" b="1" dirty="0" smtClean="0">
                <a:solidFill>
                  <a:schemeClr val="tx1"/>
                </a:solidFill>
              </a:rPr>
              <a:t>-total    (ex: parasympathomimétique et parasympatholytique)</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lstStyle/>
          <a:p>
            <a:pPr algn="l"/>
            <a:r>
              <a:rPr lang="fr-FR" b="1" dirty="0" smtClean="0">
                <a:solidFill>
                  <a:srgbClr val="7030A0"/>
                </a:solidFill>
              </a:rPr>
              <a:t>A- Les mécanismes d’ordre pharmacocinétique </a:t>
            </a:r>
          </a:p>
          <a:p>
            <a:pPr algn="l"/>
            <a:endParaRPr lang="fr-FR" b="1" dirty="0">
              <a:solidFill>
                <a:srgbClr val="7030A0"/>
              </a:solidFill>
            </a:endParaRPr>
          </a:p>
          <a:p>
            <a:pPr algn="l"/>
            <a:r>
              <a:rPr lang="fr-FR" b="1" dirty="0" smtClean="0">
                <a:solidFill>
                  <a:schemeClr val="tx1"/>
                </a:solidFill>
              </a:rPr>
              <a:t>Ces mécanismes sont fréquents et portent sur les différentes phases de la pharmacocinétique d’un médicament. </a:t>
            </a:r>
            <a:endParaRPr lang="fr-FR"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1482</Words>
  <Application>Microsoft Office PowerPoint</Application>
  <PresentationFormat>Affichage à l'écran (4:3)</PresentationFormat>
  <Paragraphs>120</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Benjamin</dc:creator>
  <cp:lastModifiedBy>Benjamin</cp:lastModifiedBy>
  <cp:revision>94</cp:revision>
  <dcterms:created xsi:type="dcterms:W3CDTF">2014-11-02T11:51:26Z</dcterms:created>
  <dcterms:modified xsi:type="dcterms:W3CDTF">2014-11-10T10:36:58Z</dcterms:modified>
</cp:coreProperties>
</file>