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6" r:id="rId6"/>
    <p:sldId id="260" r:id="rId7"/>
    <p:sldId id="261" r:id="rId8"/>
    <p:sldId id="299" r:id="rId9"/>
    <p:sldId id="262" r:id="rId10"/>
    <p:sldId id="263" r:id="rId11"/>
    <p:sldId id="264" r:id="rId12"/>
    <p:sldId id="265" r:id="rId13"/>
    <p:sldId id="266" r:id="rId14"/>
    <p:sldId id="300" r:id="rId15"/>
    <p:sldId id="267" r:id="rId16"/>
    <p:sldId id="268" r:id="rId17"/>
    <p:sldId id="269" r:id="rId18"/>
    <p:sldId id="270" r:id="rId19"/>
    <p:sldId id="271" r:id="rId20"/>
    <p:sldId id="272" r:id="rId21"/>
    <p:sldId id="273" r:id="rId22"/>
    <p:sldId id="302" r:id="rId23"/>
    <p:sldId id="274" r:id="rId24"/>
    <p:sldId id="275" r:id="rId25"/>
    <p:sldId id="277" r:id="rId26"/>
    <p:sldId id="278" r:id="rId27"/>
    <p:sldId id="279" r:id="rId28"/>
    <p:sldId id="280" r:id="rId29"/>
    <p:sldId id="281" r:id="rId30"/>
    <p:sldId id="282" r:id="rId31"/>
    <p:sldId id="283" r:id="rId32"/>
    <p:sldId id="297" r:id="rId33"/>
    <p:sldId id="284" r:id="rId34"/>
    <p:sldId id="285" r:id="rId35"/>
    <p:sldId id="286" r:id="rId36"/>
    <p:sldId id="287" r:id="rId37"/>
    <p:sldId id="288" r:id="rId38"/>
    <p:sldId id="289" r:id="rId39"/>
    <p:sldId id="290" r:id="rId40"/>
    <p:sldId id="301" r:id="rId41"/>
    <p:sldId id="291" r:id="rId42"/>
    <p:sldId id="293"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4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132A2D9-2D78-4011-BC16-2D7246BC5BCB}" type="datetimeFigureOut">
              <a:rPr lang="fr-FR" smtClean="0"/>
              <a:pPr/>
              <a:t>24/02/2015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E5E06F-87C7-4E1E-A0A8-9E96E4C4024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32A2D9-2D78-4011-BC16-2D7246BC5BCB}" type="datetimeFigureOut">
              <a:rPr lang="fr-FR" smtClean="0"/>
              <a:pPr/>
              <a:t>24/02/2015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5E06F-87C7-4E1E-A0A8-9E96E4C4024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images.search.yahoo.com/images/view;_ylt=A0PDodo7fOxObzQAt5plAQx.;_ylu=X3oDMTBlMTQ4cGxyBHNlYwNzcgRzbGsDaW1n?back=http://fr.images.search.yahoo.com/search/images?p=SIGLE+DE+LA+PHARMACIE+ALGeRIE&amp;fr=yfp-t-703&amp;fr2=piv-web&amp;tab=organic&amp;ri=3&amp;w=253&amp;h=300&amp;imgurl=i47.servimg.com/u/f47/12/57/82/02/jpg_ph10.jpg&amp;rurl=http://pharm-dz.moninter.net/&amp;size=5.8+KB&amp;name=cr%C3%A9er+un+forum+:+Forum+Algerien+de+Pharmacie+-+Portail&amp;p=SIGLE+DE+LA+PHARMACIE+ALGeRIE&amp;oid=458136098d4affb715e9d571de7f53c3&amp;fr2=piv-web&amp;fr=yfp-t-703&amp;tt=cr%C3%A9er+un+forum+:+Forum+Algerien+de+Pharmacie+-+Portail&amp;b=0&amp;ni=21&amp;no=3&amp;tab=organic&amp;ts=&amp;sigr=10tubvq4d&amp;sigb=13p8a9bni&amp;sigi=11eu26euf&amp;.crumb=FKIAOoW0cf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357166"/>
            <a:ext cx="8501122" cy="6143668"/>
          </a:xfrm>
        </p:spPr>
        <p:txBody>
          <a:bodyPr>
            <a:normAutofit/>
          </a:bodyPr>
          <a:lstStyle/>
          <a:p>
            <a:pPr algn="l"/>
            <a:r>
              <a:rPr lang="fr-FR" sz="2400" b="1" dirty="0" smtClean="0">
                <a:solidFill>
                  <a:schemeClr val="tx1"/>
                </a:solidFill>
                <a:latin typeface="Times New Roman" pitchFamily="18" charset="0"/>
                <a:cs typeface="Times New Roman" pitchFamily="18" charset="0"/>
              </a:rPr>
              <a:t>Faculté de médecine</a:t>
            </a:r>
          </a:p>
          <a:p>
            <a:pPr algn="l"/>
            <a:r>
              <a:rPr lang="fr-FR" sz="2400" b="1" dirty="0" smtClean="0">
                <a:solidFill>
                  <a:schemeClr val="tx1"/>
                </a:solidFill>
                <a:latin typeface="Times New Roman" pitchFamily="18" charset="0"/>
                <a:cs typeface="Times New Roman" pitchFamily="18" charset="0"/>
              </a:rPr>
              <a:t>Département de pharmacie </a:t>
            </a:r>
          </a:p>
          <a:p>
            <a:pPr algn="l"/>
            <a:r>
              <a:rPr lang="fr-FR" sz="2400" b="1" dirty="0" smtClean="0">
                <a:solidFill>
                  <a:schemeClr val="tx1"/>
                </a:solidFill>
                <a:latin typeface="Times New Roman" pitchFamily="18" charset="0"/>
                <a:cs typeface="Times New Roman" pitchFamily="18" charset="0"/>
              </a:rPr>
              <a:t>Module de pharmacologie spéciale  </a:t>
            </a:r>
          </a:p>
          <a:p>
            <a:pPr algn="l"/>
            <a:r>
              <a:rPr lang="fr-FR" sz="2400" b="1" dirty="0" smtClean="0">
                <a:solidFill>
                  <a:schemeClr val="tx1"/>
                </a:solidFill>
                <a:latin typeface="Times New Roman" pitchFamily="18" charset="0"/>
                <a:cs typeface="Times New Roman" pitchFamily="18" charset="0"/>
              </a:rPr>
              <a:t>2012/2013</a:t>
            </a:r>
          </a:p>
          <a:p>
            <a:pPr algn="l"/>
            <a:r>
              <a:rPr lang="fr-FR" sz="2400" b="1" dirty="0" smtClean="0">
                <a:solidFill>
                  <a:schemeClr val="tx1"/>
                </a:solidFill>
                <a:latin typeface="Times New Roman" pitchFamily="18" charset="0"/>
                <a:cs typeface="Times New Roman" pitchFamily="18" charset="0"/>
              </a:rPr>
              <a:t>Dr.  Guergouri F.Z</a:t>
            </a:r>
          </a:p>
          <a:p>
            <a:pPr algn="l"/>
            <a:endParaRPr lang="fr-FR" sz="2400" b="1" dirty="0">
              <a:solidFill>
                <a:schemeClr val="tx1"/>
              </a:solidFill>
              <a:latin typeface="Times New Roman" pitchFamily="18" charset="0"/>
              <a:cs typeface="Times New Roman" pitchFamily="18" charset="0"/>
            </a:endParaRPr>
          </a:p>
          <a:p>
            <a:pPr algn="l"/>
            <a:endParaRPr lang="fr-FR" sz="2400" b="1" dirty="0" smtClean="0">
              <a:solidFill>
                <a:schemeClr val="tx1"/>
              </a:solidFill>
              <a:latin typeface="Times New Roman" pitchFamily="18" charset="0"/>
              <a:cs typeface="Times New Roman" pitchFamily="18" charset="0"/>
            </a:endParaRPr>
          </a:p>
          <a:p>
            <a:r>
              <a:rPr lang="fr-FR" sz="4000" b="1" dirty="0" smtClean="0">
                <a:solidFill>
                  <a:srgbClr val="FF0000"/>
                </a:solidFill>
                <a:latin typeface="Times New Roman" pitchFamily="18" charset="0"/>
                <a:cs typeface="Times New Roman" pitchFamily="18" charset="0"/>
              </a:rPr>
              <a:t>MEDICAMENTS DES TROUBLES DU SANG </a:t>
            </a:r>
          </a:p>
          <a:p>
            <a:pPr algn="l"/>
            <a:endParaRPr lang="fr-FR" sz="2400" dirty="0">
              <a:latin typeface="Times New Roman" pitchFamily="18" charset="0"/>
              <a:cs typeface="Times New Roman" pitchFamily="18" charset="0"/>
            </a:endParaRPr>
          </a:p>
        </p:txBody>
      </p:sp>
      <p:pic>
        <p:nvPicPr>
          <p:cNvPr id="4" name="ihover-img" descr="http://ts3.mm.bing.net/images/thumbnail.aspx?q=1342506404198&amp;id=09e88a38deb25e39aca9f44ba4fc9c9f">
            <a:hlinkClick r:id="rId2"/>
          </p:cNvPr>
          <p:cNvPicPr/>
          <p:nvPr/>
        </p:nvPicPr>
        <p:blipFill>
          <a:blip r:embed="rId3" cstate="print"/>
          <a:srcRect/>
          <a:stretch>
            <a:fillRect/>
          </a:stretch>
        </p:blipFill>
        <p:spPr bwMode="auto">
          <a:xfrm>
            <a:off x="6858016" y="285728"/>
            <a:ext cx="1581150"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normAutofit/>
          </a:bodyPr>
          <a:lstStyle/>
          <a:p>
            <a:pPr>
              <a:buNone/>
            </a:pPr>
            <a:r>
              <a:rPr lang="fr-FR" sz="2400" b="1" dirty="0" smtClean="0">
                <a:solidFill>
                  <a:srgbClr val="FF0000"/>
                </a:solidFill>
                <a:latin typeface="Times New Roman" pitchFamily="18" charset="0"/>
                <a:cs typeface="Times New Roman" pitchFamily="18" charset="0"/>
              </a:rPr>
              <a:t>Propriétés pharmacodynamiques: </a:t>
            </a:r>
          </a:p>
          <a:p>
            <a:r>
              <a:rPr lang="fr-FR" sz="2400" b="1" dirty="0" smtClean="0">
                <a:latin typeface="Times New Roman" pitchFamily="18" charset="0"/>
                <a:cs typeface="Times New Roman" pitchFamily="18" charset="0"/>
              </a:rPr>
              <a:t>Elle se fixant avec une haute affinité sur l’</a:t>
            </a:r>
            <a:r>
              <a:rPr lang="fr-FR" sz="2400" b="1" dirty="0" err="1" smtClean="0">
                <a:latin typeface="Times New Roman" pitchFamily="18" charset="0"/>
                <a:cs typeface="Times New Roman" pitchFamily="18" charset="0"/>
              </a:rPr>
              <a:t>anti-thrombine</a:t>
            </a:r>
            <a:r>
              <a:rPr lang="fr-FR" sz="2400" b="1" dirty="0" smtClean="0">
                <a:latin typeface="Times New Roman" pitchFamily="18" charset="0"/>
                <a:cs typeface="Times New Roman" pitchFamily="18" charset="0"/>
              </a:rPr>
              <a:t> III (AT III) → changement conformationnel de l’AT III → accélère sa capacité d’inactivation de la thrombine (</a:t>
            </a:r>
            <a:r>
              <a:rPr lang="fr-FR" sz="2400" b="1" dirty="0" err="1" smtClean="0">
                <a:latin typeface="Times New Roman" pitchFamily="18" charset="0"/>
                <a:cs typeface="Times New Roman" pitchFamily="18" charset="0"/>
              </a:rPr>
              <a:t>IIa</a:t>
            </a:r>
            <a:r>
              <a:rPr lang="fr-FR" sz="2400" b="1" dirty="0" smtClean="0">
                <a:latin typeface="Times New Roman" pitchFamily="18" charset="0"/>
                <a:cs typeface="Times New Roman" pitchFamily="18" charset="0"/>
              </a:rPr>
              <a:t>), du facteur </a:t>
            </a:r>
            <a:r>
              <a:rPr lang="fr-FR" sz="2400" b="1" dirty="0" err="1" smtClean="0">
                <a:latin typeface="Times New Roman" pitchFamily="18" charset="0"/>
                <a:cs typeface="Times New Roman" pitchFamily="18" charset="0"/>
              </a:rPr>
              <a:t>Xa</a:t>
            </a:r>
            <a:r>
              <a:rPr lang="fr-FR" sz="2400" b="1" dirty="0" smtClean="0">
                <a:latin typeface="Times New Roman" pitchFamily="18" charset="0"/>
                <a:cs typeface="Times New Roman" pitchFamily="18" charset="0"/>
              </a:rPr>
              <a:t>, et d’autres facteurs de la coagulation (d’où l’effet </a:t>
            </a:r>
            <a:r>
              <a:rPr lang="fr-FR" sz="2400" b="1" dirty="0" err="1" smtClean="0">
                <a:latin typeface="Times New Roman" pitchFamily="18" charset="0"/>
                <a:cs typeface="Times New Roman" pitchFamily="18" charset="0"/>
              </a:rPr>
              <a:t>anti-coagulant</a:t>
            </a:r>
            <a:r>
              <a:rPr lang="fr-FR" sz="2400" b="1" dirty="0" smtClean="0">
                <a:latin typeface="Times New Roman" pitchFamily="18" charset="0"/>
                <a:cs typeface="Times New Roman" pitchFamily="18" charset="0"/>
              </a:rPr>
              <a:t>).</a:t>
            </a:r>
          </a:p>
          <a:p>
            <a:r>
              <a:rPr lang="fr-FR" sz="2400" b="1" dirty="0" smtClean="0">
                <a:latin typeface="Times New Roman" pitchFamily="18" charset="0"/>
                <a:cs typeface="Times New Roman" pitchFamily="18" charset="0"/>
              </a:rPr>
              <a:t>L’héparine standard est hétérogène en taille moléculaire et en activité </a:t>
            </a:r>
            <a:r>
              <a:rPr lang="fr-FR" sz="2400" b="1" dirty="0" err="1" smtClean="0">
                <a:latin typeface="Times New Roman" pitchFamily="18" charset="0"/>
                <a:cs typeface="Times New Roman" pitchFamily="18" charset="0"/>
              </a:rPr>
              <a:t>anti-coagulante</a:t>
            </a:r>
            <a:r>
              <a:rPr lang="fr-FR" sz="2400" b="1" dirty="0" smtClean="0">
                <a:latin typeface="Times New Roman" pitchFamily="18" charset="0"/>
                <a:cs typeface="Times New Roman" pitchFamily="18" charset="0"/>
              </a:rPr>
              <a:t> (variabilité de 50 % de l’activité </a:t>
            </a:r>
            <a:r>
              <a:rPr lang="fr-FR" sz="2400" b="1" dirty="0" err="1" smtClean="0">
                <a:latin typeface="Times New Roman" pitchFamily="18" charset="0"/>
                <a:cs typeface="Times New Roman" pitchFamily="18" charset="0"/>
              </a:rPr>
              <a:t>anti-coagulante</a:t>
            </a:r>
            <a:r>
              <a:rPr lang="fr-FR" sz="2400" b="1" dirty="0" smtClean="0">
                <a:latin typeface="Times New Roman" pitchFamily="18" charset="0"/>
                <a:cs typeface="Times New Roman" pitchFamily="18" charset="0"/>
              </a:rPr>
              <a:t> / unité de poids). Elle est ainsi prescrite en unités anticoagulantes et non par poids. Son activité varie en fonction de la longueur de la chaîne : les chaînes &lt; 18 saccharides ne peuvent fixer à la fois l’</a:t>
            </a:r>
            <a:r>
              <a:rPr lang="fr-FR" sz="2400" b="1" dirty="0" err="1" smtClean="0">
                <a:latin typeface="Times New Roman" pitchFamily="18" charset="0"/>
                <a:cs typeface="Times New Roman" pitchFamily="18" charset="0"/>
              </a:rPr>
              <a:t>anti-thrombine</a:t>
            </a:r>
            <a:r>
              <a:rPr lang="fr-FR" sz="2400" b="1" dirty="0" smtClean="0">
                <a:latin typeface="Times New Roman" pitchFamily="18" charset="0"/>
                <a:cs typeface="Times New Roman" pitchFamily="18" charset="0"/>
              </a:rPr>
              <a:t> et la thrombine et n’ont qu’une activité anti </a:t>
            </a:r>
            <a:r>
              <a:rPr lang="fr-FR" sz="2400" b="1" dirty="0" err="1" smtClean="0">
                <a:latin typeface="Times New Roman" pitchFamily="18" charset="0"/>
                <a:cs typeface="Times New Roman" pitchFamily="18" charset="0"/>
              </a:rPr>
              <a:t>Xa</a:t>
            </a:r>
            <a:r>
              <a:rPr lang="fr-FR" sz="2400" b="1" dirty="0" smtClean="0">
                <a:latin typeface="Times New Roman" pitchFamily="18" charset="0"/>
                <a:cs typeface="Times New Roman" pitchFamily="18" charset="0"/>
              </a:rPr>
              <a:t>. C’est la caractéristique des HBPM par rapport à l’héparine : elles n’ont qu’une activité anti X et peu d’activité anti thrombine, alors que l’héparine inhibe les deux.</a:t>
            </a:r>
            <a:endParaRPr lang="fr-FR" sz="2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Effets indésirables: </a:t>
            </a:r>
          </a:p>
          <a:p>
            <a:pPr>
              <a:buNone/>
            </a:pPr>
            <a:endParaRPr lang="fr-FR" sz="2800" b="1" dirty="0" smtClean="0">
              <a:latin typeface="Times New Roman" pitchFamily="18" charset="0"/>
              <a:cs typeface="Times New Roman" pitchFamily="18" charset="0"/>
            </a:endParaRPr>
          </a:p>
          <a:p>
            <a:r>
              <a:rPr lang="fr-FR" sz="2800" b="1" dirty="0" smtClean="0">
                <a:solidFill>
                  <a:schemeClr val="tx2"/>
                </a:solidFill>
                <a:latin typeface="Times New Roman" pitchFamily="18" charset="0"/>
                <a:cs typeface="Times New Roman" pitchFamily="18" charset="0"/>
              </a:rPr>
              <a:t>Hémorragiques</a:t>
            </a:r>
          </a:p>
          <a:p>
            <a:r>
              <a:rPr lang="fr-FR" sz="2800" b="1" dirty="0" smtClean="0">
                <a:solidFill>
                  <a:schemeClr val="tx2"/>
                </a:solidFill>
                <a:latin typeface="Times New Roman" pitchFamily="18" charset="0"/>
                <a:cs typeface="Times New Roman" pitchFamily="18" charset="0"/>
              </a:rPr>
              <a:t>Thrombopénie</a:t>
            </a:r>
            <a:r>
              <a:rPr lang="fr-FR" sz="2800" b="1" dirty="0" smtClean="0">
                <a:latin typeface="Times New Roman" pitchFamily="18" charset="0"/>
                <a:cs typeface="Times New Roman" pitchFamily="18" charset="0"/>
              </a:rPr>
              <a:t>:  Les héparines peuvent induire une thrombopénie. Deux formes sont à distinguer. L’une banale par lyse plaquettaire, d’intensité modérée, fréquente, l’autre rare mais particulièrement grave, de mécanisme immuno-allergique. Elle survient dans environ 1 % des cas</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357982"/>
          </a:xfrm>
        </p:spPr>
        <p:txBody>
          <a:bodyPr/>
          <a:lstStyle/>
          <a:p>
            <a:pPr>
              <a:buNone/>
            </a:pPr>
            <a:r>
              <a:rPr lang="fr-FR" sz="2800" b="1" dirty="0" smtClean="0">
                <a:solidFill>
                  <a:srgbClr val="FF0000"/>
                </a:solidFill>
                <a:latin typeface="Times New Roman" pitchFamily="18" charset="0"/>
                <a:cs typeface="Times New Roman" pitchFamily="18" charset="0"/>
              </a:rPr>
              <a:t>Indications thérapeutiques: </a:t>
            </a:r>
          </a:p>
          <a:p>
            <a:r>
              <a:rPr lang="fr-FR" sz="2800" b="1" dirty="0" smtClean="0">
                <a:latin typeface="Times New Roman" pitchFamily="18" charset="0"/>
                <a:cs typeface="Times New Roman" pitchFamily="18" charset="0"/>
              </a:rPr>
              <a:t>Prévention des thromboses veineuses et embolies pulmonaires</a:t>
            </a:r>
            <a:br>
              <a:rPr lang="fr-FR" sz="2800" b="1" dirty="0" smtClean="0">
                <a:latin typeface="Times New Roman" pitchFamily="18" charset="0"/>
                <a:cs typeface="Times New Roman" pitchFamily="18" charset="0"/>
              </a:rPr>
            </a:br>
            <a:r>
              <a:rPr lang="fr-FR" sz="2800" b="1" dirty="0" smtClean="0">
                <a:latin typeface="Times New Roman" pitchFamily="18" charset="0"/>
                <a:cs typeface="Times New Roman" pitchFamily="18" charset="0"/>
              </a:rPr>
              <a:t>→ prévention primaire et secondaire (HBPM ++)</a:t>
            </a:r>
          </a:p>
          <a:p>
            <a:r>
              <a:rPr lang="fr-FR" sz="2800" b="1" dirty="0" smtClean="0">
                <a:latin typeface="Times New Roman" pitchFamily="18" charset="0"/>
                <a:cs typeface="Times New Roman" pitchFamily="18" charset="0"/>
              </a:rPr>
              <a:t>Pathologie coronarienne :</a:t>
            </a:r>
            <a:br>
              <a:rPr lang="fr-FR" sz="2800" b="1" dirty="0" smtClean="0">
                <a:latin typeface="Times New Roman" pitchFamily="18" charset="0"/>
                <a:cs typeface="Times New Roman" pitchFamily="18" charset="0"/>
              </a:rPr>
            </a:br>
            <a:r>
              <a:rPr lang="fr-FR" sz="2800" b="1" dirty="0" smtClean="0">
                <a:latin typeface="Times New Roman" pitchFamily="18" charset="0"/>
                <a:cs typeface="Times New Roman" pitchFamily="18" charset="0"/>
              </a:rPr>
              <a:t>angor instable, infarctus du myocarde, angioplastie et </a:t>
            </a:r>
            <a:r>
              <a:rPr lang="fr-FR" sz="2800" b="1" dirty="0" err="1" smtClean="0">
                <a:latin typeface="Times New Roman" pitchFamily="18" charset="0"/>
                <a:cs typeface="Times New Roman" pitchFamily="18" charset="0"/>
              </a:rPr>
              <a:t>stents</a:t>
            </a:r>
            <a:endParaRPr lang="fr-FR" sz="2800" b="1" dirty="0" smtClean="0">
              <a:latin typeface="Times New Roman" pitchFamily="18" charset="0"/>
              <a:cs typeface="Times New Roman" pitchFamily="18" charset="0"/>
            </a:endParaRPr>
          </a:p>
          <a:p>
            <a:r>
              <a:rPr lang="fr-FR" sz="2800" b="1" dirty="0" smtClean="0">
                <a:latin typeface="Times New Roman" pitchFamily="18" charset="0"/>
                <a:cs typeface="Times New Roman" pitchFamily="18" charset="0"/>
              </a:rPr>
              <a:t>Circulation </a:t>
            </a:r>
            <a:r>
              <a:rPr lang="fr-FR" sz="2800" b="1" dirty="0" err="1" smtClean="0">
                <a:latin typeface="Times New Roman" pitchFamily="18" charset="0"/>
                <a:cs typeface="Times New Roman" pitchFamily="18" charset="0"/>
              </a:rPr>
              <a:t>extra-corporelle</a:t>
            </a:r>
            <a:endParaRPr lang="fr-FR" sz="2800" b="1" dirty="0" smtClean="0">
              <a:latin typeface="Times New Roman" pitchFamily="18" charset="0"/>
              <a:cs typeface="Times New Roman" pitchFamily="18" charset="0"/>
            </a:endParaRPr>
          </a:p>
          <a:p>
            <a:r>
              <a:rPr lang="fr-FR" sz="2800" b="1" dirty="0" smtClean="0">
                <a:latin typeface="Times New Roman" pitchFamily="18" charset="0"/>
                <a:cs typeface="Times New Roman" pitchFamily="18" charset="0"/>
              </a:rPr>
              <a:t>Chirurgie vasculaire</a:t>
            </a:r>
          </a:p>
          <a:p>
            <a:r>
              <a:rPr lang="fr-FR" sz="2800" b="1" dirty="0" smtClean="0">
                <a:latin typeface="Times New Roman" pitchFamily="18" charset="0"/>
                <a:cs typeface="Times New Roman" pitchFamily="18" charset="0"/>
              </a:rPr>
              <a:t>Coagulation intra-vasculaire</a:t>
            </a:r>
          </a:p>
          <a:p>
            <a:pPr>
              <a:buNone/>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357982"/>
          </a:xfrm>
        </p:spPr>
        <p:txBody>
          <a:bodyPr/>
          <a:lstStyle/>
          <a:p>
            <a:pPr>
              <a:buNone/>
            </a:pPr>
            <a:r>
              <a:rPr lang="fr-FR" b="1" dirty="0" smtClean="0">
                <a:solidFill>
                  <a:srgbClr val="FF0000"/>
                </a:solidFill>
                <a:latin typeface="Times New Roman" pitchFamily="18" charset="0"/>
                <a:cs typeface="Times New Roman" pitchFamily="18" charset="0"/>
              </a:rPr>
              <a:t>I-2-  anti-vitamines K:</a:t>
            </a:r>
          </a:p>
          <a:p>
            <a:pPr>
              <a:buNone/>
            </a:pPr>
            <a:r>
              <a:rPr lang="fr-FR" b="1" dirty="0" smtClean="0">
                <a:solidFill>
                  <a:srgbClr val="FF0000"/>
                </a:solidFill>
                <a:latin typeface="Times New Roman" pitchFamily="18" charset="0"/>
                <a:cs typeface="Times New Roman" pitchFamily="18" charset="0"/>
              </a:rPr>
              <a:t> </a:t>
            </a:r>
            <a:r>
              <a:rPr lang="fr-FR" b="1" dirty="0" smtClean="0">
                <a:latin typeface="Times New Roman" pitchFamily="18" charset="0"/>
                <a:cs typeface="Times New Roman" pitchFamily="18" charset="0"/>
              </a:rPr>
              <a:t> Les seuls anticoagulants administrables par voie orale et utilisables en traitement de longue durée. On distingue deux groupes en fonction de leur structure chimique : </a:t>
            </a:r>
          </a:p>
          <a:p>
            <a:pPr>
              <a:buFont typeface="Courier New" pitchFamily="49" charset="0"/>
              <a:buChar char="o"/>
            </a:pPr>
            <a:r>
              <a:rPr lang="fr-FR" b="1" dirty="0" smtClean="0">
                <a:solidFill>
                  <a:schemeClr val="tx2"/>
                </a:solidFill>
                <a:latin typeface="Times New Roman" pitchFamily="18" charset="0"/>
                <a:cs typeface="Times New Roman" pitchFamily="18" charset="0"/>
              </a:rPr>
              <a:t>les dérivés </a:t>
            </a:r>
            <a:r>
              <a:rPr lang="fr-FR" b="1" dirty="0" err="1" smtClean="0">
                <a:solidFill>
                  <a:schemeClr val="tx2"/>
                </a:solidFill>
                <a:latin typeface="Times New Roman" pitchFamily="18" charset="0"/>
                <a:cs typeface="Times New Roman" pitchFamily="18" charset="0"/>
              </a:rPr>
              <a:t>coumariniques</a:t>
            </a:r>
            <a:r>
              <a:rPr lang="fr-FR" b="1" dirty="0" smtClean="0">
                <a:solidFill>
                  <a:schemeClr val="tx2"/>
                </a:solidFill>
                <a:latin typeface="Times New Roman" pitchFamily="18" charset="0"/>
                <a:cs typeface="Times New Roman" pitchFamily="18" charset="0"/>
              </a:rPr>
              <a:t>: </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coumadine</a:t>
            </a:r>
            <a:r>
              <a:rPr lang="fr-FR" b="1" dirty="0" smtClean="0">
                <a:latin typeface="Times New Roman" pitchFamily="18" charset="0"/>
                <a:cs typeface="Times New Roman" pitchFamily="18" charset="0"/>
              </a:rPr>
              <a:t> (Warfarine dans les pays anglo-saxons), l’</a:t>
            </a:r>
            <a:r>
              <a:rPr lang="fr-FR" b="1" dirty="0" err="1" smtClean="0">
                <a:latin typeface="Times New Roman" pitchFamily="18" charset="0"/>
                <a:cs typeface="Times New Roman" pitchFamily="18" charset="0"/>
              </a:rPr>
              <a:t>acenocoumarol</a:t>
            </a:r>
            <a:r>
              <a:rPr lang="fr-FR" b="1" dirty="0" smtClean="0">
                <a:latin typeface="Times New Roman" pitchFamily="18" charset="0"/>
                <a:cs typeface="Times New Roman" pitchFamily="18" charset="0"/>
              </a:rPr>
              <a:t> (Sintrom*) </a:t>
            </a:r>
          </a:p>
          <a:p>
            <a:pPr>
              <a:buFont typeface="Courier New" pitchFamily="49" charset="0"/>
              <a:buChar char="o"/>
            </a:pPr>
            <a:r>
              <a:rPr lang="fr-FR" b="1" dirty="0" smtClean="0">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les dérivés de l’</a:t>
            </a:r>
            <a:r>
              <a:rPr lang="fr-FR" b="1" dirty="0" err="1" smtClean="0">
                <a:solidFill>
                  <a:schemeClr val="tx2"/>
                </a:solidFill>
                <a:latin typeface="Times New Roman" pitchFamily="18" charset="0"/>
                <a:cs typeface="Times New Roman" pitchFamily="18" charset="0"/>
              </a:rPr>
              <a:t>indane</a:t>
            </a:r>
            <a:r>
              <a:rPr lang="fr-FR" b="1" dirty="0" smtClean="0">
                <a:solidFill>
                  <a:schemeClr val="tx2"/>
                </a:solidFill>
                <a:latin typeface="Times New Roman" pitchFamily="18" charset="0"/>
                <a:cs typeface="Times New Roman" pitchFamily="18" charset="0"/>
              </a:rPr>
              <a:t> – </a:t>
            </a:r>
            <a:r>
              <a:rPr lang="fr-FR" b="1" dirty="0" err="1" smtClean="0">
                <a:solidFill>
                  <a:schemeClr val="tx2"/>
                </a:solidFill>
                <a:latin typeface="Times New Roman" pitchFamily="18" charset="0"/>
                <a:cs typeface="Times New Roman" pitchFamily="18" charset="0"/>
              </a:rPr>
              <a:t>dione</a:t>
            </a:r>
            <a:r>
              <a:rPr lang="fr-FR" b="1" dirty="0" smtClean="0">
                <a:solidFill>
                  <a:schemeClr val="tx2"/>
                </a:solidFill>
                <a:latin typeface="Times New Roman" pitchFamily="18" charset="0"/>
                <a:cs typeface="Times New Roman" pitchFamily="18" charset="0"/>
              </a:rPr>
              <a:t>: </a:t>
            </a:r>
            <a:r>
              <a:rPr lang="fr-FR" b="1" dirty="0" smtClean="0">
                <a:latin typeface="Times New Roman" pitchFamily="18" charset="0"/>
                <a:cs typeface="Times New Roman" pitchFamily="18" charset="0"/>
              </a:rPr>
              <a:t> la </a:t>
            </a:r>
            <a:r>
              <a:rPr lang="fr-FR" b="1" dirty="0" err="1" smtClean="0">
                <a:latin typeface="Times New Roman" pitchFamily="18" charset="0"/>
                <a:cs typeface="Times New Roman" pitchFamily="18" charset="0"/>
              </a:rPr>
              <a:t>fluindione</a:t>
            </a: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Préviscan</a:t>
            </a:r>
            <a:r>
              <a:rPr lang="fr-FR" b="1" dirty="0" smtClean="0">
                <a:latin typeface="Times New Roman" pitchFamily="18" charset="0"/>
                <a:cs typeface="Times New Roman" pitchFamily="18" charset="0"/>
              </a:rPr>
              <a:t>*).</a:t>
            </a:r>
            <a:endParaRPr lang="fr-FR"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6" y="1500174"/>
          <a:ext cx="8286780" cy="1381760"/>
        </p:xfrm>
        <a:graphic>
          <a:graphicData uri="http://schemas.openxmlformats.org/drawingml/2006/table">
            <a:tbl>
              <a:tblPr firstRow="1" bandRow="1">
                <a:tableStyleId>{5C22544A-7EE6-4342-B048-85BDC9FD1C3A}</a:tableStyleId>
              </a:tblPr>
              <a:tblGrid>
                <a:gridCol w="2071695"/>
                <a:gridCol w="2071695"/>
                <a:gridCol w="2071695"/>
                <a:gridCol w="2071695"/>
              </a:tblGrid>
              <a:tr h="370840">
                <a:tc>
                  <a:txBody>
                    <a:bodyPr/>
                    <a:lstStyle/>
                    <a:p>
                      <a:pPr algn="ctr"/>
                      <a:r>
                        <a:rPr lang="fr-FR" dirty="0" smtClean="0"/>
                        <a:t>DCI </a:t>
                      </a:r>
                      <a:endParaRPr lang="fr-FR" dirty="0"/>
                    </a:p>
                  </a:txBody>
                  <a:tcPr/>
                </a:tc>
                <a:tc>
                  <a:txBody>
                    <a:bodyPr/>
                    <a:lstStyle/>
                    <a:p>
                      <a:pPr algn="ctr"/>
                      <a:r>
                        <a:rPr lang="fr-FR" dirty="0" smtClean="0"/>
                        <a:t>Nom commercial </a:t>
                      </a:r>
                      <a:endParaRPr lang="fr-FR" dirty="0"/>
                    </a:p>
                  </a:txBody>
                  <a:tcPr/>
                </a:tc>
                <a:tc>
                  <a:txBody>
                    <a:bodyPr/>
                    <a:lstStyle/>
                    <a:p>
                      <a:pPr algn="ctr"/>
                      <a:r>
                        <a:rPr lang="fr-FR" dirty="0" smtClean="0"/>
                        <a:t>T ½  plasmatique  (h)</a:t>
                      </a:r>
                      <a:endParaRPr lang="fr-FR" dirty="0"/>
                    </a:p>
                  </a:txBody>
                  <a:tcPr/>
                </a:tc>
                <a:tc>
                  <a:txBody>
                    <a:bodyPr/>
                    <a:lstStyle/>
                    <a:p>
                      <a:pPr algn="ctr"/>
                      <a:r>
                        <a:rPr lang="fr-FR" dirty="0" smtClean="0"/>
                        <a:t>Durée d’action (h)</a:t>
                      </a:r>
                      <a:endParaRPr lang="fr-FR" dirty="0"/>
                    </a:p>
                  </a:txBody>
                  <a:tcPr/>
                </a:tc>
              </a:tr>
              <a:tr h="370840">
                <a:tc>
                  <a:txBody>
                    <a:bodyPr/>
                    <a:lstStyle/>
                    <a:p>
                      <a:pPr algn="ctr"/>
                      <a:r>
                        <a:rPr lang="fr-FR" dirty="0" smtClean="0"/>
                        <a:t>ACENOCOUMAROL </a:t>
                      </a:r>
                      <a:endParaRPr lang="fr-FR" dirty="0"/>
                    </a:p>
                  </a:txBody>
                  <a:tcPr/>
                </a:tc>
                <a:tc>
                  <a:txBody>
                    <a:bodyPr/>
                    <a:lstStyle/>
                    <a:p>
                      <a:pPr algn="ctr"/>
                      <a:r>
                        <a:rPr lang="fr-FR" dirty="0" smtClean="0"/>
                        <a:t>Sintrom </a:t>
                      </a:r>
                      <a:endParaRPr lang="fr-FR" dirty="0"/>
                    </a:p>
                  </a:txBody>
                  <a:tcPr/>
                </a:tc>
                <a:tc>
                  <a:txBody>
                    <a:bodyPr/>
                    <a:lstStyle/>
                    <a:p>
                      <a:pPr algn="ctr"/>
                      <a:r>
                        <a:rPr lang="fr-FR" dirty="0" smtClean="0"/>
                        <a:t>8-9</a:t>
                      </a:r>
                      <a:endParaRPr lang="fr-FR" dirty="0"/>
                    </a:p>
                  </a:txBody>
                  <a:tcPr/>
                </a:tc>
                <a:tc>
                  <a:txBody>
                    <a:bodyPr/>
                    <a:lstStyle/>
                    <a:p>
                      <a:pPr algn="ctr"/>
                      <a:r>
                        <a:rPr lang="fr-FR" dirty="0" smtClean="0"/>
                        <a:t>48-96</a:t>
                      </a:r>
                      <a:endParaRPr lang="fr-FR" dirty="0"/>
                    </a:p>
                  </a:txBody>
                  <a:tcPr/>
                </a:tc>
              </a:tr>
              <a:tr h="370840">
                <a:tc>
                  <a:txBody>
                    <a:bodyPr/>
                    <a:lstStyle/>
                    <a:p>
                      <a:pPr algn="ctr"/>
                      <a:r>
                        <a:rPr lang="fr-FR" dirty="0" smtClean="0"/>
                        <a:t>PHENINDIONE </a:t>
                      </a:r>
                      <a:endParaRPr lang="fr-FR" dirty="0"/>
                    </a:p>
                  </a:txBody>
                  <a:tcPr/>
                </a:tc>
                <a:tc>
                  <a:txBody>
                    <a:bodyPr/>
                    <a:lstStyle/>
                    <a:p>
                      <a:pPr algn="ctr"/>
                      <a:r>
                        <a:rPr lang="fr-FR" dirty="0" smtClean="0"/>
                        <a:t>Pindione</a:t>
                      </a:r>
                      <a:r>
                        <a:rPr lang="fr-FR" baseline="0" dirty="0" smtClean="0"/>
                        <a:t> </a:t>
                      </a:r>
                      <a:endParaRPr lang="fr-FR" dirty="0"/>
                    </a:p>
                  </a:txBody>
                  <a:tcPr/>
                </a:tc>
                <a:tc>
                  <a:txBody>
                    <a:bodyPr/>
                    <a:lstStyle/>
                    <a:p>
                      <a:pPr algn="ctr"/>
                      <a:r>
                        <a:rPr lang="fr-FR" dirty="0" smtClean="0"/>
                        <a:t>5-10</a:t>
                      </a:r>
                      <a:endParaRPr lang="fr-FR" dirty="0"/>
                    </a:p>
                  </a:txBody>
                  <a:tcPr/>
                </a:tc>
                <a:tc>
                  <a:txBody>
                    <a:bodyPr/>
                    <a:lstStyle/>
                    <a:p>
                      <a:pPr algn="ctr"/>
                      <a:r>
                        <a:rPr lang="fr-FR" dirty="0" smtClean="0"/>
                        <a:t>24-48</a:t>
                      </a:r>
                      <a:endParaRPr lang="fr-FR" dirty="0"/>
                    </a:p>
                  </a:txBody>
                  <a:tcPr/>
                </a:tc>
              </a:tr>
            </a:tbl>
          </a:graphicData>
        </a:graphic>
      </p:graphicFrame>
      <p:graphicFrame>
        <p:nvGraphicFramePr>
          <p:cNvPr id="6" name="Tableau 5"/>
          <p:cNvGraphicFramePr>
            <a:graphicFrameLocks noGrp="1"/>
          </p:cNvGraphicFramePr>
          <p:nvPr/>
        </p:nvGraphicFramePr>
        <p:xfrm>
          <a:off x="428596" y="3929066"/>
          <a:ext cx="8429687" cy="1752600"/>
        </p:xfrm>
        <a:graphic>
          <a:graphicData uri="http://schemas.openxmlformats.org/drawingml/2006/table">
            <a:tbl>
              <a:tblPr firstRow="1" bandRow="1">
                <a:tableStyleId>{5C22544A-7EE6-4342-B048-85BDC9FD1C3A}</a:tableStyleId>
              </a:tblPr>
              <a:tblGrid>
                <a:gridCol w="2107422"/>
                <a:gridCol w="1927299"/>
                <a:gridCol w="2287544"/>
                <a:gridCol w="2107422"/>
              </a:tblGrid>
              <a:tr h="42862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DCI </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Nom commercial </a:t>
                      </a:r>
                    </a:p>
                    <a:p>
                      <a:pPr algn="ctr"/>
                      <a:endParaRPr lang="fr-FR" dirty="0"/>
                    </a:p>
                  </a:txBody>
                  <a:tcPr/>
                </a:tc>
                <a:tc>
                  <a:txBody>
                    <a:bodyPr/>
                    <a:lstStyle/>
                    <a:p>
                      <a:pPr algn="ctr"/>
                      <a:r>
                        <a:rPr lang="fr-FR" dirty="0" smtClean="0"/>
                        <a:t>T ½  plasmatique  (h)</a:t>
                      </a:r>
                      <a:endParaRPr lang="fr-FR" dirty="0"/>
                    </a:p>
                  </a:txBody>
                  <a:tcPr/>
                </a:tc>
                <a:tc>
                  <a:txBody>
                    <a:bodyPr/>
                    <a:lstStyle/>
                    <a:p>
                      <a:pPr algn="ctr"/>
                      <a:r>
                        <a:rPr lang="fr-FR" dirty="0" smtClean="0"/>
                        <a:t>Durée d’action (h)</a:t>
                      </a:r>
                      <a:endParaRPr lang="fr-FR" dirty="0"/>
                    </a:p>
                  </a:txBody>
                  <a:tcPr/>
                </a:tc>
              </a:tr>
              <a:tr h="370840">
                <a:tc>
                  <a:txBody>
                    <a:bodyPr/>
                    <a:lstStyle/>
                    <a:p>
                      <a:pPr algn="ctr"/>
                      <a:r>
                        <a:rPr lang="fr-FR" dirty="0" smtClean="0"/>
                        <a:t>TIOCLOMAROL </a:t>
                      </a:r>
                      <a:endParaRPr lang="fr-FR" dirty="0"/>
                    </a:p>
                  </a:txBody>
                  <a:tcPr/>
                </a:tc>
                <a:tc>
                  <a:txBody>
                    <a:bodyPr/>
                    <a:lstStyle/>
                    <a:p>
                      <a:pPr algn="ctr"/>
                      <a:r>
                        <a:rPr lang="fr-FR" dirty="0" err="1" smtClean="0"/>
                        <a:t>Apegmone</a:t>
                      </a:r>
                      <a:endParaRPr lang="fr-FR" dirty="0"/>
                    </a:p>
                  </a:txBody>
                  <a:tcPr/>
                </a:tc>
                <a:tc>
                  <a:txBody>
                    <a:bodyPr/>
                    <a:lstStyle/>
                    <a:p>
                      <a:pPr algn="ctr"/>
                      <a:r>
                        <a:rPr lang="fr-FR" dirty="0" smtClean="0"/>
                        <a:t>24</a:t>
                      </a:r>
                      <a:endParaRPr lang="fr-FR" dirty="0"/>
                    </a:p>
                  </a:txBody>
                  <a:tcPr/>
                </a:tc>
                <a:tc>
                  <a:txBody>
                    <a:bodyPr/>
                    <a:lstStyle/>
                    <a:p>
                      <a:pPr algn="ctr"/>
                      <a:r>
                        <a:rPr lang="fr-FR" dirty="0" smtClean="0"/>
                        <a:t>48-72</a:t>
                      </a:r>
                      <a:endParaRPr lang="fr-FR" dirty="0"/>
                    </a:p>
                  </a:txBody>
                  <a:tcPr/>
                </a:tc>
              </a:tr>
              <a:tr h="370840">
                <a:tc>
                  <a:txBody>
                    <a:bodyPr/>
                    <a:lstStyle/>
                    <a:p>
                      <a:pPr algn="ctr"/>
                      <a:r>
                        <a:rPr lang="fr-FR" dirty="0" smtClean="0"/>
                        <a:t>FLUINDIONE</a:t>
                      </a:r>
                      <a:endParaRPr lang="fr-FR" dirty="0"/>
                    </a:p>
                  </a:txBody>
                  <a:tcPr/>
                </a:tc>
                <a:tc>
                  <a:txBody>
                    <a:bodyPr/>
                    <a:lstStyle/>
                    <a:p>
                      <a:pPr algn="ctr"/>
                      <a:r>
                        <a:rPr lang="fr-FR" dirty="0" err="1" smtClean="0"/>
                        <a:t>Previscan</a:t>
                      </a:r>
                      <a:endParaRPr lang="fr-FR" dirty="0"/>
                    </a:p>
                  </a:txBody>
                  <a:tcPr/>
                </a:tc>
                <a:tc>
                  <a:txBody>
                    <a:bodyPr/>
                    <a:lstStyle/>
                    <a:p>
                      <a:pPr algn="ctr"/>
                      <a:r>
                        <a:rPr lang="fr-FR" dirty="0" smtClean="0"/>
                        <a:t>31</a:t>
                      </a:r>
                      <a:endParaRPr lang="fr-FR" dirty="0"/>
                    </a:p>
                  </a:txBody>
                  <a:tcPr/>
                </a:tc>
                <a:tc>
                  <a:txBody>
                    <a:bodyPr/>
                    <a:lstStyle/>
                    <a:p>
                      <a:pPr algn="ctr"/>
                      <a:r>
                        <a:rPr lang="fr-FR" dirty="0" smtClean="0"/>
                        <a:t>48</a:t>
                      </a:r>
                      <a:endParaRPr lang="fr-FR" dirty="0"/>
                    </a:p>
                  </a:txBody>
                  <a:tcPr/>
                </a:tc>
              </a:tr>
              <a:tr h="370840">
                <a:tc>
                  <a:txBody>
                    <a:bodyPr/>
                    <a:lstStyle/>
                    <a:p>
                      <a:pPr algn="ctr"/>
                      <a:r>
                        <a:rPr lang="fr-FR" dirty="0" smtClean="0"/>
                        <a:t>WARFARINE</a:t>
                      </a:r>
                      <a:endParaRPr lang="fr-FR" dirty="0"/>
                    </a:p>
                  </a:txBody>
                  <a:tcPr/>
                </a:tc>
                <a:tc>
                  <a:txBody>
                    <a:bodyPr/>
                    <a:lstStyle/>
                    <a:p>
                      <a:pPr algn="ctr"/>
                      <a:r>
                        <a:rPr lang="fr-FR" dirty="0" err="1" smtClean="0"/>
                        <a:t>Coumadine</a:t>
                      </a:r>
                      <a:endParaRPr lang="fr-FR" dirty="0"/>
                    </a:p>
                  </a:txBody>
                  <a:tcPr/>
                </a:tc>
                <a:tc>
                  <a:txBody>
                    <a:bodyPr/>
                    <a:lstStyle/>
                    <a:p>
                      <a:pPr algn="ctr"/>
                      <a:r>
                        <a:rPr lang="fr-FR" dirty="0" smtClean="0"/>
                        <a:t>34-45</a:t>
                      </a:r>
                      <a:endParaRPr lang="fr-FR" dirty="0"/>
                    </a:p>
                  </a:txBody>
                  <a:tcPr/>
                </a:tc>
                <a:tc>
                  <a:txBody>
                    <a:bodyPr/>
                    <a:lstStyle/>
                    <a:p>
                      <a:pPr algn="ctr"/>
                      <a:r>
                        <a:rPr lang="fr-FR" dirty="0" smtClean="0"/>
                        <a:t>96-120</a:t>
                      </a:r>
                      <a:endParaRPr lang="fr-FR" dirty="0"/>
                    </a:p>
                  </a:txBody>
                  <a:tcPr/>
                </a:tc>
              </a:tr>
            </a:tbl>
          </a:graphicData>
        </a:graphic>
      </p:graphicFrame>
      <p:sp>
        <p:nvSpPr>
          <p:cNvPr id="7" name="ZoneTexte 6"/>
          <p:cNvSpPr txBox="1"/>
          <p:nvPr/>
        </p:nvSpPr>
        <p:spPr>
          <a:xfrm>
            <a:off x="1000100" y="642918"/>
            <a:ext cx="3714776" cy="523220"/>
          </a:xfrm>
          <a:prstGeom prst="rect">
            <a:avLst/>
          </a:prstGeom>
          <a:noFill/>
        </p:spPr>
        <p:txBody>
          <a:bodyPr wrap="square" rtlCol="0">
            <a:spAutoFit/>
          </a:bodyPr>
          <a:lstStyle/>
          <a:p>
            <a:r>
              <a:rPr lang="fr-FR" sz="2800" b="1" dirty="0" smtClean="0">
                <a:solidFill>
                  <a:schemeClr val="tx2"/>
                </a:solidFill>
                <a:latin typeface="Times New Roman" pitchFamily="18" charset="0"/>
                <a:cs typeface="Times New Roman" pitchFamily="18" charset="0"/>
              </a:rPr>
              <a:t>Demi-vie courte </a:t>
            </a:r>
            <a:endParaRPr lang="fr-FR" sz="2800" b="1" dirty="0">
              <a:solidFill>
                <a:schemeClr val="tx2"/>
              </a:solidFill>
              <a:latin typeface="Times New Roman" pitchFamily="18" charset="0"/>
              <a:cs typeface="Times New Roman" pitchFamily="18" charset="0"/>
            </a:endParaRPr>
          </a:p>
        </p:txBody>
      </p:sp>
      <p:sp>
        <p:nvSpPr>
          <p:cNvPr id="8" name="ZoneTexte 7"/>
          <p:cNvSpPr txBox="1"/>
          <p:nvPr/>
        </p:nvSpPr>
        <p:spPr>
          <a:xfrm>
            <a:off x="1071538" y="3143248"/>
            <a:ext cx="3286148" cy="523220"/>
          </a:xfrm>
          <a:prstGeom prst="rect">
            <a:avLst/>
          </a:prstGeom>
          <a:noFill/>
        </p:spPr>
        <p:txBody>
          <a:bodyPr wrap="square" rtlCol="0">
            <a:spAutoFit/>
          </a:bodyPr>
          <a:lstStyle/>
          <a:p>
            <a:r>
              <a:rPr lang="fr-FR" sz="2800" b="1" dirty="0" smtClean="0">
                <a:solidFill>
                  <a:schemeClr val="tx2"/>
                </a:solidFill>
                <a:latin typeface="Times New Roman" pitchFamily="18" charset="0"/>
                <a:cs typeface="Times New Roman" pitchFamily="18" charset="0"/>
              </a:rPr>
              <a:t>Demi-vie longue </a:t>
            </a:r>
            <a:endParaRPr lang="fr-FR" sz="2800" b="1" dirty="0">
              <a:solidFill>
                <a:schemeClr val="tx2"/>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Propriétés pharmacocinétiques: </a:t>
            </a:r>
          </a:p>
          <a:p>
            <a:pPr>
              <a:buNone/>
            </a:pPr>
            <a:r>
              <a:rPr lang="fr-FR" sz="2800" b="1" dirty="0" smtClean="0">
                <a:latin typeface="Times New Roman" pitchFamily="18" charset="0"/>
                <a:cs typeface="Times New Roman" pitchFamily="18" charset="0"/>
              </a:rPr>
              <a:t>   </a:t>
            </a:r>
          </a:p>
          <a:p>
            <a:r>
              <a:rPr lang="fr-FR" sz="2800" b="1" dirty="0" smtClean="0">
                <a:latin typeface="Times New Roman" pitchFamily="18" charset="0"/>
                <a:cs typeface="Times New Roman" pitchFamily="18" charset="0"/>
              </a:rPr>
              <a:t>  Bien résorbés par voie digestive permettant l’administration orale.</a:t>
            </a:r>
          </a:p>
          <a:p>
            <a:pPr>
              <a:buNone/>
            </a:pPr>
            <a:r>
              <a:rPr lang="fr-FR" sz="2800" b="1" dirty="0" smtClean="0">
                <a:latin typeface="Times New Roman" pitchFamily="18" charset="0"/>
                <a:cs typeface="Times New Roman" pitchFamily="18" charset="0"/>
              </a:rPr>
              <a:t>  </a:t>
            </a:r>
          </a:p>
          <a:p>
            <a:r>
              <a:rPr lang="fr-FR" sz="2800" b="1" dirty="0" smtClean="0">
                <a:latin typeface="Times New Roman" pitchFamily="18" charset="0"/>
                <a:cs typeface="Times New Roman" pitchFamily="18" charset="0"/>
              </a:rPr>
              <a:t>   La fixation aux protéines plasmatiques est importante (&gt; 95 %) et  l’élimination principalement par métabolisme hépatique (nombreuses interactions médicamenteuses).</a:t>
            </a:r>
            <a:br>
              <a:rPr lang="fr-FR" sz="2800" b="1" dirty="0" smtClean="0">
                <a:latin typeface="Times New Roman" pitchFamily="18" charset="0"/>
                <a:cs typeface="Times New Roman" pitchFamily="18" charset="0"/>
              </a:rPr>
            </a:br>
            <a:endParaRPr lang="fr-FR" sz="2800" b="1" dirty="0" smtClean="0">
              <a:latin typeface="Times New Roman" pitchFamily="18" charset="0"/>
              <a:cs typeface="Times New Roman" pitchFamily="18" charset="0"/>
            </a:endParaRPr>
          </a:p>
          <a:p>
            <a:r>
              <a:rPr lang="fr-FR" sz="2800" b="1" dirty="0" smtClean="0">
                <a:latin typeface="Times New Roman" pitchFamily="18" charset="0"/>
                <a:cs typeface="Times New Roman" pitchFamily="18" charset="0"/>
              </a:rPr>
              <a:t>    La demi-vie d’élimination est variable : courte avec l’</a:t>
            </a:r>
            <a:r>
              <a:rPr lang="fr-FR" sz="2800" b="1" dirty="0" err="1" smtClean="0">
                <a:latin typeface="Times New Roman" pitchFamily="18" charset="0"/>
                <a:cs typeface="Times New Roman" pitchFamily="18" charset="0"/>
              </a:rPr>
              <a:t>acenocoumarol</a:t>
            </a:r>
            <a:r>
              <a:rPr lang="fr-FR" sz="2800" b="1" dirty="0" smtClean="0">
                <a:latin typeface="Times New Roman" pitchFamily="18" charset="0"/>
                <a:cs typeface="Times New Roman" pitchFamily="18" charset="0"/>
              </a:rPr>
              <a:t> (8-10h), longue avec la </a:t>
            </a:r>
            <a:r>
              <a:rPr lang="fr-FR" sz="2800" b="1" dirty="0" err="1" smtClean="0">
                <a:latin typeface="Times New Roman" pitchFamily="18" charset="0"/>
                <a:cs typeface="Times New Roman" pitchFamily="18" charset="0"/>
              </a:rPr>
              <a:t>coumadine</a:t>
            </a:r>
            <a:r>
              <a:rPr lang="fr-FR" sz="2800" b="1" dirty="0" smtClean="0">
                <a:latin typeface="Times New Roman" pitchFamily="18" charset="0"/>
                <a:cs typeface="Times New Roman" pitchFamily="18" charset="0"/>
              </a:rPr>
              <a:t> (35h) et la </a:t>
            </a:r>
            <a:r>
              <a:rPr lang="fr-FR" sz="2800" b="1" dirty="0" err="1" smtClean="0">
                <a:latin typeface="Times New Roman" pitchFamily="18" charset="0"/>
                <a:cs typeface="Times New Roman" pitchFamily="18" charset="0"/>
              </a:rPr>
              <a:t>fluindione</a:t>
            </a:r>
            <a:r>
              <a:rPr lang="fr-FR" sz="2800" b="1" dirty="0" smtClean="0">
                <a:latin typeface="Times New Roman" pitchFamily="18" charset="0"/>
                <a:cs typeface="Times New Roman" pitchFamily="18" charset="0"/>
              </a:rPr>
              <a:t> (30h).</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2400" b="1" dirty="0" smtClean="0">
                <a:solidFill>
                  <a:srgbClr val="FF0000"/>
                </a:solidFill>
                <a:latin typeface="Times New Roman" pitchFamily="18" charset="0"/>
                <a:cs typeface="Times New Roman" pitchFamily="18" charset="0"/>
              </a:rPr>
              <a:t>Propriétés pharmacodynamiques: </a:t>
            </a:r>
          </a:p>
          <a:p>
            <a:pPr>
              <a:buNone/>
            </a:pPr>
            <a:r>
              <a:rPr lang="fr-FR" sz="2400" b="1" dirty="0" smtClean="0">
                <a:solidFill>
                  <a:schemeClr val="tx2"/>
                </a:solidFill>
                <a:latin typeface="Times New Roman" pitchFamily="18" charset="0"/>
                <a:cs typeface="Times New Roman" pitchFamily="18" charset="0"/>
              </a:rPr>
              <a:t>Mécanisme d’action: </a:t>
            </a:r>
          </a:p>
          <a:p>
            <a:pPr>
              <a:buNone/>
            </a:pPr>
            <a:r>
              <a:rPr lang="fr-FR" sz="2400" b="1" dirty="0" smtClean="0">
                <a:latin typeface="Times New Roman" pitchFamily="18" charset="0"/>
                <a:cs typeface="Times New Roman" pitchFamily="18" charset="0"/>
              </a:rPr>
              <a:t>Les  AVK bloquent le cycle d’oxydation réduction de la vitamine K.  Ils inhibent de manière compétitive les vitamines K réductases qui réduisent la vitamine K après son oxydation lors de la </a:t>
            </a:r>
            <a:r>
              <a:rPr lang="fr-FR" sz="2400" b="1" dirty="0" err="1" smtClean="0">
                <a:latin typeface="Times New Roman" pitchFamily="18" charset="0"/>
                <a:cs typeface="Times New Roman" pitchFamily="18" charset="0"/>
              </a:rPr>
              <a:t>carboxylation</a:t>
            </a:r>
            <a:r>
              <a:rPr lang="fr-FR" sz="2400" b="1" dirty="0" smtClean="0">
                <a:latin typeface="Times New Roman" pitchFamily="18" charset="0"/>
                <a:cs typeface="Times New Roman" pitchFamily="18" charset="0"/>
              </a:rPr>
              <a:t> des résidus glutamiques des précurseurs des facteurs de coagulation II, VII, IX et X (</a:t>
            </a:r>
            <a:r>
              <a:rPr lang="fr-FR" sz="2400" b="1" dirty="0" err="1" smtClean="0">
                <a:latin typeface="Times New Roman" pitchFamily="18" charset="0"/>
                <a:cs typeface="Times New Roman" pitchFamily="18" charset="0"/>
              </a:rPr>
              <a:t>carboxylation</a:t>
            </a:r>
            <a:r>
              <a:rPr lang="fr-FR" sz="2400" b="1" dirty="0" smtClean="0">
                <a:latin typeface="Times New Roman" pitchFamily="18" charset="0"/>
                <a:cs typeface="Times New Roman" pitchFamily="18" charset="0"/>
              </a:rPr>
              <a:t> indispensable pour transformer ces précurseurs en facteurs actifs de la coagulation). Synthèse de précurseurs inactifs.</a:t>
            </a:r>
            <a:br>
              <a:rPr lang="fr-FR" sz="2400" b="1" dirty="0" smtClean="0">
                <a:latin typeface="Times New Roman" pitchFamily="18" charset="0"/>
                <a:cs typeface="Times New Roman" pitchFamily="18" charset="0"/>
              </a:rPr>
            </a:b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Les  AVK ont ainsi un délai d’action, délai nécessaire à la décroissance des facteurs actifs de coagulation dont la synthèse dépend de la vitamine K : facteurs II, VII, IX et X. Ce délai est </a:t>
            </a: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compris entre 2 et 4 jours.</a:t>
            </a:r>
            <a:r>
              <a:rPr lang="fr-FR" sz="2400" dirty="0" smtClean="0"/>
              <a:t/>
            </a:r>
            <a:br>
              <a:rPr lang="fr-FR" sz="2400" dirty="0" smtClean="0"/>
            </a:b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Effets indésirables:</a:t>
            </a:r>
          </a:p>
          <a:p>
            <a:pPr>
              <a:buNone/>
            </a:pPr>
            <a:r>
              <a:rPr lang="fr-FR" sz="2800" b="1" dirty="0" smtClean="0">
                <a:solidFill>
                  <a:schemeClr val="tx2"/>
                </a:solidFill>
                <a:latin typeface="Times New Roman" pitchFamily="18" charset="0"/>
                <a:cs typeface="Times New Roman" pitchFamily="18" charset="0"/>
              </a:rPr>
              <a:t>Complications hémorragiques:</a:t>
            </a:r>
          </a:p>
          <a:p>
            <a:pPr>
              <a:buNone/>
            </a:pPr>
            <a:r>
              <a:rPr lang="fr-FR" sz="2800" b="1" dirty="0" smtClean="0">
                <a:latin typeface="Times New Roman" pitchFamily="18" charset="0"/>
                <a:cs typeface="Times New Roman" pitchFamily="18" charset="0"/>
              </a:rPr>
              <a:t>Elles représentent le principal risque du traitement </a:t>
            </a:r>
            <a:r>
              <a:rPr lang="fr-FR" sz="2800" b="1" dirty="0" err="1" smtClean="0">
                <a:latin typeface="Times New Roman" pitchFamily="18" charset="0"/>
                <a:cs typeface="Times New Roman" pitchFamily="18" charset="0"/>
              </a:rPr>
              <a:t>anti-coagulant</a:t>
            </a:r>
            <a:r>
              <a:rPr lang="fr-FR" sz="2800" b="1" dirty="0" smtClean="0">
                <a:latin typeface="Times New Roman" pitchFamily="18" charset="0"/>
                <a:cs typeface="Times New Roman" pitchFamily="18" charset="0"/>
              </a:rPr>
              <a:t>. Ce risque augmente avec l’intensité de l’</a:t>
            </a:r>
            <a:r>
              <a:rPr lang="fr-FR" sz="2800" b="1" dirty="0" err="1" smtClean="0">
                <a:latin typeface="Times New Roman" pitchFamily="18" charset="0"/>
                <a:cs typeface="Times New Roman" pitchFamily="18" charset="0"/>
              </a:rPr>
              <a:t>anticoagulation</a:t>
            </a:r>
            <a:r>
              <a:rPr lang="fr-FR" sz="2800" b="1" dirty="0" smtClean="0">
                <a:latin typeface="Times New Roman" pitchFamily="18" charset="0"/>
                <a:cs typeface="Times New Roman" pitchFamily="18" charset="0"/>
              </a:rPr>
              <a:t>, la durée du traitement.</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Les hémorragies sont favorisées par la présence de lésions sous-jacentes susceptibles de saigner (cancers digestifs, ulcère </a:t>
            </a:r>
            <a:r>
              <a:rPr lang="fr-FR" sz="2800" b="1" dirty="0" err="1" smtClean="0">
                <a:latin typeface="Times New Roman" pitchFamily="18" charset="0"/>
                <a:cs typeface="Times New Roman" pitchFamily="18" charset="0"/>
              </a:rPr>
              <a:t>gastro-duodénal</a:t>
            </a:r>
            <a:r>
              <a:rPr lang="fr-FR" sz="2800" b="1" dirty="0" smtClean="0">
                <a:latin typeface="Times New Roman" pitchFamily="18" charset="0"/>
                <a:cs typeface="Times New Roman" pitchFamily="18" charset="0"/>
              </a:rPr>
              <a:t>) et les associations médicamenteuses avec les substances </a:t>
            </a:r>
            <a:r>
              <a:rPr lang="fr-FR" sz="2800" b="1" dirty="0" err="1" smtClean="0">
                <a:latin typeface="Times New Roman" pitchFamily="18" charset="0"/>
                <a:cs typeface="Times New Roman" pitchFamily="18" charset="0"/>
              </a:rPr>
              <a:t>anti-agrégantes</a:t>
            </a:r>
            <a:r>
              <a:rPr lang="fr-FR" sz="2800" b="1" dirty="0" smtClean="0">
                <a:latin typeface="Times New Roman" pitchFamily="18" charset="0"/>
                <a:cs typeface="Times New Roman" pitchFamily="18" charset="0"/>
              </a:rPr>
              <a:t> plaquettaires et avec les différentes substances qui peuvent augmenter l’effet des </a:t>
            </a:r>
            <a:r>
              <a:rPr lang="fr-FR" sz="2800" b="1" dirty="0" err="1" smtClean="0">
                <a:latin typeface="Times New Roman" pitchFamily="18" charset="0"/>
                <a:cs typeface="Times New Roman" pitchFamily="18" charset="0"/>
              </a:rPr>
              <a:t>antivitamines</a:t>
            </a:r>
            <a:r>
              <a:rPr lang="fr-FR" sz="2800" b="1" dirty="0" smtClean="0">
                <a:latin typeface="Times New Roman" pitchFamily="18" charset="0"/>
                <a:cs typeface="Times New Roman" pitchFamily="18" charset="0"/>
              </a:rPr>
              <a:t> K</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solidFill>
                  <a:srgbClr val="FF0000"/>
                </a:solidFill>
                <a:latin typeface="Times New Roman" pitchFamily="18" charset="0"/>
                <a:cs typeface="Times New Roman" pitchFamily="18" charset="0"/>
              </a:rPr>
              <a:t>Interactions:</a:t>
            </a:r>
          </a:p>
          <a:p>
            <a:pPr>
              <a:buNone/>
            </a:pPr>
            <a:r>
              <a:rPr lang="fr-FR" b="1" dirty="0" smtClean="0">
                <a:latin typeface="Times New Roman" pitchFamily="18" charset="0"/>
                <a:cs typeface="Times New Roman" pitchFamily="18" charset="0"/>
              </a:rPr>
              <a:t>   Les médicaments susceptibles d’interagir avec les  AVK sont multiples.</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Certaines associations sont contre-indiquées formellement :</a:t>
            </a:r>
          </a:p>
          <a:p>
            <a:r>
              <a:rPr lang="fr-FR" b="1" dirty="0" err="1" smtClean="0">
                <a:latin typeface="Times New Roman" pitchFamily="18" charset="0"/>
                <a:cs typeface="Times New Roman" pitchFamily="18" charset="0"/>
              </a:rPr>
              <a:t>miconazole</a:t>
            </a:r>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salicylés à dose forte | ⇒ Potentialisation de l’AVK</a:t>
            </a:r>
          </a:p>
          <a:p>
            <a:r>
              <a:rPr lang="fr-FR" b="1" dirty="0" smtClean="0">
                <a:latin typeface="Times New Roman" pitchFamily="18" charset="0"/>
                <a:cs typeface="Times New Roman" pitchFamily="18" charset="0"/>
              </a:rPr>
              <a:t>phénylbutazone</a:t>
            </a:r>
          </a:p>
          <a:p>
            <a:pPr>
              <a:buNone/>
            </a:pP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715436" cy="6286544"/>
          </a:xfrm>
        </p:spPr>
        <p:txBody>
          <a:bodyPr>
            <a:normAutofit/>
          </a:bodyPr>
          <a:lstStyle/>
          <a:p>
            <a:pPr>
              <a:buNone/>
            </a:pPr>
            <a:r>
              <a:rPr lang="fr-FR" b="1" dirty="0" smtClean="0">
                <a:solidFill>
                  <a:srgbClr val="FF0000"/>
                </a:solidFill>
                <a:latin typeface="Times New Roman" pitchFamily="18" charset="0"/>
                <a:cs typeface="Times New Roman" pitchFamily="18" charset="0"/>
              </a:rPr>
              <a:t>Indications thérapeutiques:</a:t>
            </a:r>
          </a:p>
          <a:p>
            <a:pPr>
              <a:buNone/>
            </a:pPr>
            <a:endParaRPr lang="fr-FR" b="1" dirty="0" smtClean="0">
              <a:solidFill>
                <a:srgbClr val="FF0000"/>
              </a:solidFill>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Prévention des complications thrombotiques lorsqu’un risque thrombotique existe : patients en fibrillation auriculaire, patients porteurs de valves cardiaques artificielles, états thrombotiques des cancers</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357982"/>
          </a:xfrm>
        </p:spPr>
        <p:txBody>
          <a:bodyPr>
            <a:normAutofit/>
          </a:bodyPr>
          <a:lstStyle/>
          <a:p>
            <a:pPr>
              <a:buNone/>
            </a:pPr>
            <a:r>
              <a:rPr lang="fr-FR" sz="3600" b="1" dirty="0" smtClean="0">
                <a:latin typeface="Times New Roman" pitchFamily="18" charset="0"/>
                <a:cs typeface="Times New Roman" pitchFamily="18" charset="0"/>
              </a:rPr>
              <a:t>   visent tous à traiter ou prévenir la formation des phénomènes de</a:t>
            </a:r>
            <a:r>
              <a:rPr lang="fr-FR" sz="4000" b="1" dirty="0" smtClean="0">
                <a:solidFill>
                  <a:srgbClr val="FF0000"/>
                </a:solidFill>
                <a:latin typeface="Times New Roman" pitchFamily="18" charset="0"/>
                <a:cs typeface="Times New Roman" pitchFamily="18" charset="0"/>
              </a:rPr>
              <a:t> thrombose</a:t>
            </a:r>
            <a:r>
              <a:rPr lang="fr-FR" sz="3600" b="1" dirty="0" smtClean="0">
                <a:latin typeface="Times New Roman" pitchFamily="18" charset="0"/>
                <a:cs typeface="Times New Roman" pitchFamily="18" charset="0"/>
              </a:rPr>
              <a:t>, soit intra-artérielle soit intraveineuse.</a:t>
            </a:r>
          </a:p>
          <a:p>
            <a:pPr>
              <a:buNone/>
            </a:pPr>
            <a:r>
              <a:rPr lang="fr-FR" sz="3600" b="1" dirty="0" smtClean="0">
                <a:latin typeface="Times New Roman" pitchFamily="18" charset="0"/>
                <a:cs typeface="Times New Roman" pitchFamily="18" charset="0"/>
              </a:rPr>
              <a:t> </a:t>
            </a:r>
          </a:p>
          <a:p>
            <a:pPr>
              <a:buNone/>
            </a:pPr>
            <a:r>
              <a:rPr lang="fr-FR" sz="3600" b="1" dirty="0" smtClean="0">
                <a:latin typeface="Times New Roman" pitchFamily="18" charset="0"/>
                <a:cs typeface="Times New Roman" pitchFamily="18" charset="0"/>
              </a:rPr>
              <a:t>  La plupart représentent l’exemple même des médicaments à faible marge thérapeutique car ils exposent en permanence au risque de </a:t>
            </a:r>
            <a:r>
              <a:rPr lang="fr-FR" sz="3600" b="1" dirty="0" smtClean="0">
                <a:solidFill>
                  <a:srgbClr val="FF0000"/>
                </a:solidFill>
                <a:latin typeface="Times New Roman" pitchFamily="18" charset="0"/>
                <a:cs typeface="Times New Roman" pitchFamily="18" charset="0"/>
              </a:rPr>
              <a:t>complications hémorragiques</a:t>
            </a:r>
            <a:endParaRPr lang="fr-FR" sz="36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r>
              <a:rPr lang="fr-FR" b="1" dirty="0" smtClean="0">
                <a:solidFill>
                  <a:srgbClr val="FF0000"/>
                </a:solidFill>
                <a:latin typeface="Times New Roman" pitchFamily="18" charset="0"/>
                <a:cs typeface="Times New Roman" pitchFamily="18" charset="0"/>
              </a:rPr>
              <a:t>Contre-indications:</a:t>
            </a:r>
          </a:p>
          <a:p>
            <a:pPr>
              <a:buNone/>
            </a:pPr>
            <a:endParaRPr lang="fr-FR" b="1" dirty="0" smtClean="0">
              <a:solidFill>
                <a:srgbClr val="FF0000"/>
              </a:solidFill>
              <a:latin typeface="Times New Roman" pitchFamily="18" charset="0"/>
              <a:cs typeface="Times New Roman" pitchFamily="18" charset="0"/>
            </a:endParaRPr>
          </a:p>
          <a:p>
            <a:r>
              <a:rPr lang="fr-FR" b="1" dirty="0" smtClean="0">
                <a:latin typeface="Times New Roman" pitchFamily="18" charset="0"/>
                <a:cs typeface="Times New Roman" pitchFamily="18" charset="0"/>
              </a:rPr>
              <a:t>impossibilité de surveillance du traitement</a:t>
            </a:r>
          </a:p>
          <a:p>
            <a:r>
              <a:rPr lang="fr-FR" b="1" dirty="0" smtClean="0">
                <a:latin typeface="Times New Roman" pitchFamily="18" charset="0"/>
                <a:cs typeface="Times New Roman" pitchFamily="18" charset="0"/>
              </a:rPr>
              <a:t>risque hémorragique trop élevé a priori</a:t>
            </a:r>
          </a:p>
          <a:p>
            <a:r>
              <a:rPr lang="fr-FR" b="1" dirty="0" smtClean="0">
                <a:latin typeface="Times New Roman" pitchFamily="18" charset="0"/>
                <a:cs typeface="Times New Roman" pitchFamily="18" charset="0"/>
              </a:rPr>
              <a:t>grossesse (1</a:t>
            </a:r>
            <a:r>
              <a:rPr lang="fr-FR" b="1" baseline="30000" dirty="0" smtClean="0">
                <a:latin typeface="Times New Roman" pitchFamily="18" charset="0"/>
                <a:cs typeface="Times New Roman" pitchFamily="18" charset="0"/>
              </a:rPr>
              <a:t>er</a:t>
            </a:r>
            <a:r>
              <a:rPr lang="fr-FR" b="1" dirty="0" smtClean="0">
                <a:latin typeface="Times New Roman" pitchFamily="18" charset="0"/>
                <a:cs typeface="Times New Roman" pitchFamily="18" charset="0"/>
              </a:rPr>
              <a:t> et 3</a:t>
            </a:r>
            <a:r>
              <a:rPr lang="fr-FR" b="1" baseline="30000" dirty="0" smtClean="0">
                <a:latin typeface="Times New Roman" pitchFamily="18" charset="0"/>
                <a:cs typeface="Times New Roman" pitchFamily="18" charset="0"/>
              </a:rPr>
              <a:t>ème</a:t>
            </a:r>
            <a:r>
              <a:rPr lang="fr-FR" b="1" dirty="0" smtClean="0">
                <a:latin typeface="Times New Roman" pitchFamily="18" charset="0"/>
                <a:cs typeface="Times New Roman" pitchFamily="18" charset="0"/>
              </a:rPr>
              <a:t> trimestre) </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Les AVK exposent au risque de certaines malformations (donc contre-indication durant le premier trimestre) et aux complications hémorragiques fœtales (donc contre-indications pendant le dernier trimestre).</a:t>
            </a:r>
          </a:p>
          <a:p>
            <a:pPr>
              <a:buNone/>
            </a:pP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b="1" dirty="0" smtClean="0">
                <a:solidFill>
                  <a:srgbClr val="FF0000"/>
                </a:solidFill>
                <a:latin typeface="Times New Roman" pitchFamily="18" charset="0"/>
                <a:cs typeface="Times New Roman" pitchFamily="18" charset="0"/>
              </a:rPr>
              <a:t>I-3- Inhibiteurs directs de la thrombine:</a:t>
            </a:r>
          </a:p>
          <a:p>
            <a:pPr>
              <a:buNone/>
            </a:pPr>
            <a:r>
              <a:rPr lang="fr-FR" sz="2400" b="1" dirty="0" smtClean="0">
                <a:latin typeface="Times New Roman" pitchFamily="18" charset="0"/>
                <a:cs typeface="Times New Roman" pitchFamily="18" charset="0"/>
              </a:rPr>
              <a:t>1- </a:t>
            </a:r>
            <a:r>
              <a:rPr lang="fr-FR" sz="2400" b="1" dirty="0" smtClean="0">
                <a:solidFill>
                  <a:schemeClr val="tx2"/>
                </a:solidFill>
                <a:latin typeface="Times New Roman" pitchFamily="18" charset="0"/>
                <a:cs typeface="Times New Roman" pitchFamily="18" charset="0"/>
              </a:rPr>
              <a:t>Hirudine</a:t>
            </a:r>
            <a:r>
              <a:rPr lang="fr-FR" sz="2400" b="1" dirty="0" smtClean="0">
                <a:latin typeface="Times New Roman" pitchFamily="18" charset="0"/>
                <a:cs typeface="Times New Roman" pitchFamily="18" charset="0"/>
              </a:rPr>
              <a:t> et dérivés: </a:t>
            </a:r>
            <a:r>
              <a:rPr lang="fr-FR" sz="2400" b="1" dirty="0" smtClean="0">
                <a:solidFill>
                  <a:schemeClr val="tx2"/>
                </a:solidFill>
                <a:latin typeface="Times New Roman" pitchFamily="18" charset="0"/>
                <a:cs typeface="Times New Roman" pitchFamily="18" charset="0"/>
              </a:rPr>
              <a:t>Lépirudine,  Désirudine,  Bivalirudine</a:t>
            </a: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     Développée en 2001, c’est un polypeptide de 65  AA (7KDa), </a:t>
            </a:r>
            <a:r>
              <a:rPr lang="fr-FR" b="1" dirty="0" smtClean="0">
                <a:solidFill>
                  <a:srgbClr val="FF000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synthétisé par génie génétique. Inhibe directement la thrombine sans intervention d’aucun autre facteur de coagulation. </a:t>
            </a:r>
          </a:p>
          <a:p>
            <a:pPr>
              <a:buNone/>
            </a:pPr>
            <a:r>
              <a:rPr lang="fr-FR" sz="2400" dirty="0" smtClean="0"/>
              <a:t/>
            </a:r>
            <a:br>
              <a:rPr lang="fr-FR" sz="2400" dirty="0" smtClean="0"/>
            </a:br>
            <a:r>
              <a:rPr lang="fr-FR" sz="2400" b="1" dirty="0" smtClean="0">
                <a:latin typeface="Times New Roman" pitchFamily="18" charset="0"/>
                <a:cs typeface="Times New Roman" pitchFamily="18" charset="0"/>
              </a:rPr>
              <a:t>Utilisation: IDM, accidents thromboemboliques </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2- </a:t>
            </a:r>
            <a:r>
              <a:rPr lang="fr-FR" sz="2400" b="1" dirty="0" smtClean="0">
                <a:solidFill>
                  <a:schemeClr val="tx2"/>
                </a:solidFill>
                <a:latin typeface="Times New Roman" pitchFamily="18" charset="0"/>
                <a:cs typeface="Times New Roman" pitchFamily="18" charset="0"/>
              </a:rPr>
              <a:t>Dabigatran (PRADAXA*) </a:t>
            </a:r>
          </a:p>
          <a:p>
            <a:pPr>
              <a:buNone/>
            </a:pPr>
            <a:r>
              <a:rPr lang="fr-FR" sz="2400" b="1" dirty="0" smtClean="0">
                <a:latin typeface="Times New Roman" pitchFamily="18" charset="0"/>
                <a:cs typeface="Times New Roman" pitchFamily="18" charset="0"/>
              </a:rPr>
              <a:t>Inhibiteur direct de la thrombine. Anticoagulant oral </a:t>
            </a:r>
          </a:p>
          <a:p>
            <a:pPr>
              <a:buNone/>
            </a:pPr>
            <a:r>
              <a:rPr lang="fr-FR" sz="2400" b="1" dirty="0" smtClean="0">
                <a:latin typeface="Times New Roman" pitchFamily="18" charset="0"/>
                <a:cs typeface="Times New Roman" pitchFamily="18" charset="0"/>
              </a:rPr>
              <a:t>Destiné au traitement et à la prévention des troubles thromboemboliques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428604"/>
            <a:ext cx="8643998" cy="6215106"/>
          </a:xfrm>
        </p:spPr>
        <p:txBody>
          <a:bodyPr/>
          <a:lstStyle/>
          <a:p>
            <a:pPr>
              <a:buNone/>
            </a:pPr>
            <a:r>
              <a:rPr lang="fr-FR" b="1" dirty="0" smtClean="0">
                <a:solidFill>
                  <a:srgbClr val="FF0000"/>
                </a:solidFill>
                <a:latin typeface="Times New Roman" pitchFamily="18" charset="0"/>
                <a:cs typeface="Times New Roman" pitchFamily="18" charset="0"/>
              </a:rPr>
              <a:t>I-4- Fondaparinux (ARIXTRA*)</a:t>
            </a:r>
          </a:p>
          <a:p>
            <a:pPr>
              <a:buNone/>
            </a:pPr>
            <a:r>
              <a:rPr lang="fr-FR" sz="2800" b="1" dirty="0" smtClean="0">
                <a:solidFill>
                  <a:srgbClr val="FF0000"/>
                </a:solidFill>
                <a:latin typeface="Times New Roman" pitchFamily="18" charset="0"/>
                <a:cs typeface="Times New Roman" pitchFamily="18" charset="0"/>
              </a:rPr>
              <a:t> </a:t>
            </a:r>
            <a:r>
              <a:rPr lang="fr-FR" sz="2800" dirty="0" smtClean="0">
                <a:solidFill>
                  <a:srgbClr val="FF0000"/>
                </a:solidFill>
              </a:rPr>
              <a:t>  </a:t>
            </a:r>
            <a:r>
              <a:rPr lang="fr-FR" sz="2800" b="1" dirty="0" smtClean="0">
                <a:latin typeface="Times New Roman" pitchFamily="18" charset="0"/>
                <a:cs typeface="Times New Roman" pitchFamily="18" charset="0"/>
              </a:rPr>
              <a:t>injectable, S.C : pentasaccharide de synthèse qui inhibe sélectivement le facteur </a:t>
            </a:r>
            <a:r>
              <a:rPr lang="fr-FR" sz="2800" b="1" dirty="0" err="1" smtClean="0">
                <a:latin typeface="Times New Roman" pitchFamily="18" charset="0"/>
                <a:cs typeface="Times New Roman" pitchFamily="18" charset="0"/>
              </a:rPr>
              <a:t>Xa</a:t>
            </a:r>
            <a:r>
              <a:rPr lang="fr-FR" sz="2800" b="1" dirty="0" smtClean="0">
                <a:latin typeface="Times New Roman" pitchFamily="18" charset="0"/>
                <a:cs typeface="Times New Roman" pitchFamily="18" charset="0"/>
              </a:rPr>
              <a:t> en activant l'antithrombine III.</a:t>
            </a:r>
          </a:p>
          <a:p>
            <a:pPr>
              <a:buNone/>
            </a:pPr>
            <a:r>
              <a:rPr lang="fr-FR" sz="2800" b="1" dirty="0" smtClean="0">
                <a:latin typeface="Times New Roman" pitchFamily="18" charset="0"/>
                <a:cs typeface="Times New Roman" pitchFamily="18" charset="0"/>
              </a:rPr>
              <a:t>Le Fondaparinux n’inactive pas la thrombine et n’a pas d’effet sur les plaquettes. </a:t>
            </a:r>
          </a:p>
          <a:p>
            <a:pPr>
              <a:buNone/>
            </a:pPr>
            <a:r>
              <a:rPr lang="fr-FR" sz="2800" b="1" dirty="0" smtClean="0">
                <a:latin typeface="Times New Roman" pitchFamily="18" charset="0"/>
                <a:cs typeface="Times New Roman" pitchFamily="18" charset="0"/>
              </a:rPr>
              <a:t>EI: risque hémorragique </a:t>
            </a:r>
            <a:endParaRPr lang="fr-FR" sz="28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solidFill>
                  <a:srgbClr val="FF0000"/>
                </a:solidFill>
                <a:latin typeface="Times New Roman" pitchFamily="18" charset="0"/>
                <a:cs typeface="Times New Roman" pitchFamily="18" charset="0"/>
              </a:rPr>
              <a:t>II-  Anti-agrégants plaquettaires:</a:t>
            </a:r>
          </a:p>
          <a:p>
            <a:pPr>
              <a:buNone/>
            </a:pPr>
            <a:endParaRPr lang="fr-FR" b="1" dirty="0" smtClean="0">
              <a:solidFill>
                <a:srgbClr val="FF0000"/>
              </a:solidFill>
              <a:latin typeface="Times New Roman" pitchFamily="18" charset="0"/>
              <a:cs typeface="Times New Roman" pitchFamily="18" charset="0"/>
            </a:endParaRPr>
          </a:p>
          <a:p>
            <a:pPr>
              <a:buNone/>
            </a:pPr>
            <a:endParaRPr lang="fr-FR" b="1" dirty="0" smtClean="0">
              <a:solidFill>
                <a:srgbClr val="FF0000"/>
              </a:solidFill>
              <a:latin typeface="Times New Roman" pitchFamily="18" charset="0"/>
              <a:cs typeface="Times New Roman" pitchFamily="18" charset="0"/>
            </a:endParaRPr>
          </a:p>
          <a:p>
            <a:pPr>
              <a:buNone/>
            </a:pPr>
            <a:r>
              <a:rPr lang="fr-FR" b="1" dirty="0" smtClean="0">
                <a:solidFill>
                  <a:srgbClr val="FF0000"/>
                </a:solidFill>
                <a:latin typeface="Times New Roman" pitchFamily="18" charset="0"/>
                <a:cs typeface="Times New Roman" pitchFamily="18" charset="0"/>
              </a:rPr>
              <a:t>1- </a:t>
            </a:r>
            <a:r>
              <a:rPr lang="fr-FR" b="1" dirty="0" smtClean="0">
                <a:solidFill>
                  <a:schemeClr val="tx2"/>
                </a:solidFill>
                <a:latin typeface="Times New Roman" pitchFamily="18" charset="0"/>
                <a:cs typeface="Times New Roman" pitchFamily="18" charset="0"/>
              </a:rPr>
              <a:t>Inhibiteurs de la </a:t>
            </a:r>
            <a:r>
              <a:rPr lang="fr-FR" b="1" dirty="0" err="1" smtClean="0">
                <a:solidFill>
                  <a:schemeClr val="tx2"/>
                </a:solidFill>
                <a:latin typeface="Times New Roman" pitchFamily="18" charset="0"/>
                <a:cs typeface="Times New Roman" pitchFamily="18" charset="0"/>
              </a:rPr>
              <a:t>cyclo</a:t>
            </a:r>
            <a:r>
              <a:rPr lang="fr-FR" b="1" dirty="0" smtClean="0">
                <a:solidFill>
                  <a:schemeClr val="tx2"/>
                </a:solidFill>
                <a:latin typeface="Times New Roman" pitchFamily="18" charset="0"/>
                <a:cs typeface="Times New Roman" pitchFamily="18" charset="0"/>
              </a:rPr>
              <a:t>-</a:t>
            </a:r>
            <a:r>
              <a:rPr lang="fr-FR" b="1" dirty="0" err="1" smtClean="0">
                <a:solidFill>
                  <a:schemeClr val="tx2"/>
                </a:solidFill>
                <a:latin typeface="Times New Roman" pitchFamily="18" charset="0"/>
                <a:cs typeface="Times New Roman" pitchFamily="18" charset="0"/>
              </a:rPr>
              <a:t>oxygenase</a:t>
            </a:r>
            <a:r>
              <a:rPr lang="fr-FR" b="1" dirty="0" smtClean="0">
                <a:solidFill>
                  <a:schemeClr val="tx2"/>
                </a:solidFill>
                <a:latin typeface="Times New Roman" pitchFamily="18" charset="0"/>
                <a:cs typeface="Times New Roman" pitchFamily="18" charset="0"/>
              </a:rPr>
              <a:t> plaquettaire</a:t>
            </a:r>
          </a:p>
          <a:p>
            <a:pPr>
              <a:buNone/>
            </a:pPr>
            <a:r>
              <a:rPr lang="fr-FR" b="1" dirty="0" smtClean="0">
                <a:solidFill>
                  <a:srgbClr val="FF0000"/>
                </a:solidFill>
                <a:latin typeface="Times New Roman" pitchFamily="18" charset="0"/>
                <a:cs typeface="Times New Roman" pitchFamily="18" charset="0"/>
              </a:rPr>
              <a:t>2-</a:t>
            </a:r>
            <a:r>
              <a:rPr lang="fr-FR" b="1" dirty="0" smtClean="0"/>
              <a:t> </a:t>
            </a:r>
            <a:r>
              <a:rPr lang="fr-FR" b="1" dirty="0" smtClean="0">
                <a:solidFill>
                  <a:schemeClr val="tx2"/>
                </a:solidFill>
                <a:latin typeface="Times New Roman" pitchFamily="18" charset="0"/>
                <a:cs typeface="Times New Roman" pitchFamily="18" charset="0"/>
              </a:rPr>
              <a:t>Inhibiteurs de la voie de l’ADP</a:t>
            </a:r>
          </a:p>
          <a:p>
            <a:pPr>
              <a:buNone/>
            </a:pPr>
            <a:r>
              <a:rPr lang="fr-FR" b="1" dirty="0" smtClean="0">
                <a:solidFill>
                  <a:srgbClr val="FF0000"/>
                </a:solidFill>
                <a:latin typeface="Times New Roman" pitchFamily="18" charset="0"/>
                <a:cs typeface="Times New Roman" pitchFamily="18" charset="0"/>
              </a:rPr>
              <a:t>3-</a:t>
            </a:r>
            <a:r>
              <a:rPr lang="fr-FR" b="1" dirty="0" smtClean="0">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Inhibiteurs des récepteurs </a:t>
            </a:r>
            <a:r>
              <a:rPr lang="fr-FR" b="1" dirty="0" err="1" smtClean="0">
                <a:solidFill>
                  <a:schemeClr val="tx2"/>
                </a:solidFill>
                <a:latin typeface="Times New Roman" pitchFamily="18" charset="0"/>
                <a:cs typeface="Times New Roman" pitchFamily="18" charset="0"/>
              </a:rPr>
              <a:t>GPIIbIIIa</a:t>
            </a:r>
            <a:r>
              <a:rPr lang="fr-FR" b="1" dirty="0" smtClean="0">
                <a:solidFill>
                  <a:schemeClr val="tx2"/>
                </a:solidFill>
                <a:latin typeface="Times New Roman" pitchFamily="18" charset="0"/>
                <a:cs typeface="Times New Roman" pitchFamily="18" charset="0"/>
              </a:rPr>
              <a:t> du    fibrinogène sur les plaquettes</a:t>
            </a:r>
          </a:p>
          <a:p>
            <a:pPr>
              <a:buNone/>
            </a:pPr>
            <a:r>
              <a:rPr lang="fr-FR" b="1" dirty="0" smtClean="0">
                <a:solidFill>
                  <a:srgbClr val="FF0000"/>
                </a:solidFill>
                <a:latin typeface="Times New Roman" pitchFamily="18" charset="0"/>
                <a:cs typeface="Times New Roman" pitchFamily="18" charset="0"/>
              </a:rPr>
              <a:t>4- </a:t>
            </a:r>
            <a:r>
              <a:rPr lang="fr-FR" b="1" dirty="0" smtClean="0">
                <a:solidFill>
                  <a:schemeClr val="tx2"/>
                </a:solidFill>
                <a:latin typeface="Times New Roman" pitchFamily="18" charset="0"/>
                <a:cs typeface="Times New Roman" pitchFamily="18" charset="0"/>
              </a:rPr>
              <a:t>Antagonistes des récepteurs EP3   </a:t>
            </a:r>
            <a:endParaRPr lang="fr-FR" b="1"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r>
              <a:rPr lang="fr-FR" b="1" dirty="0" smtClean="0">
                <a:solidFill>
                  <a:srgbClr val="FF0000"/>
                </a:solidFill>
                <a:latin typeface="Times New Roman" pitchFamily="18" charset="0"/>
                <a:cs typeface="Times New Roman" pitchFamily="18" charset="0"/>
              </a:rPr>
              <a:t>II-</a:t>
            </a:r>
            <a:r>
              <a:rPr lang="fr-FR" b="1" dirty="0" smtClean="0">
                <a:solidFill>
                  <a:srgbClr val="FF0000"/>
                </a:solidFill>
              </a:rPr>
              <a:t> </a:t>
            </a:r>
            <a:r>
              <a:rPr lang="fr-FR" b="1" dirty="0" smtClean="0">
                <a:solidFill>
                  <a:srgbClr val="FF0000"/>
                </a:solidFill>
                <a:latin typeface="Times New Roman" pitchFamily="18" charset="0"/>
                <a:cs typeface="Times New Roman" pitchFamily="18" charset="0"/>
              </a:rPr>
              <a:t>1-</a:t>
            </a:r>
            <a:r>
              <a:rPr lang="fr-FR" dirty="0" smtClean="0">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Inhibiteurs de la cyclo-</a:t>
            </a:r>
            <a:r>
              <a:rPr lang="fr-FR" b="1" dirty="0" err="1" smtClean="0">
                <a:solidFill>
                  <a:srgbClr val="FF0000"/>
                </a:solidFill>
                <a:latin typeface="Times New Roman" pitchFamily="18" charset="0"/>
                <a:cs typeface="Times New Roman" pitchFamily="18" charset="0"/>
              </a:rPr>
              <a:t>oxygenase</a:t>
            </a:r>
            <a:r>
              <a:rPr lang="fr-FR" b="1" dirty="0" smtClean="0">
                <a:solidFill>
                  <a:srgbClr val="FF0000"/>
                </a:solidFill>
                <a:latin typeface="Times New Roman" pitchFamily="18" charset="0"/>
                <a:cs typeface="Times New Roman" pitchFamily="18" charset="0"/>
              </a:rPr>
              <a:t> plaquettaire:</a:t>
            </a:r>
          </a:p>
          <a:p>
            <a:pPr>
              <a:buNone/>
            </a:pPr>
            <a:endParaRPr lang="fr-FR" b="1" dirty="0" smtClean="0">
              <a:solidFill>
                <a:srgbClr val="FF0000"/>
              </a:solidFill>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L’aspirine induit une inhibition irréversible de la </a:t>
            </a:r>
            <a:r>
              <a:rPr lang="fr-FR" sz="2400" b="1" dirty="0" err="1" smtClean="0">
                <a:latin typeface="Times New Roman" pitchFamily="18" charset="0"/>
                <a:cs typeface="Times New Roman" pitchFamily="18" charset="0"/>
              </a:rPr>
              <a:t>cyclooxygénase</a:t>
            </a:r>
            <a:r>
              <a:rPr lang="fr-FR" sz="2400" b="1" dirty="0" smtClean="0">
                <a:latin typeface="Times New Roman" pitchFamily="18" charset="0"/>
                <a:cs typeface="Times New Roman" pitchFamily="18" charset="0"/>
              </a:rPr>
              <a:t>  par acétylation.</a:t>
            </a:r>
          </a:p>
          <a:p>
            <a:r>
              <a:rPr lang="fr-FR" sz="2400" b="1" dirty="0" smtClean="0">
                <a:latin typeface="Times New Roman" pitchFamily="18" charset="0"/>
                <a:cs typeface="Times New Roman" pitchFamily="18" charset="0"/>
              </a:rPr>
              <a:t>Cette action est à l’origine de l’ensemble des propriétés pharmacologiques de l’aspirine : propriétés anti-inflammatoires, antipyrétiques et antalgiques.</a:t>
            </a:r>
          </a:p>
          <a:p>
            <a:r>
              <a:rPr lang="fr-FR" sz="2400" b="1" dirty="0" smtClean="0">
                <a:latin typeface="Times New Roman" pitchFamily="18" charset="0"/>
                <a:cs typeface="Times New Roman" pitchFamily="18" charset="0"/>
              </a:rPr>
              <a:t>Au niveau des plaquettes, cette inhibition bloque la synthèse de </a:t>
            </a:r>
            <a:r>
              <a:rPr lang="fr-FR" sz="2400" b="1" dirty="0" err="1" smtClean="0">
                <a:latin typeface="Times New Roman" pitchFamily="18" charset="0"/>
                <a:cs typeface="Times New Roman" pitchFamily="18" charset="0"/>
              </a:rPr>
              <a:t>thromboxane</a:t>
            </a:r>
            <a:r>
              <a:rPr lang="fr-FR" sz="2400" b="1" dirty="0" smtClean="0">
                <a:latin typeface="Times New Roman" pitchFamily="18" charset="0"/>
                <a:cs typeface="Times New Roman" pitchFamily="18" charset="0"/>
              </a:rPr>
              <a:t> A2 et inhibe ainsi une des voies de l’agrégation plaquettaire. Comme les plaquettes sont dépourvues de noyau, elles ne peuvent pas </a:t>
            </a:r>
            <a:r>
              <a:rPr lang="fr-FR" sz="2400" b="1" dirty="0" err="1" smtClean="0">
                <a:latin typeface="Times New Roman" pitchFamily="18" charset="0"/>
                <a:cs typeface="Times New Roman" pitchFamily="18" charset="0"/>
              </a:rPr>
              <a:t>resynthétiser</a:t>
            </a:r>
            <a:r>
              <a:rPr lang="fr-FR" sz="2400" b="1" dirty="0" smtClean="0">
                <a:latin typeface="Times New Roman" pitchFamily="18" charset="0"/>
                <a:cs typeface="Times New Roman" pitchFamily="18" charset="0"/>
              </a:rPr>
              <a:t> la </a:t>
            </a:r>
            <a:r>
              <a:rPr lang="fr-FR" sz="2400" b="1" dirty="0" err="1" smtClean="0">
                <a:latin typeface="Times New Roman" pitchFamily="18" charset="0"/>
                <a:cs typeface="Times New Roman" pitchFamily="18" charset="0"/>
              </a:rPr>
              <a:t>cyclooxygénase</a:t>
            </a:r>
            <a:r>
              <a:rPr lang="fr-FR" sz="2400" b="1" dirty="0" smtClean="0">
                <a:latin typeface="Times New Roman" pitchFamily="18" charset="0"/>
                <a:cs typeface="Times New Roman" pitchFamily="18" charset="0"/>
              </a:rPr>
              <a:t>, l’effet persistera pendant un temps égal à la durée de vie des plaquettes qui est de 7 jours en moyenne</a:t>
            </a:r>
          </a:p>
          <a:p>
            <a:pPr>
              <a:buNone/>
            </a:pP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Indications thérapeutiques:</a:t>
            </a:r>
          </a:p>
          <a:p>
            <a:pPr>
              <a:buNone/>
            </a:pPr>
            <a:r>
              <a:rPr lang="fr-FR" sz="2800" b="1" dirty="0" smtClean="0">
                <a:latin typeface="Times New Roman" pitchFamily="18" charset="0"/>
                <a:cs typeface="Times New Roman" pitchFamily="18" charset="0"/>
              </a:rPr>
              <a:t>   </a:t>
            </a:r>
          </a:p>
          <a:p>
            <a:pPr>
              <a:buNone/>
            </a:pPr>
            <a:r>
              <a:rPr lang="fr-FR" sz="2800" b="1" dirty="0" smtClean="0">
                <a:latin typeface="Times New Roman" pitchFamily="18" charset="0"/>
                <a:cs typeface="Times New Roman" pitchFamily="18" charset="0"/>
              </a:rPr>
              <a:t>     Prévention des complications thrombotiques de l’athérosclérose : prévention secondaire après un infarctus du myocarde (prévention des récidives d’infarctus), prévention des accidents ischémiques cérébraux en cas de lésions </a:t>
            </a:r>
            <a:r>
              <a:rPr lang="fr-FR" sz="2800" b="1" dirty="0" err="1" smtClean="0">
                <a:latin typeface="Times New Roman" pitchFamily="18" charset="0"/>
                <a:cs typeface="Times New Roman" pitchFamily="18" charset="0"/>
              </a:rPr>
              <a:t>athéroscléreuses</a:t>
            </a:r>
            <a:r>
              <a:rPr lang="fr-FR" sz="2800" b="1" dirty="0" smtClean="0">
                <a:latin typeface="Times New Roman" pitchFamily="18" charset="0"/>
                <a:cs typeface="Times New Roman" pitchFamily="18" charset="0"/>
              </a:rPr>
              <a:t> des vaisseaux cérébraux .</a:t>
            </a:r>
            <a:br>
              <a:rPr lang="fr-FR" sz="2800" b="1" dirty="0" smtClean="0">
                <a:latin typeface="Times New Roman" pitchFamily="18" charset="0"/>
                <a:cs typeface="Times New Roman" pitchFamily="18" charset="0"/>
              </a:rPr>
            </a:br>
            <a:r>
              <a:rPr lang="fr-FR" sz="2800" b="1" dirty="0" smtClean="0">
                <a:latin typeface="Times New Roman" pitchFamily="18" charset="0"/>
                <a:cs typeface="Times New Roman" pitchFamily="18" charset="0"/>
              </a:rPr>
              <a:t>Les doses préconisées sont comprises entre 75 mg et 325 mg / J.</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pPr>
              <a:buNone/>
            </a:pPr>
            <a:r>
              <a:rPr lang="fr-FR" b="1" dirty="0" smtClean="0">
                <a:solidFill>
                  <a:srgbClr val="FF0000"/>
                </a:solidFill>
                <a:latin typeface="Times New Roman" pitchFamily="18" charset="0"/>
                <a:cs typeface="Times New Roman" pitchFamily="18" charset="0"/>
              </a:rPr>
              <a:t>Interaction et association:</a:t>
            </a:r>
          </a:p>
          <a:p>
            <a:pPr>
              <a:buNone/>
            </a:pPr>
            <a:r>
              <a:rPr lang="fr-FR" b="1" dirty="0" smtClean="0"/>
              <a:t>   </a:t>
            </a:r>
          </a:p>
          <a:p>
            <a:pPr>
              <a:buNone/>
            </a:pPr>
            <a:r>
              <a:rPr lang="fr-FR" b="1" dirty="0" smtClean="0"/>
              <a:t>    </a:t>
            </a:r>
            <a:r>
              <a:rPr lang="fr-FR" b="1" dirty="0" smtClean="0">
                <a:latin typeface="Times New Roman" pitchFamily="18" charset="0"/>
                <a:cs typeface="Times New Roman" pitchFamily="18" charset="0"/>
              </a:rPr>
              <a:t>Aux faibles doses utilisées pour l’effet antiagrégant, les seules interactions à considérer sont les suivantes :Augmentation du risque hémorragique en association avec les Héparines et les  AVK. </a:t>
            </a:r>
          </a:p>
          <a:p>
            <a:pPr>
              <a:buNone/>
            </a:pP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357982"/>
          </a:xfrm>
        </p:spPr>
        <p:txBody>
          <a:bodyPr/>
          <a:lstStyle/>
          <a:p>
            <a:pPr>
              <a:buNone/>
            </a:pPr>
            <a:r>
              <a:rPr lang="fr-FR" b="1" dirty="0" smtClean="0">
                <a:solidFill>
                  <a:srgbClr val="FF0000"/>
                </a:solidFill>
                <a:latin typeface="Times New Roman" pitchFamily="18" charset="0"/>
                <a:cs typeface="Times New Roman" pitchFamily="18" charset="0"/>
              </a:rPr>
              <a:t>II- 2- Inhibiteurs de la voie de l’ADP: </a:t>
            </a:r>
          </a:p>
          <a:p>
            <a:pPr>
              <a:buNone/>
            </a:pPr>
            <a:r>
              <a:rPr lang="fr-FR" sz="2400" b="1" dirty="0" err="1" smtClean="0">
                <a:solidFill>
                  <a:schemeClr val="tx2"/>
                </a:solidFill>
                <a:latin typeface="Times New Roman" pitchFamily="18" charset="0"/>
                <a:cs typeface="Times New Roman" pitchFamily="18" charset="0"/>
              </a:rPr>
              <a:t>Dipyridamole</a:t>
            </a:r>
            <a:r>
              <a:rPr lang="fr-FR" sz="2400" b="1" dirty="0" smtClean="0">
                <a:solidFill>
                  <a:schemeClr val="tx2"/>
                </a:solidFill>
                <a:latin typeface="Times New Roman" pitchFamily="18" charset="0"/>
                <a:cs typeface="Times New Roman" pitchFamily="18" charset="0"/>
              </a:rPr>
              <a:t>        (</a:t>
            </a:r>
            <a:r>
              <a:rPr lang="fr-FR" sz="2400" b="1" dirty="0" err="1" smtClean="0">
                <a:solidFill>
                  <a:schemeClr val="tx2"/>
                </a:solidFill>
                <a:latin typeface="Times New Roman" pitchFamily="18" charset="0"/>
                <a:cs typeface="Times New Roman" pitchFamily="18" charset="0"/>
              </a:rPr>
              <a:t>Persantine</a:t>
            </a:r>
            <a:r>
              <a:rPr lang="fr-FR" sz="2400" b="1" dirty="0" smtClean="0">
                <a:solidFill>
                  <a:schemeClr val="tx2"/>
                </a:solidFill>
                <a:latin typeface="Times New Roman" pitchFamily="18" charset="0"/>
                <a:cs typeface="Times New Roman" pitchFamily="18" charset="0"/>
              </a:rPr>
              <a:t>*)</a:t>
            </a:r>
          </a:p>
          <a:p>
            <a:pPr>
              <a:buNone/>
            </a:pPr>
            <a:r>
              <a:rPr lang="fr-FR" sz="2400" b="1" dirty="0" err="1" smtClean="0">
                <a:solidFill>
                  <a:schemeClr val="tx2"/>
                </a:solidFill>
                <a:latin typeface="Times New Roman" pitchFamily="18" charset="0"/>
                <a:cs typeface="Times New Roman" pitchFamily="18" charset="0"/>
              </a:rPr>
              <a:t>ticlopidine</a:t>
            </a:r>
            <a:r>
              <a:rPr lang="fr-FR" sz="2400" b="1" dirty="0" smtClean="0">
                <a:solidFill>
                  <a:schemeClr val="tx2"/>
                </a:solidFill>
                <a:latin typeface="Times New Roman" pitchFamily="18" charset="0"/>
                <a:cs typeface="Times New Roman" pitchFamily="18" charset="0"/>
              </a:rPr>
              <a:t>              (</a:t>
            </a:r>
            <a:r>
              <a:rPr lang="fr-FR" sz="2400" b="1" dirty="0" err="1" smtClean="0">
                <a:solidFill>
                  <a:schemeClr val="tx2"/>
                </a:solidFill>
                <a:latin typeface="Times New Roman" pitchFamily="18" charset="0"/>
                <a:cs typeface="Times New Roman" pitchFamily="18" charset="0"/>
              </a:rPr>
              <a:t>ticlid</a:t>
            </a:r>
            <a:r>
              <a:rPr lang="fr-FR" sz="2400" b="1" dirty="0" smtClean="0">
                <a:solidFill>
                  <a:schemeClr val="tx2"/>
                </a:solidFill>
                <a:latin typeface="Times New Roman" pitchFamily="18" charset="0"/>
                <a:cs typeface="Times New Roman" pitchFamily="18" charset="0"/>
              </a:rPr>
              <a:t>*)</a:t>
            </a:r>
          </a:p>
          <a:p>
            <a:pPr>
              <a:buNone/>
            </a:pPr>
            <a:r>
              <a:rPr lang="fr-FR" sz="2400" b="1" dirty="0" err="1" smtClean="0">
                <a:solidFill>
                  <a:schemeClr val="tx2"/>
                </a:solidFill>
                <a:latin typeface="Times New Roman" pitchFamily="18" charset="0"/>
                <a:cs typeface="Times New Roman" pitchFamily="18" charset="0"/>
              </a:rPr>
              <a:t>clopidogrel</a:t>
            </a:r>
            <a:r>
              <a:rPr lang="fr-FR" sz="2400" b="1" dirty="0" smtClean="0">
                <a:solidFill>
                  <a:schemeClr val="tx2"/>
                </a:solidFill>
                <a:latin typeface="Times New Roman" pitchFamily="18" charset="0"/>
                <a:cs typeface="Times New Roman" pitchFamily="18" charset="0"/>
              </a:rPr>
              <a:t>             (</a:t>
            </a:r>
            <a:r>
              <a:rPr lang="fr-FR" sz="2400" b="1" dirty="0" err="1" smtClean="0">
                <a:solidFill>
                  <a:schemeClr val="tx2"/>
                </a:solidFill>
                <a:latin typeface="Times New Roman" pitchFamily="18" charset="0"/>
                <a:cs typeface="Times New Roman" pitchFamily="18" charset="0"/>
              </a:rPr>
              <a:t>plavix</a:t>
            </a:r>
            <a:r>
              <a:rPr lang="fr-FR" sz="2400" b="1" dirty="0" smtClean="0">
                <a:solidFill>
                  <a:schemeClr val="tx2"/>
                </a:solidFill>
                <a:latin typeface="Times New Roman" pitchFamily="18" charset="0"/>
                <a:cs typeface="Times New Roman" pitchFamily="18" charset="0"/>
              </a:rPr>
              <a:t>*)</a:t>
            </a:r>
          </a:p>
          <a:p>
            <a:pPr>
              <a:buNone/>
            </a:pPr>
            <a:endParaRPr lang="fr-FR" sz="2400" dirty="0" smtClean="0"/>
          </a:p>
          <a:p>
            <a:pPr>
              <a:buNone/>
            </a:pPr>
            <a:r>
              <a:rPr lang="fr-FR" sz="2400" b="1" dirty="0" smtClean="0">
                <a:latin typeface="Times New Roman" pitchFamily="18" charset="0"/>
                <a:cs typeface="Times New Roman" pitchFamily="18" charset="0"/>
              </a:rPr>
              <a:t>    </a:t>
            </a:r>
            <a:r>
              <a:rPr lang="fr-FR" sz="2400" b="1" dirty="0" smtClean="0">
                <a:solidFill>
                  <a:srgbClr val="FF0000"/>
                </a:solidFill>
                <a:latin typeface="Times New Roman" pitchFamily="18" charset="0"/>
                <a:cs typeface="Times New Roman" pitchFamily="18" charset="0"/>
              </a:rPr>
              <a:t>Le </a:t>
            </a:r>
            <a:r>
              <a:rPr lang="fr-FR" sz="2400" b="1" dirty="0" err="1" smtClean="0">
                <a:solidFill>
                  <a:srgbClr val="FF0000"/>
                </a:solidFill>
                <a:latin typeface="Times New Roman" pitchFamily="18" charset="0"/>
                <a:cs typeface="Times New Roman" pitchFamily="18" charset="0"/>
              </a:rPr>
              <a:t>dipyridamole</a:t>
            </a:r>
            <a:r>
              <a:rPr lang="fr-FR" sz="2400" b="1" dirty="0" smtClean="0">
                <a:solidFill>
                  <a:srgbClr val="FF000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inhibe la production d’ADP par les plaquettes, ce qui inhibe l’une des voies de l’agrégation plaquettaire.</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    Une association de </a:t>
            </a:r>
            <a:r>
              <a:rPr lang="fr-FR" sz="2400" b="1" dirty="0" err="1" smtClean="0">
                <a:latin typeface="Times New Roman" pitchFamily="18" charset="0"/>
                <a:cs typeface="Times New Roman" pitchFamily="18" charset="0"/>
              </a:rPr>
              <a:t>dipyridamole</a:t>
            </a:r>
            <a:r>
              <a:rPr lang="fr-FR" sz="2400" b="1" dirty="0" smtClean="0">
                <a:latin typeface="Times New Roman" pitchFamily="18" charset="0"/>
                <a:cs typeface="Times New Roman" pitchFamily="18" charset="0"/>
              </a:rPr>
              <a:t> 200 mg et d’aspirine 25 mg est indiquée  dans la prévention secondaire des accidents ischémiques cérébraux.</a:t>
            </a:r>
            <a:endParaRPr lang="fr-FR" sz="2400" b="1"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400" b="1" dirty="0" err="1" smtClean="0">
                <a:solidFill>
                  <a:srgbClr val="FF0000"/>
                </a:solidFill>
              </a:rPr>
              <a:t>Ticlopidine</a:t>
            </a:r>
            <a:r>
              <a:rPr lang="fr-FR" sz="2400" b="1" dirty="0" smtClean="0">
                <a:solidFill>
                  <a:srgbClr val="FF0000"/>
                </a:solidFill>
              </a:rPr>
              <a:t> </a:t>
            </a:r>
            <a:r>
              <a:rPr lang="fr-FR" sz="2400" b="1" dirty="0" smtClean="0"/>
              <a:t>et</a:t>
            </a:r>
            <a:r>
              <a:rPr lang="fr-FR" sz="2400" b="1" dirty="0" smtClean="0">
                <a:solidFill>
                  <a:srgbClr val="FF0000"/>
                </a:solidFill>
              </a:rPr>
              <a:t> </a:t>
            </a:r>
            <a:r>
              <a:rPr lang="fr-FR" sz="2400" b="1" dirty="0" err="1" smtClean="0">
                <a:solidFill>
                  <a:srgbClr val="FF0000"/>
                </a:solidFill>
              </a:rPr>
              <a:t>clopidogrel</a:t>
            </a:r>
            <a:endParaRPr lang="fr-FR" sz="2400" dirty="0" smtClean="0">
              <a:solidFill>
                <a:srgbClr val="FF0000"/>
              </a:solidFill>
            </a:endParaRPr>
          </a:p>
          <a:p>
            <a:r>
              <a:rPr lang="fr-FR" sz="2400" dirty="0" smtClean="0"/>
              <a:t> </a:t>
            </a:r>
            <a:r>
              <a:rPr lang="fr-FR" sz="2400" b="1" dirty="0" smtClean="0">
                <a:latin typeface="Times New Roman" pitchFamily="18" charset="0"/>
                <a:cs typeface="Times New Roman" pitchFamily="18" charset="0"/>
              </a:rPr>
              <a:t>Inhibent la fixation  de l’ADP  sur son récepteur plaquettaire. La </a:t>
            </a:r>
            <a:r>
              <a:rPr lang="fr-FR" sz="2400" b="1" dirty="0" err="1" smtClean="0">
                <a:latin typeface="Times New Roman" pitchFamily="18" charset="0"/>
                <a:cs typeface="Times New Roman" pitchFamily="18" charset="0"/>
              </a:rPr>
              <a:t>ticlopidine</a:t>
            </a:r>
            <a:r>
              <a:rPr lang="fr-FR" sz="2400" b="1" dirty="0" smtClean="0">
                <a:latin typeface="Times New Roman" pitchFamily="18" charset="0"/>
                <a:cs typeface="Times New Roman" pitchFamily="18" charset="0"/>
              </a:rPr>
              <a:t>, exposant au risque très grave mais rare d’agranulocytose est progressivement remplacée actuellement par le </a:t>
            </a:r>
            <a:r>
              <a:rPr lang="fr-FR" sz="2400" b="1" dirty="0" err="1" smtClean="0">
                <a:latin typeface="Times New Roman" pitchFamily="18" charset="0"/>
                <a:cs typeface="Times New Roman" pitchFamily="18" charset="0"/>
              </a:rPr>
              <a:t>clopidogrel</a:t>
            </a:r>
            <a:r>
              <a:rPr lang="fr-FR" sz="2400" b="1" dirty="0" smtClean="0">
                <a:latin typeface="Times New Roman" pitchFamily="18" charset="0"/>
                <a:cs typeface="Times New Roman" pitchFamily="18" charset="0"/>
              </a:rPr>
              <a:t> qui exposerait moins à un tel risque.</a:t>
            </a:r>
          </a:p>
          <a:p>
            <a:r>
              <a:rPr lang="fr-FR" sz="2400" b="1" dirty="0" smtClean="0">
                <a:latin typeface="Times New Roman" pitchFamily="18" charset="0"/>
                <a:cs typeface="Times New Roman" pitchFamily="18" charset="0"/>
              </a:rPr>
              <a:t>Le </a:t>
            </a:r>
            <a:r>
              <a:rPr lang="fr-FR" sz="2400" b="1" dirty="0" err="1" smtClean="0">
                <a:latin typeface="Times New Roman" pitchFamily="18" charset="0"/>
                <a:cs typeface="Times New Roman" pitchFamily="18" charset="0"/>
              </a:rPr>
              <a:t>clopidogrel</a:t>
            </a:r>
            <a:r>
              <a:rPr lang="fr-FR" sz="2400" b="1" dirty="0" smtClean="0">
                <a:latin typeface="Times New Roman" pitchFamily="18" charset="0"/>
                <a:cs typeface="Times New Roman" pitchFamily="18" charset="0"/>
              </a:rPr>
              <a:t> s’est avéré d’efficacité légèrement supérieure à l’aspirine dans la prévention secondaire des complications de l’athérosclérose. La </a:t>
            </a:r>
            <a:r>
              <a:rPr lang="fr-FR" sz="2400" b="1" dirty="0" err="1" smtClean="0">
                <a:latin typeface="Times New Roman" pitchFamily="18" charset="0"/>
                <a:cs typeface="Times New Roman" pitchFamily="18" charset="0"/>
              </a:rPr>
              <a:t>ticlopidine</a:t>
            </a:r>
            <a:r>
              <a:rPr lang="fr-FR" sz="2400" b="1" dirty="0" smtClean="0">
                <a:latin typeface="Times New Roman" pitchFamily="18" charset="0"/>
                <a:cs typeface="Times New Roman" pitchFamily="18" charset="0"/>
              </a:rPr>
              <a:t> et le </a:t>
            </a:r>
            <a:r>
              <a:rPr lang="fr-FR" sz="2400" b="1" dirty="0" err="1" smtClean="0">
                <a:latin typeface="Times New Roman" pitchFamily="18" charset="0"/>
                <a:cs typeface="Times New Roman" pitchFamily="18" charset="0"/>
              </a:rPr>
              <a:t>clopidogrel</a:t>
            </a:r>
            <a:r>
              <a:rPr lang="fr-FR" sz="2400" b="1" dirty="0" smtClean="0">
                <a:latin typeface="Times New Roman" pitchFamily="18" charset="0"/>
                <a:cs typeface="Times New Roman" pitchFamily="18" charset="0"/>
              </a:rPr>
              <a:t> sont particulièrement utilisés au cours des interventions d’angioplastie coronaire avec mise en place des </a:t>
            </a:r>
            <a:r>
              <a:rPr lang="fr-FR" sz="2400" b="1" dirty="0" err="1" smtClean="0">
                <a:latin typeface="Times New Roman" pitchFamily="18" charset="0"/>
                <a:cs typeface="Times New Roman" pitchFamily="18" charset="0"/>
              </a:rPr>
              <a:t>stents</a:t>
            </a:r>
            <a:r>
              <a:rPr lang="fr-FR" sz="2400" b="1" dirty="0" smtClean="0">
                <a:latin typeface="Times New Roman" pitchFamily="18" charset="0"/>
                <a:cs typeface="Times New Roman" pitchFamily="18" charset="0"/>
              </a:rPr>
              <a:t> intra-coronaires pour éviter les complications thrombotiques.</a:t>
            </a:r>
          </a:p>
          <a:p>
            <a:r>
              <a:rPr lang="fr-FR" sz="2400" b="1" dirty="0" smtClean="0">
                <a:latin typeface="Times New Roman" pitchFamily="18" charset="0"/>
                <a:cs typeface="Times New Roman" pitchFamily="18" charset="0"/>
              </a:rPr>
              <a:t>Pro-drogues, nécessitant leur transformation en métabolites actifs par oxydation</a:t>
            </a:r>
          </a:p>
          <a:p>
            <a:pPr>
              <a:buNone/>
            </a:pPr>
            <a:endParaRPr lang="fr-F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85000" lnSpcReduction="10000"/>
          </a:bodyPr>
          <a:lstStyle/>
          <a:p>
            <a:pPr>
              <a:buNone/>
            </a:pPr>
            <a:r>
              <a:rPr lang="fr-FR" b="1" dirty="0" smtClean="0">
                <a:solidFill>
                  <a:srgbClr val="FF0000"/>
                </a:solidFill>
                <a:latin typeface="Times New Roman" pitchFamily="18" charset="0"/>
                <a:cs typeface="Times New Roman" pitchFamily="18" charset="0"/>
              </a:rPr>
              <a:t>II- 3- Inhibiteurs des récepteurs </a:t>
            </a:r>
            <a:r>
              <a:rPr lang="fr-FR" b="1" dirty="0" err="1" smtClean="0">
                <a:solidFill>
                  <a:srgbClr val="FF0000"/>
                </a:solidFill>
                <a:latin typeface="Times New Roman" pitchFamily="18" charset="0"/>
                <a:cs typeface="Times New Roman" pitchFamily="18" charset="0"/>
              </a:rPr>
              <a:t>GPIIbIIIa</a:t>
            </a:r>
            <a:r>
              <a:rPr lang="fr-FR" b="1" dirty="0" smtClean="0">
                <a:solidFill>
                  <a:srgbClr val="FF0000"/>
                </a:solidFill>
                <a:latin typeface="Times New Roman" pitchFamily="18" charset="0"/>
                <a:cs typeface="Times New Roman" pitchFamily="18" charset="0"/>
              </a:rPr>
              <a:t> du    fibrinogène sur les plaquettes: </a:t>
            </a:r>
          </a:p>
          <a:p>
            <a:pPr>
              <a:buNone/>
            </a:pPr>
            <a:r>
              <a:rPr lang="fr-FR" b="1" dirty="0" err="1" smtClean="0">
                <a:solidFill>
                  <a:schemeClr val="tx2"/>
                </a:solidFill>
                <a:latin typeface="Times New Roman" pitchFamily="18" charset="0"/>
                <a:cs typeface="Times New Roman" pitchFamily="18" charset="0"/>
              </a:rPr>
              <a:t>Abciximab</a:t>
            </a:r>
            <a:r>
              <a:rPr lang="fr-FR" b="1" dirty="0" smtClean="0">
                <a:solidFill>
                  <a:schemeClr val="tx2"/>
                </a:solidFill>
                <a:latin typeface="Times New Roman" pitchFamily="18" charset="0"/>
                <a:cs typeface="Times New Roman" pitchFamily="18" charset="0"/>
              </a:rPr>
              <a:t>    (</a:t>
            </a:r>
            <a:r>
              <a:rPr lang="fr-FR" b="1" dirty="0" err="1" smtClean="0">
                <a:solidFill>
                  <a:schemeClr val="tx2"/>
                </a:solidFill>
                <a:latin typeface="Times New Roman" pitchFamily="18" charset="0"/>
                <a:cs typeface="Times New Roman" pitchFamily="18" charset="0"/>
              </a:rPr>
              <a:t>Reopro</a:t>
            </a:r>
            <a:r>
              <a:rPr lang="fr-FR" b="1" dirty="0" smtClean="0">
                <a:solidFill>
                  <a:schemeClr val="tx2"/>
                </a:solidFill>
                <a:latin typeface="Times New Roman" pitchFamily="18" charset="0"/>
                <a:cs typeface="Times New Roman" pitchFamily="18" charset="0"/>
              </a:rPr>
              <a:t>*)</a:t>
            </a:r>
          </a:p>
          <a:p>
            <a:r>
              <a:rPr lang="fr-FR" b="1" dirty="0" smtClean="0">
                <a:latin typeface="Times New Roman" pitchFamily="18" charset="0"/>
                <a:cs typeface="Times New Roman" pitchFamily="18" charset="0"/>
              </a:rPr>
              <a:t>anticorps monoclonal inhibant la fixation du fibrinogène sur les plaquettes, bloquant ainsi la dernière étape essentielle de l’agrégation plaquettaire.</a:t>
            </a:r>
          </a:p>
          <a:p>
            <a:r>
              <a:rPr lang="fr-FR" b="1" dirty="0" smtClean="0">
                <a:latin typeface="Times New Roman" pitchFamily="18" charset="0"/>
                <a:cs typeface="Times New Roman" pitchFamily="18" charset="0"/>
              </a:rPr>
              <a:t> administré (en association à l’héparine et à l’aspirine) en bolus iv suivi d’une perfusion iv au cours des angioplasties coronaires à haut risque de complications thrombotiques en particulier lors d’implantation complémentaire de </a:t>
            </a:r>
            <a:r>
              <a:rPr lang="fr-FR" b="1" dirty="0" err="1" smtClean="0">
                <a:latin typeface="Times New Roman" pitchFamily="18" charset="0"/>
                <a:cs typeface="Times New Roman" pitchFamily="18" charset="0"/>
              </a:rPr>
              <a:t>stent</a:t>
            </a:r>
            <a:r>
              <a:rPr lang="fr-FR" b="1" dirty="0" smtClean="0">
                <a:latin typeface="Times New Roman" pitchFamily="18" charset="0"/>
                <a:cs typeface="Times New Roman" pitchFamily="18" charset="0"/>
              </a:rPr>
              <a:t>.  indiqué au cours des syndromes d’angor instables chez lesquels une angioplastie coronaire est programmée, pour réduire la survenue d’IDM.</a:t>
            </a:r>
          </a:p>
          <a:p>
            <a:r>
              <a:rPr lang="fr-FR" b="1" dirty="0" smtClean="0">
                <a:latin typeface="Times New Roman" pitchFamily="18" charset="0"/>
                <a:cs typeface="Times New Roman" pitchFamily="18" charset="0"/>
              </a:rPr>
              <a:t>Le principal risque rencontré avec son utilisation est le risque hémorragique.</a:t>
            </a:r>
          </a:p>
          <a:p>
            <a:pPr>
              <a:buNone/>
            </a:pPr>
            <a:endParaRPr lang="fr-FR"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643998" cy="6143668"/>
          </a:xfrm>
        </p:spPr>
        <p:txBody>
          <a:bodyPr/>
          <a:lstStyle/>
          <a:p>
            <a:pPr>
              <a:buNone/>
            </a:pPr>
            <a:r>
              <a:rPr lang="fr-FR" sz="2400" b="1" dirty="0" smtClean="0">
                <a:latin typeface="Times New Roman" pitchFamily="18" charset="0"/>
                <a:cs typeface="Times New Roman" pitchFamily="18" charset="0"/>
              </a:rPr>
              <a:t>On peut distinguer :</a:t>
            </a:r>
          </a:p>
          <a:p>
            <a:pPr>
              <a:buNone/>
            </a:pPr>
            <a:endParaRPr lang="fr-FR" sz="2400" dirty="0" smtClean="0">
              <a:latin typeface="Times New Roman" pitchFamily="18" charset="0"/>
              <a:cs typeface="Times New Roman" pitchFamily="18" charset="0"/>
            </a:endParaRPr>
          </a:p>
          <a:p>
            <a:r>
              <a:rPr lang="fr-FR" sz="2800" b="1" dirty="0" smtClean="0">
                <a:solidFill>
                  <a:srgbClr val="FF0000"/>
                </a:solidFill>
                <a:latin typeface="Times New Roman" pitchFamily="18" charset="0"/>
                <a:cs typeface="Times New Roman" pitchFamily="18" charset="0"/>
              </a:rPr>
              <a:t>Les Anti-coagulants </a:t>
            </a:r>
            <a:r>
              <a:rPr lang="fr-FR" sz="24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héparine, héparines de bas poids moléculaire (HBPM), anti-vitamine K, </a:t>
            </a:r>
            <a:r>
              <a:rPr lang="fr-FR" sz="2400" b="1" dirty="0" err="1" smtClean="0">
                <a:latin typeface="Times New Roman" pitchFamily="18" charset="0"/>
                <a:cs typeface="Times New Roman" pitchFamily="18" charset="0"/>
              </a:rPr>
              <a:t>anti-thrombine</a:t>
            </a:r>
            <a:r>
              <a:rPr lang="fr-FR" sz="2400" b="1" dirty="0" smtClean="0">
                <a:latin typeface="Times New Roman" pitchFamily="18" charset="0"/>
                <a:cs typeface="Times New Roman" pitchFamily="18" charset="0"/>
              </a:rPr>
              <a:t> (Hirudine)</a:t>
            </a:r>
          </a:p>
          <a:p>
            <a:r>
              <a:rPr lang="fr-FR" sz="2800" b="1" dirty="0" smtClean="0">
                <a:solidFill>
                  <a:srgbClr val="FF0000"/>
                </a:solidFill>
                <a:latin typeface="Times New Roman" pitchFamily="18" charset="0"/>
                <a:cs typeface="Times New Roman" pitchFamily="18" charset="0"/>
              </a:rPr>
              <a:t>Les Anti-agrégants plaquettaires </a:t>
            </a:r>
            <a:r>
              <a:rPr lang="fr-FR" sz="2400" b="1" dirty="0" smtClean="0">
                <a:latin typeface="Times New Roman" pitchFamily="18" charset="0"/>
                <a:cs typeface="Times New Roman" pitchFamily="18" charset="0"/>
              </a:rPr>
              <a:t>: aspirine, </a:t>
            </a:r>
            <a:r>
              <a:rPr lang="fr-FR" sz="2400" b="1" dirty="0" err="1" smtClean="0">
                <a:latin typeface="Times New Roman" pitchFamily="18" charset="0"/>
                <a:cs typeface="Times New Roman" pitchFamily="18" charset="0"/>
              </a:rPr>
              <a:t>ticlopidine</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clopidogrel</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persantine</a:t>
            </a:r>
            <a:r>
              <a:rPr lang="fr-FR" sz="2400" b="1" dirty="0" smtClean="0">
                <a:latin typeface="Times New Roman" pitchFamily="18" charset="0"/>
                <a:cs typeface="Times New Roman" pitchFamily="18" charset="0"/>
              </a:rPr>
              <a:t>, anti </a:t>
            </a:r>
            <a:r>
              <a:rPr lang="fr-FR" sz="2400" b="1" dirty="0" err="1" smtClean="0">
                <a:latin typeface="Times New Roman" pitchFamily="18" charset="0"/>
                <a:cs typeface="Times New Roman" pitchFamily="18" charset="0"/>
              </a:rPr>
              <a:t>GPIIb</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IIIa</a:t>
            </a:r>
            <a:r>
              <a:rPr lang="fr-FR" sz="2400" b="1" dirty="0" smtClean="0">
                <a:latin typeface="Times New Roman" pitchFamily="18" charset="0"/>
                <a:cs typeface="Times New Roman" pitchFamily="18" charset="0"/>
              </a:rPr>
              <a:t>, inhibiteurs de l’adhésion plaquettaire, anti-</a:t>
            </a:r>
            <a:r>
              <a:rPr lang="fr-FR" sz="2400" b="1" dirty="0" err="1" smtClean="0">
                <a:latin typeface="Times New Roman" pitchFamily="18" charset="0"/>
                <a:cs typeface="Times New Roman" pitchFamily="18" charset="0"/>
              </a:rPr>
              <a:t>thromboxane</a:t>
            </a:r>
            <a:r>
              <a:rPr lang="fr-FR" sz="2400" b="1" dirty="0" smtClean="0">
                <a:latin typeface="Times New Roman" pitchFamily="18" charset="0"/>
                <a:cs typeface="Times New Roman" pitchFamily="18" charset="0"/>
              </a:rPr>
              <a:t> A2, (antagonistes et inhibiteurs de synthèse)</a:t>
            </a:r>
          </a:p>
          <a:p>
            <a:r>
              <a:rPr lang="fr-FR" sz="2800" b="1" dirty="0" smtClean="0">
                <a:solidFill>
                  <a:srgbClr val="FF0000"/>
                </a:solidFill>
                <a:latin typeface="Times New Roman" pitchFamily="18" charset="0"/>
                <a:cs typeface="Times New Roman" pitchFamily="18" charset="0"/>
              </a:rPr>
              <a:t>Les Thrombolytiques </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streptokinase</a:t>
            </a:r>
            <a:r>
              <a:rPr lang="fr-FR" sz="2400" b="1" dirty="0" smtClean="0">
                <a:latin typeface="Times New Roman" pitchFamily="18" charset="0"/>
                <a:cs typeface="Times New Roman" pitchFamily="18" charset="0"/>
              </a:rPr>
              <a:t>, urokinase, activateur du plasminogène (t-PA). </a:t>
            </a:r>
          </a:p>
          <a:p>
            <a:pPr>
              <a:buNone/>
            </a:pPr>
            <a:r>
              <a:rPr lang="fr-FR" sz="2400" b="1" dirty="0" smtClean="0">
                <a:latin typeface="Times New Roman" pitchFamily="18" charset="0"/>
                <a:cs typeface="Times New Roman" pitchFamily="18" charset="0"/>
              </a:rPr>
              <a:t>      Les Thrombolytiques lysent  un  caillot préexistant. </a:t>
            </a:r>
          </a:p>
          <a:p>
            <a:pPr>
              <a:buNone/>
            </a:pP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357982"/>
          </a:xfrm>
        </p:spPr>
        <p:txBody>
          <a:bodyPr/>
          <a:lstStyle/>
          <a:p>
            <a:pPr>
              <a:buNone/>
            </a:pPr>
            <a:r>
              <a:rPr lang="fr-FR" b="1" dirty="0" smtClean="0">
                <a:solidFill>
                  <a:srgbClr val="FF0000"/>
                </a:solidFill>
                <a:latin typeface="Times New Roman" pitchFamily="18" charset="0"/>
                <a:cs typeface="Times New Roman" pitchFamily="18" charset="0"/>
              </a:rPr>
              <a:t>II- 4- Antagonistes des récepteurs EP3:</a:t>
            </a:r>
          </a:p>
          <a:p>
            <a:pPr>
              <a:buNone/>
            </a:pPr>
            <a:endParaRPr lang="fr-FR" sz="24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EP3, un récepteur à la prostaglandine E2, un métabolite de la COX. </a:t>
            </a:r>
          </a:p>
          <a:p>
            <a:pPr>
              <a:buNone/>
            </a:pPr>
            <a:r>
              <a:rPr lang="fr-FR" sz="2800" b="1" dirty="0" smtClean="0">
                <a:latin typeface="Times New Roman" pitchFamily="18" charset="0"/>
                <a:cs typeface="Times New Roman" pitchFamily="18" charset="0"/>
              </a:rPr>
              <a:t>      </a:t>
            </a:r>
          </a:p>
          <a:p>
            <a:pPr>
              <a:buNone/>
            </a:pPr>
            <a:r>
              <a:rPr lang="fr-FR" sz="2800" b="1" dirty="0" smtClean="0">
                <a:latin typeface="Times New Roman" pitchFamily="18" charset="0"/>
                <a:cs typeface="Times New Roman" pitchFamily="18" charset="0"/>
              </a:rPr>
              <a:t>       Une nouvelle molécule appelée DG-041 a été récemment  utilisée dans les études précliniques pour le traitement des maladies liées à l’</a:t>
            </a:r>
            <a:r>
              <a:rPr lang="fr-FR" sz="2800" b="1" dirty="0" err="1" smtClean="0">
                <a:latin typeface="Times New Roman" pitchFamily="18" charset="0"/>
                <a:cs typeface="Times New Roman" pitchFamily="18" charset="0"/>
              </a:rPr>
              <a:t>athérothrombose</a:t>
            </a:r>
            <a:r>
              <a:rPr lang="fr-FR" sz="2800" b="1" dirty="0" smtClean="0">
                <a:latin typeface="Times New Roman" pitchFamily="18" charset="0"/>
                <a:cs typeface="Times New Roman" pitchFamily="18" charset="0"/>
              </a:rPr>
              <a:t>  des </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artères  périphériques.</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Il inhibe in-vitro l’agrégation des plaquettes humaine induite par la PGE2.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solidFill>
                  <a:srgbClr val="FF0000"/>
                </a:solidFill>
                <a:latin typeface="Times New Roman" pitchFamily="18" charset="0"/>
                <a:cs typeface="Times New Roman" pitchFamily="18" charset="0"/>
              </a:rPr>
              <a:t>III- Thrombolytiques: </a:t>
            </a:r>
          </a:p>
          <a:p>
            <a:pPr>
              <a:buNone/>
            </a:pPr>
            <a:endParaRPr lang="fr-FR" b="1" dirty="0" smtClean="0">
              <a:solidFill>
                <a:srgbClr val="FF0000"/>
              </a:solidFill>
              <a:latin typeface="Times New Roman" pitchFamily="18" charset="0"/>
              <a:cs typeface="Times New Roman" pitchFamily="18" charset="0"/>
            </a:endParaRPr>
          </a:p>
          <a:p>
            <a:pPr>
              <a:buNone/>
            </a:pPr>
            <a:endParaRPr lang="fr-FR" b="1" dirty="0" smtClean="0">
              <a:solidFill>
                <a:srgbClr val="FF0000"/>
              </a:solidFill>
              <a:latin typeface="Times New Roman" pitchFamily="18" charset="0"/>
              <a:cs typeface="Times New Roman" pitchFamily="18" charset="0"/>
            </a:endParaRPr>
          </a:p>
          <a:p>
            <a:pPr>
              <a:buNone/>
            </a:pPr>
            <a:r>
              <a:rPr lang="fr-FR" b="1" dirty="0" smtClean="0">
                <a:solidFill>
                  <a:srgbClr val="FF0000"/>
                </a:solidFill>
                <a:latin typeface="Times New Roman" pitchFamily="18" charset="0"/>
                <a:cs typeface="Times New Roman" pitchFamily="18" charset="0"/>
              </a:rPr>
              <a:t>1- </a:t>
            </a:r>
            <a:r>
              <a:rPr lang="fr-FR" b="1" dirty="0" smtClean="0">
                <a:solidFill>
                  <a:schemeClr val="tx2"/>
                </a:solidFill>
                <a:latin typeface="Times New Roman" pitchFamily="18" charset="0"/>
                <a:cs typeface="Times New Roman" pitchFamily="18" charset="0"/>
              </a:rPr>
              <a:t>Streptokinase</a:t>
            </a:r>
          </a:p>
          <a:p>
            <a:pPr>
              <a:buNone/>
            </a:pPr>
            <a:r>
              <a:rPr lang="fr-FR" b="1" dirty="0" smtClean="0">
                <a:solidFill>
                  <a:srgbClr val="FF0000"/>
                </a:solidFill>
                <a:latin typeface="Times New Roman" pitchFamily="18" charset="0"/>
                <a:cs typeface="Times New Roman" pitchFamily="18" charset="0"/>
              </a:rPr>
              <a:t>2- </a:t>
            </a:r>
            <a:r>
              <a:rPr lang="fr-FR" b="1" dirty="0" smtClean="0">
                <a:solidFill>
                  <a:schemeClr val="tx2"/>
                </a:solidFill>
                <a:latin typeface="Times New Roman" pitchFamily="18" charset="0"/>
                <a:cs typeface="Times New Roman" pitchFamily="18" charset="0"/>
              </a:rPr>
              <a:t>Activateur du plasminogène tissulaire (t-PA) </a:t>
            </a:r>
          </a:p>
          <a:p>
            <a:pPr>
              <a:buNone/>
            </a:pPr>
            <a:r>
              <a:rPr lang="fr-FR" b="1" dirty="0" smtClean="0">
                <a:solidFill>
                  <a:srgbClr val="FF0000"/>
                </a:solidFill>
                <a:latin typeface="Times New Roman" pitchFamily="18" charset="0"/>
                <a:cs typeface="Times New Roman" pitchFamily="18" charset="0"/>
              </a:rPr>
              <a:t>3- </a:t>
            </a:r>
            <a:r>
              <a:rPr lang="fr-FR" b="1" dirty="0" smtClean="0">
                <a:solidFill>
                  <a:schemeClr val="tx2"/>
                </a:solidFill>
                <a:latin typeface="Times New Roman" pitchFamily="18" charset="0"/>
                <a:cs typeface="Times New Roman" pitchFamily="18" charset="0"/>
              </a:rPr>
              <a:t>Urokinase </a:t>
            </a:r>
            <a:endParaRPr lang="fr-FR" b="1" dirty="0">
              <a:solidFill>
                <a:schemeClr val="tx2"/>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a:bodyPr>
          <a:lstStyle/>
          <a:p>
            <a:pPr>
              <a:buNone/>
            </a:pPr>
            <a:r>
              <a:rPr lang="fr-FR" b="1" dirty="0" smtClean="0">
                <a:solidFill>
                  <a:schemeClr val="tx2"/>
                </a:solidFill>
                <a:latin typeface="Times New Roman" pitchFamily="18" charset="0"/>
                <a:cs typeface="Times New Roman" pitchFamily="18" charset="0"/>
              </a:rPr>
              <a:t>Propriétés pharmacocinétiques:</a:t>
            </a:r>
          </a:p>
          <a:p>
            <a:pPr>
              <a:buNone/>
            </a:pPr>
            <a:r>
              <a:rPr lang="fr-FR" sz="2400" b="1" dirty="0" smtClean="0">
                <a:latin typeface="Times New Roman" pitchFamily="18" charset="0"/>
                <a:cs typeface="Times New Roman" pitchFamily="18" charset="0"/>
              </a:rPr>
              <a:t>   Ces substances ne sont administrées que par voie intraveineuse ou intra-artérielle par bolus suivi d’une perfusion continue de 24 à 72 heures selon les substances et les indications.</a:t>
            </a:r>
          </a:p>
          <a:p>
            <a:pPr>
              <a:buNone/>
            </a:pPr>
            <a:r>
              <a:rPr lang="fr-FR" b="1" dirty="0" smtClean="0">
                <a:solidFill>
                  <a:schemeClr val="tx2"/>
                </a:solidFill>
                <a:latin typeface="Times New Roman" pitchFamily="18" charset="0"/>
                <a:cs typeface="Times New Roman" pitchFamily="18" charset="0"/>
              </a:rPr>
              <a:t>Effets indésirables:</a:t>
            </a:r>
          </a:p>
          <a:p>
            <a:r>
              <a:rPr lang="fr-FR" sz="2400" b="1" dirty="0" smtClean="0"/>
              <a:t>     </a:t>
            </a:r>
            <a:r>
              <a:rPr lang="fr-FR" sz="2400" b="1" dirty="0" smtClean="0">
                <a:latin typeface="Times New Roman" pitchFamily="18" charset="0"/>
                <a:cs typeface="Times New Roman" pitchFamily="18" charset="0"/>
              </a:rPr>
              <a:t>Le risque hémorragique est le principal risque de leur utilisation, avec tout particulièrement un risque d’hémorragie intracérébrale (Utilisation d’</a:t>
            </a:r>
            <a:r>
              <a:rPr lang="fr-FR" sz="2400" b="1" dirty="0" err="1" smtClean="0">
                <a:latin typeface="Times New Roman" pitchFamily="18" charset="0"/>
                <a:cs typeface="Times New Roman" pitchFamily="18" charset="0"/>
              </a:rPr>
              <a:t>Exacyl</a:t>
            </a:r>
            <a:r>
              <a:rPr lang="fr-FR" sz="2400" b="1" dirty="0" smtClean="0">
                <a:latin typeface="Times New Roman" pitchFamily="18" charset="0"/>
                <a:cs typeface="Times New Roman" pitchFamily="18" charset="0"/>
              </a:rPr>
              <a:t>) </a:t>
            </a:r>
          </a:p>
          <a:p>
            <a:r>
              <a:rPr lang="fr-FR" sz="2400" b="1" dirty="0" smtClean="0">
                <a:latin typeface="Times New Roman" pitchFamily="18" charset="0"/>
                <a:cs typeface="Times New Roman" pitchFamily="18" charset="0"/>
              </a:rPr>
              <a:t>    Allergies </a:t>
            </a:r>
          </a:p>
          <a:p>
            <a:pPr>
              <a:buNone/>
            </a:pPr>
            <a:r>
              <a:rPr lang="fr-FR" b="1" dirty="0" smtClean="0">
                <a:solidFill>
                  <a:schemeClr val="tx2"/>
                </a:solidFill>
                <a:latin typeface="Times New Roman" pitchFamily="18" charset="0"/>
                <a:cs typeface="Times New Roman" pitchFamily="18" charset="0"/>
              </a:rPr>
              <a:t>Contre-indications:</a:t>
            </a:r>
          </a:p>
          <a:p>
            <a:pPr>
              <a:buNone/>
            </a:pPr>
            <a:r>
              <a:rPr lang="fr-FR" sz="2400" dirty="0" smtClean="0"/>
              <a:t>     </a:t>
            </a:r>
            <a:r>
              <a:rPr lang="fr-FR" sz="2400" b="1" dirty="0" smtClean="0">
                <a:latin typeface="Times New Roman" pitchFamily="18" charset="0"/>
                <a:cs typeface="Times New Roman" pitchFamily="18" charset="0"/>
              </a:rPr>
              <a:t>Antécédent d’AVC ou de lésion sévère du SNC. Hémorragie en cours ou risque hémorragique, HTA sévère, traumatisme ou intervention chirurgicale récente.</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pPr>
              <a:buNone/>
            </a:pPr>
            <a:r>
              <a:rPr lang="fr-FR" b="1" dirty="0" smtClean="0">
                <a:solidFill>
                  <a:srgbClr val="FF0000"/>
                </a:solidFill>
                <a:latin typeface="Times New Roman" pitchFamily="18" charset="0"/>
                <a:cs typeface="Times New Roman" pitchFamily="18" charset="0"/>
              </a:rPr>
              <a:t>III- 1- Streptokinase: </a:t>
            </a:r>
          </a:p>
          <a:p>
            <a:pPr>
              <a:buNone/>
            </a:pPr>
            <a:r>
              <a:rPr lang="fr-FR" sz="2400" b="1" dirty="0" smtClean="0">
                <a:latin typeface="Times New Roman" pitchFamily="18" charset="0"/>
                <a:cs typeface="Times New Roman" pitchFamily="18" charset="0"/>
              </a:rPr>
              <a:t>     Protéine produite par le streptocoque ß-hémolytique (origine exogène, formation d'anticorps) </a:t>
            </a:r>
            <a:endParaRPr lang="fr-FR" sz="2400" b="1" dirty="0" smtClean="0">
              <a:solidFill>
                <a:schemeClr val="tx2"/>
              </a:solidFill>
              <a:latin typeface="Times New Roman" pitchFamily="18" charset="0"/>
              <a:cs typeface="Times New Roman" pitchFamily="18" charset="0"/>
            </a:endParaRPr>
          </a:p>
          <a:p>
            <a:pPr>
              <a:buNone/>
            </a:pPr>
            <a:endParaRPr lang="fr-FR" sz="2400" b="1" dirty="0" smtClean="0">
              <a:solidFill>
                <a:schemeClr val="tx2"/>
              </a:solidFill>
              <a:latin typeface="Times New Roman" pitchFamily="18" charset="0"/>
              <a:cs typeface="Times New Roman" pitchFamily="18" charset="0"/>
            </a:endParaRPr>
          </a:p>
          <a:p>
            <a:pPr>
              <a:buNone/>
            </a:pPr>
            <a:r>
              <a:rPr lang="fr-FR" sz="2400" b="1" dirty="0" smtClean="0">
                <a:solidFill>
                  <a:schemeClr val="tx2"/>
                </a:solidFill>
                <a:latin typeface="Times New Roman" pitchFamily="18" charset="0"/>
                <a:cs typeface="Times New Roman" pitchFamily="18" charset="0"/>
              </a:rPr>
              <a:t>Mécanisme d’action: </a:t>
            </a:r>
            <a:r>
              <a:rPr lang="fr-FR" sz="2400" b="1" dirty="0" smtClean="0">
                <a:latin typeface="Times New Roman" pitchFamily="18" charset="0"/>
                <a:cs typeface="Times New Roman" pitchFamily="18" charset="0"/>
              </a:rPr>
              <a:t>transforme  le plasminogène en plasmine, principale enzyme fibrinolytique.</a:t>
            </a:r>
          </a:p>
          <a:p>
            <a:pPr>
              <a:buNone/>
            </a:pPr>
            <a:endParaRPr lang="fr-FR" sz="2400" b="1" dirty="0" smtClean="0">
              <a:solidFill>
                <a:schemeClr val="tx2"/>
              </a:solidFill>
              <a:latin typeface="Times New Roman" pitchFamily="18" charset="0"/>
              <a:cs typeface="Times New Roman" pitchFamily="18" charset="0"/>
            </a:endParaRPr>
          </a:p>
          <a:p>
            <a:pPr>
              <a:buNone/>
            </a:pPr>
            <a:r>
              <a:rPr lang="fr-FR" sz="2400" b="1" dirty="0" smtClean="0">
                <a:solidFill>
                  <a:schemeClr val="tx2"/>
                </a:solidFill>
                <a:latin typeface="Times New Roman" pitchFamily="18" charset="0"/>
                <a:cs typeface="Times New Roman" pitchFamily="18" charset="0"/>
              </a:rPr>
              <a:t>Indications  thérapeutiques:  </a:t>
            </a:r>
          </a:p>
          <a:p>
            <a:r>
              <a:rPr lang="fr-FR" sz="2400" b="1" dirty="0" smtClean="0">
                <a:latin typeface="Times New Roman" pitchFamily="18" charset="0"/>
                <a:cs typeface="Times New Roman" pitchFamily="18" charset="0"/>
              </a:rPr>
              <a:t>Embolie pulmonaire</a:t>
            </a:r>
          </a:p>
          <a:p>
            <a:r>
              <a:rPr lang="fr-FR" sz="2400" b="1" dirty="0" smtClean="0">
                <a:latin typeface="Times New Roman" pitchFamily="18" charset="0"/>
                <a:cs typeface="Times New Roman" pitchFamily="18" charset="0"/>
              </a:rPr>
              <a:t>Thrombose veineuse</a:t>
            </a:r>
          </a:p>
          <a:p>
            <a:r>
              <a:rPr lang="fr-FR" sz="2400" b="1" dirty="0" smtClean="0">
                <a:latin typeface="Times New Roman" pitchFamily="18" charset="0"/>
                <a:cs typeface="Times New Roman" pitchFamily="18" charset="0"/>
              </a:rPr>
              <a:t>Thrombose artérielle aigue</a:t>
            </a:r>
          </a:p>
          <a:p>
            <a:r>
              <a:rPr lang="fr-FR" sz="2400" b="1" dirty="0" smtClean="0">
                <a:latin typeface="Times New Roman" pitchFamily="18" charset="0"/>
                <a:cs typeface="Times New Roman" pitchFamily="18" charset="0"/>
              </a:rPr>
              <a:t>Thrombose des prothèses valvulaires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357982"/>
          </a:xfrm>
        </p:spPr>
        <p:txBody>
          <a:bodyPr/>
          <a:lstStyle/>
          <a:p>
            <a:pPr>
              <a:buNone/>
            </a:pPr>
            <a:r>
              <a:rPr lang="fr-FR" b="1" dirty="0" smtClean="0">
                <a:solidFill>
                  <a:srgbClr val="FF0000"/>
                </a:solidFill>
                <a:latin typeface="Times New Roman" pitchFamily="18" charset="0"/>
                <a:cs typeface="Times New Roman" pitchFamily="18" charset="0"/>
              </a:rPr>
              <a:t>III-2- Activateur du plasminogène tissulaire:  </a:t>
            </a:r>
          </a:p>
          <a:p>
            <a:pPr>
              <a:buNone/>
            </a:pPr>
            <a:r>
              <a:rPr lang="fr-FR" sz="2400" b="1" dirty="0" smtClean="0">
                <a:solidFill>
                  <a:schemeClr val="tx2"/>
                </a:solidFill>
                <a:latin typeface="Times New Roman" pitchFamily="18" charset="0"/>
                <a:cs typeface="Times New Roman" pitchFamily="18" charset="0"/>
              </a:rPr>
              <a:t>      </a:t>
            </a:r>
            <a:r>
              <a:rPr lang="fr-FR" sz="2800" b="1" dirty="0" smtClean="0">
                <a:solidFill>
                  <a:schemeClr val="tx2"/>
                </a:solidFill>
                <a:latin typeface="Times New Roman" pitchFamily="18" charset="0"/>
                <a:cs typeface="Times New Roman" pitchFamily="18" charset="0"/>
              </a:rPr>
              <a:t>Altéplase  (Actilyse)                 Rétéplase (Rapilysin)  </a:t>
            </a:r>
          </a:p>
          <a:p>
            <a:pPr>
              <a:buNone/>
            </a:pPr>
            <a:endParaRPr lang="fr-FR" sz="2400" b="1" dirty="0" smtClean="0">
              <a:solidFill>
                <a:schemeClr val="tx2"/>
              </a:solidFill>
              <a:latin typeface="Times New Roman" pitchFamily="18" charset="0"/>
              <a:cs typeface="Times New Roman" pitchFamily="18" charset="0"/>
            </a:endParaRPr>
          </a:p>
          <a:p>
            <a:pPr>
              <a:buNone/>
            </a:pPr>
            <a:r>
              <a:rPr lang="fr-FR" sz="2400" b="1" dirty="0" smtClean="0">
                <a:solidFill>
                  <a:schemeClr val="tx2"/>
                </a:solidFill>
                <a:latin typeface="Times New Roman" pitchFamily="18" charset="0"/>
                <a:cs typeface="Times New Roman" pitchFamily="18" charset="0"/>
              </a:rPr>
              <a:t>Mécanisme d’action: </a:t>
            </a:r>
            <a:r>
              <a:rPr lang="fr-FR" sz="2400" b="1" dirty="0" smtClean="0">
                <a:latin typeface="Times New Roman" pitchFamily="18" charset="0"/>
                <a:cs typeface="Times New Roman" pitchFamily="18" charset="0"/>
              </a:rPr>
              <a:t>catalysent du plasminogène en plasmine qui dégrade ensuite le fibrine. </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Fabriqué par génie génétique.</a:t>
            </a:r>
          </a:p>
          <a:p>
            <a:pPr>
              <a:buNone/>
            </a:pPr>
            <a:endParaRPr lang="fr-FR" sz="2400" b="1" dirty="0" smtClean="0">
              <a:latin typeface="Times New Roman" pitchFamily="18" charset="0"/>
              <a:cs typeface="Times New Roman" pitchFamily="18" charset="0"/>
            </a:endParaRPr>
          </a:p>
          <a:p>
            <a:pPr>
              <a:buNone/>
            </a:pPr>
            <a:r>
              <a:rPr lang="fr-FR" sz="2400" b="1" dirty="0" smtClean="0">
                <a:solidFill>
                  <a:schemeClr val="tx2"/>
                </a:solidFill>
                <a:latin typeface="Times New Roman" pitchFamily="18" charset="0"/>
                <a:cs typeface="Times New Roman" pitchFamily="18" charset="0"/>
              </a:rPr>
              <a:t>Indications  thérapeutiques:  </a:t>
            </a:r>
          </a:p>
          <a:p>
            <a:r>
              <a:rPr lang="fr-FR" sz="2400" b="1" dirty="0" smtClean="0">
                <a:latin typeface="Times New Roman" pitchFamily="18" charset="0"/>
                <a:cs typeface="Times New Roman" pitchFamily="18" charset="0"/>
              </a:rPr>
              <a:t>Infarctus du myocarde</a:t>
            </a:r>
          </a:p>
          <a:p>
            <a:r>
              <a:rPr lang="fr-FR" sz="2400" b="1" dirty="0" smtClean="0">
                <a:latin typeface="Times New Roman" pitchFamily="18" charset="0"/>
                <a:cs typeface="Times New Roman" pitchFamily="18" charset="0"/>
              </a:rPr>
              <a:t>Embolie pulmonaire massive </a:t>
            </a:r>
          </a:p>
          <a:p>
            <a:pPr>
              <a:buNone/>
            </a:pPr>
            <a:endParaRPr lang="fr-FR" sz="2400" b="1"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286544"/>
          </a:xfrm>
        </p:spPr>
        <p:txBody>
          <a:bodyPr/>
          <a:lstStyle/>
          <a:p>
            <a:pPr>
              <a:buNone/>
            </a:pPr>
            <a:r>
              <a:rPr lang="fr-FR" b="1" dirty="0" smtClean="0">
                <a:solidFill>
                  <a:srgbClr val="FF0000"/>
                </a:solidFill>
                <a:latin typeface="Times New Roman" pitchFamily="18" charset="0"/>
                <a:cs typeface="Times New Roman" pitchFamily="18" charset="0"/>
              </a:rPr>
              <a:t>III-3- Urokinase:</a:t>
            </a:r>
          </a:p>
          <a:p>
            <a:pPr>
              <a:buNone/>
            </a:pPr>
            <a:endParaRPr lang="fr-FR" b="1" dirty="0" smtClean="0">
              <a:solidFill>
                <a:srgbClr val="FF0000"/>
              </a:solidFill>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    Enzyme humaine synthétisée par le rein qui transforme directement le plasminogène en plasmine active.</a:t>
            </a:r>
          </a:p>
          <a:p>
            <a:pPr>
              <a:buNone/>
            </a:pPr>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    Utilisation limitée car pouvoir fibrinolytique élevé</a:t>
            </a:r>
          </a:p>
          <a:p>
            <a:pPr>
              <a:buNone/>
            </a:pPr>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     A l’avantage de ne pas être antigénique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lnSpcReduction="10000"/>
          </a:bodyPr>
          <a:lstStyle/>
          <a:p>
            <a:pPr algn="ctr">
              <a:buNone/>
            </a:pPr>
            <a:r>
              <a:rPr lang="fr-FR" b="1" dirty="0" smtClean="0">
                <a:solidFill>
                  <a:srgbClr val="FF0000"/>
                </a:solidFill>
                <a:latin typeface="Times New Roman" pitchFamily="18" charset="0"/>
                <a:cs typeface="Times New Roman" pitchFamily="18" charset="0"/>
              </a:rPr>
              <a:t>Traitement de l’anémie</a:t>
            </a:r>
          </a:p>
          <a:p>
            <a:pPr>
              <a:buNone/>
            </a:pPr>
            <a:r>
              <a:rPr lang="fr-FR" sz="2400" b="1" dirty="0" smtClean="0">
                <a:solidFill>
                  <a:srgbClr val="FF0000"/>
                </a:solidFill>
                <a:latin typeface="Times New Roman" pitchFamily="18" charset="0"/>
                <a:cs typeface="Times New Roman" pitchFamily="18" charset="0"/>
              </a:rPr>
              <a:t>Définition: </a:t>
            </a:r>
            <a:r>
              <a:rPr lang="fr-FR" sz="2400" b="1" dirty="0" smtClean="0">
                <a:latin typeface="Times New Roman" pitchFamily="18" charset="0"/>
                <a:cs typeface="Times New Roman" pitchFamily="18" charset="0"/>
              </a:rPr>
              <a:t>anomalie de l'hémogramme </a:t>
            </a:r>
            <a:r>
              <a:rPr lang="fr-FR" sz="2400" dirty="0" smtClean="0"/>
              <a:t>, </a:t>
            </a:r>
            <a:r>
              <a:rPr lang="fr-FR" sz="2400" b="1" dirty="0" smtClean="0">
                <a:latin typeface="Times New Roman" pitchFamily="18" charset="0"/>
                <a:cs typeface="Times New Roman" pitchFamily="18" charset="0"/>
              </a:rPr>
              <a:t>diminution de l’hématocrite et ou de l’Hb dans la circulation sanguine.</a:t>
            </a:r>
          </a:p>
          <a:p>
            <a:pPr>
              <a:buNone/>
            </a:pPr>
            <a:r>
              <a:rPr lang="fr-FR" sz="2400" b="1" dirty="0" smtClean="0"/>
              <a:t>mauvais transport du dioxygène par le sang</a:t>
            </a:r>
            <a:r>
              <a:rPr lang="fr-FR" sz="2400" b="1" dirty="0" smtClean="0">
                <a:latin typeface="Times New Roman" pitchFamily="18" charset="0"/>
                <a:cs typeface="Times New Roman" pitchFamily="18" charset="0"/>
              </a:rPr>
              <a:t>             hypoxie</a:t>
            </a:r>
          </a:p>
          <a:p>
            <a:pPr>
              <a:buNone/>
            </a:pPr>
            <a:r>
              <a:rPr lang="fr-FR" sz="2400" b="1" dirty="0" smtClean="0">
                <a:solidFill>
                  <a:srgbClr val="FF0000"/>
                </a:solidFill>
                <a:latin typeface="Times New Roman" pitchFamily="18" charset="0"/>
                <a:cs typeface="Times New Roman" pitchFamily="18" charset="0"/>
              </a:rPr>
              <a:t>Causes: </a:t>
            </a:r>
          </a:p>
          <a:p>
            <a:pPr>
              <a:buFont typeface="Courier New" pitchFamily="49" charset="0"/>
              <a:buChar char="o"/>
            </a:pPr>
            <a:r>
              <a:rPr lang="fr-FR" sz="2400" b="1" dirty="0" smtClean="0">
                <a:latin typeface="Times New Roman" pitchFamily="18" charset="0"/>
                <a:cs typeface="Times New Roman" pitchFamily="18" charset="0"/>
              </a:rPr>
              <a:t> Hémorragie (</a:t>
            </a:r>
            <a:r>
              <a:rPr lang="fr-FR" sz="2600" b="1" dirty="0" smtClean="0">
                <a:latin typeface="Times New Roman" pitchFamily="18" charset="0"/>
                <a:cs typeface="Times New Roman" pitchFamily="18" charset="0"/>
              </a:rPr>
              <a:t>cancer du côlon)</a:t>
            </a:r>
          </a:p>
          <a:p>
            <a:pPr>
              <a:buFont typeface="Courier New" pitchFamily="49" charset="0"/>
              <a:buChar char="o"/>
            </a:pPr>
            <a:r>
              <a:rPr lang="fr-FR" sz="2400" b="1" dirty="0" smtClean="0">
                <a:latin typeface="Times New Roman" pitchFamily="18" charset="0"/>
                <a:cs typeface="Times New Roman" pitchFamily="18" charset="0"/>
              </a:rPr>
              <a:t> Hémolyse </a:t>
            </a:r>
          </a:p>
          <a:p>
            <a:pPr>
              <a:buFont typeface="Courier New" pitchFamily="49" charset="0"/>
              <a:buChar char="o"/>
            </a:pPr>
            <a:r>
              <a:rPr lang="fr-FR" sz="2600" b="1" dirty="0" smtClean="0">
                <a:latin typeface="Times New Roman" pitchFamily="18" charset="0"/>
                <a:cs typeface="Times New Roman" pitchFamily="18" charset="0"/>
              </a:rPr>
              <a:t>anémie par carence martiale (anémie ferriprive)</a:t>
            </a:r>
          </a:p>
          <a:p>
            <a:pPr lvl="2"/>
            <a:r>
              <a:rPr lang="fr-FR" sz="2600" b="1" dirty="0" smtClean="0">
                <a:latin typeface="Times New Roman" pitchFamily="18" charset="0"/>
                <a:cs typeface="Times New Roman" pitchFamily="18" charset="0"/>
              </a:rPr>
              <a:t>malabsorption du fer </a:t>
            </a:r>
          </a:p>
          <a:p>
            <a:pPr lvl="2"/>
            <a:r>
              <a:rPr lang="fr-FR" sz="2600" b="1" dirty="0" smtClean="0">
                <a:latin typeface="Times New Roman" pitchFamily="18" charset="0"/>
                <a:cs typeface="Times New Roman" pitchFamily="18" charset="0"/>
              </a:rPr>
              <a:t>malnutrition</a:t>
            </a:r>
          </a:p>
          <a:p>
            <a:pPr lvl="2"/>
            <a:r>
              <a:rPr lang="fr-FR" sz="2600" b="1" dirty="0" smtClean="0">
                <a:latin typeface="Times New Roman" pitchFamily="18" charset="0"/>
                <a:cs typeface="Times New Roman" pitchFamily="18" charset="0"/>
              </a:rPr>
              <a:t>saignements occultes (digestifs) / menstruations abondantes </a:t>
            </a:r>
          </a:p>
          <a:p>
            <a:pPr>
              <a:buFont typeface="Courier New" pitchFamily="49" charset="0"/>
              <a:buChar char="o"/>
            </a:pPr>
            <a:r>
              <a:rPr lang="fr-FR" sz="2400" b="1" dirty="0" smtClean="0">
                <a:latin typeface="Times New Roman" pitchFamily="18" charset="0"/>
                <a:cs typeface="Times New Roman" pitchFamily="18" charset="0"/>
              </a:rPr>
              <a:t>Diminution de l’hématopoïèse suite à:</a:t>
            </a:r>
          </a:p>
          <a:p>
            <a:r>
              <a:rPr lang="fr-FR" sz="2400" b="1" dirty="0" smtClean="0">
                <a:latin typeface="Times New Roman" pitchFamily="18" charset="0"/>
                <a:cs typeface="Times New Roman" pitchFamily="18" charset="0"/>
              </a:rPr>
              <a:t>Insuffisance rénale</a:t>
            </a:r>
          </a:p>
          <a:p>
            <a:r>
              <a:rPr lang="fr-FR" sz="2400" b="1" dirty="0" smtClean="0">
                <a:latin typeface="Times New Roman" pitchFamily="18" charset="0"/>
                <a:cs typeface="Times New Roman" pitchFamily="18" charset="0"/>
              </a:rPr>
              <a:t>Infections (malaria, VIH) </a:t>
            </a:r>
            <a:endParaRPr lang="fr-FR" sz="2400" b="1" dirty="0">
              <a:latin typeface="Times New Roman" pitchFamily="18" charset="0"/>
              <a:cs typeface="Times New Roman" pitchFamily="18" charset="0"/>
            </a:endParaRPr>
          </a:p>
        </p:txBody>
      </p:sp>
      <p:cxnSp>
        <p:nvCxnSpPr>
          <p:cNvPr id="5" name="Connecteur droit avec flèche 4"/>
          <p:cNvCxnSpPr/>
          <p:nvPr/>
        </p:nvCxnSpPr>
        <p:spPr>
          <a:xfrm>
            <a:off x="5857884" y="1714488"/>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r>
              <a:rPr lang="fr-FR" b="1" dirty="0" smtClean="0">
                <a:solidFill>
                  <a:srgbClr val="FF0000"/>
                </a:solidFill>
                <a:latin typeface="Times New Roman" pitchFamily="18" charset="0"/>
                <a:cs typeface="Times New Roman" pitchFamily="18" charset="0"/>
              </a:rPr>
              <a:t>Traitement:</a:t>
            </a:r>
          </a:p>
          <a:p>
            <a:pPr marL="514350" indent="-514350">
              <a:buFont typeface="+mj-lt"/>
              <a:buAutoNum type="arabicPeriod"/>
            </a:pPr>
            <a:r>
              <a:rPr lang="fr-FR" sz="2400" b="1" dirty="0" smtClean="0">
                <a:solidFill>
                  <a:schemeClr val="tx2"/>
                </a:solidFill>
                <a:latin typeface="Times New Roman" pitchFamily="18" charset="0"/>
                <a:cs typeface="Times New Roman" pitchFamily="18" charset="0"/>
              </a:rPr>
              <a:t>Fer: </a:t>
            </a:r>
          </a:p>
          <a:p>
            <a:pPr marL="514350" indent="-514350"/>
            <a:r>
              <a:rPr lang="fr-FR" sz="2400" b="1" dirty="0" smtClean="0">
                <a:latin typeface="Times New Roman" pitchFamily="18" charset="0"/>
                <a:cs typeface="Times New Roman" pitchFamily="18" charset="0"/>
              </a:rPr>
              <a:t>Traitement  de l’anémie par carence martiale</a:t>
            </a:r>
          </a:p>
          <a:p>
            <a:pPr marL="514350" indent="-514350"/>
            <a:r>
              <a:rPr lang="fr-FR" sz="2400" b="1" dirty="0" smtClean="0">
                <a:latin typeface="Times New Roman" pitchFamily="18" charset="0"/>
                <a:cs typeface="Times New Roman" pitchFamily="18" charset="0"/>
              </a:rPr>
              <a:t>Traitement préventif de la carence martiale de la femme enceinte</a:t>
            </a:r>
            <a:endParaRPr lang="fr-FR" sz="2400" b="1" dirty="0" smtClean="0">
              <a:solidFill>
                <a:schemeClr val="tx2"/>
              </a:solidFill>
              <a:latin typeface="Times New Roman" pitchFamily="18" charset="0"/>
              <a:cs typeface="Times New Roman" pitchFamily="18" charset="0"/>
            </a:endParaRPr>
          </a:p>
          <a:p>
            <a:pPr marL="514350" indent="-514350"/>
            <a:r>
              <a:rPr lang="fr-FR" sz="2400" b="1" dirty="0" smtClean="0">
                <a:latin typeface="Times New Roman" pitchFamily="18" charset="0"/>
                <a:cs typeface="Times New Roman" pitchFamily="18" charset="0"/>
              </a:rPr>
              <a:t>TRT maintenu pendant 3 à 6 mois après le retour du taux de l’</a:t>
            </a:r>
            <a:r>
              <a:rPr lang="fr-FR" sz="2400" b="1" dirty="0" err="1" smtClean="0">
                <a:latin typeface="Times New Roman" pitchFamily="18" charset="0"/>
                <a:cs typeface="Times New Roman" pitchFamily="18" charset="0"/>
              </a:rPr>
              <a:t>Hb</a:t>
            </a:r>
            <a:r>
              <a:rPr lang="fr-FR" sz="2400" b="1" dirty="0" smtClean="0">
                <a:latin typeface="Times New Roman" pitchFamily="18" charset="0"/>
                <a:cs typeface="Times New Roman" pitchFamily="18" charset="0"/>
              </a:rPr>
              <a:t> à la valeur normale</a:t>
            </a:r>
          </a:p>
          <a:p>
            <a:pPr marL="514350" indent="-514350"/>
            <a:r>
              <a:rPr lang="fr-FR" sz="2400" b="1" dirty="0" smtClean="0">
                <a:latin typeface="Times New Roman" pitchFamily="18" charset="0"/>
                <a:cs typeface="Times New Roman" pitchFamily="18" charset="0"/>
              </a:rPr>
              <a:t>Vitamine C: améliorer l’absorption </a:t>
            </a:r>
          </a:p>
          <a:p>
            <a:pPr marL="514350" indent="-514350"/>
            <a:r>
              <a:rPr lang="fr-FR" sz="2400" b="1" dirty="0" smtClean="0">
                <a:latin typeface="Times New Roman" pitchFamily="18" charset="0"/>
                <a:cs typeface="Times New Roman" pitchFamily="18" charset="0"/>
              </a:rPr>
              <a:t>EI: nausées, vomissements, douleurs gastriques, constipation, selles noires</a:t>
            </a:r>
          </a:p>
          <a:p>
            <a:pPr marL="514350" indent="-514350"/>
            <a:r>
              <a:rPr lang="fr-FR" sz="2400" b="1" dirty="0" smtClean="0">
                <a:latin typeface="Times New Roman" pitchFamily="18" charset="0"/>
                <a:cs typeface="Times New Roman" pitchFamily="18" charset="0"/>
              </a:rPr>
              <a:t>Surdosage: utiliser la Déféroxamine (SC, IM, IV)</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marL="457200" indent="-457200">
              <a:buFont typeface="Arial" pitchFamily="34" charset="0"/>
              <a:buAutoNum type="arabicPeriod" startAt="2"/>
            </a:pPr>
            <a:r>
              <a:rPr lang="fr-FR" sz="2400" b="1" dirty="0" smtClean="0">
                <a:solidFill>
                  <a:schemeClr val="tx2"/>
                </a:solidFill>
                <a:latin typeface="Times New Roman" pitchFamily="18" charset="0"/>
                <a:cs typeface="Times New Roman" pitchFamily="18" charset="0"/>
              </a:rPr>
              <a:t>Vit B9: </a:t>
            </a:r>
            <a:r>
              <a:rPr lang="fr-FR" sz="2400" b="1" dirty="0" smtClean="0">
                <a:latin typeface="Times New Roman" pitchFamily="18" charset="0"/>
                <a:cs typeface="Times New Roman" pitchFamily="18" charset="0"/>
              </a:rPr>
              <a:t>(acide folique)</a:t>
            </a:r>
          </a:p>
          <a:p>
            <a:pPr marL="457200" indent="-457200"/>
            <a:r>
              <a:rPr lang="fr-FR" sz="2400" b="1" dirty="0" smtClean="0">
                <a:latin typeface="Times New Roman" pitchFamily="18" charset="0"/>
                <a:cs typeface="Times New Roman" pitchFamily="18" charset="0"/>
              </a:rPr>
              <a:t>Prévention des malformations du tube neural du fœtus:</a:t>
            </a:r>
            <a:r>
              <a:rPr lang="fr-FR" sz="2400" dirty="0" smtClean="0"/>
              <a:t> </a:t>
            </a:r>
            <a:r>
              <a:rPr lang="fr-FR" sz="2400" b="1" dirty="0" smtClean="0">
                <a:latin typeface="Times New Roman" pitchFamily="18" charset="0"/>
                <a:cs typeface="Times New Roman" pitchFamily="18" charset="0"/>
              </a:rPr>
              <a:t>essentiel au développement normal de la colonne vertébrale, du cerveau et du crâne de l'enfant</a:t>
            </a:r>
          </a:p>
          <a:p>
            <a:r>
              <a:rPr lang="fr-FR" sz="2400" b="1" dirty="0" smtClean="0">
                <a:latin typeface="Times New Roman" pitchFamily="18" charset="0"/>
                <a:cs typeface="Times New Roman" pitchFamily="18" charset="0"/>
              </a:rPr>
              <a:t>l’administration d’acide folique permet de diminuer certains effets indésirables du Méthotrexate</a:t>
            </a:r>
            <a:r>
              <a:rPr lang="fr-FR" sz="2400" dirty="0" smtClean="0"/>
              <a:t> </a:t>
            </a:r>
            <a:r>
              <a:rPr lang="fr-FR" sz="2400" b="1" dirty="0" smtClean="0">
                <a:latin typeface="Times New Roman" pitchFamily="18" charset="0"/>
                <a:cs typeface="Times New Roman" pitchFamily="18" charset="0"/>
              </a:rPr>
              <a:t>(améliorer la tolérance et compenser l’action anti-folique du Méthotrexate)</a:t>
            </a:r>
          </a:p>
          <a:p>
            <a:pPr marL="457200" indent="-457200">
              <a:buFont typeface="Arial" pitchFamily="34" charset="0"/>
              <a:buAutoNum type="arabicPeriod" startAt="3"/>
            </a:pPr>
            <a:r>
              <a:rPr lang="fr-FR" sz="2400" b="1" dirty="0" smtClean="0">
                <a:solidFill>
                  <a:schemeClr val="tx2"/>
                </a:solidFill>
                <a:latin typeface="Times New Roman" pitchFamily="18" charset="0"/>
                <a:cs typeface="Times New Roman" pitchFamily="18" charset="0"/>
              </a:rPr>
              <a:t>Vit B12: </a:t>
            </a:r>
            <a:r>
              <a:rPr lang="fr-FR" sz="2400" b="1" dirty="0" smtClean="0">
                <a:latin typeface="Times New Roman" pitchFamily="18" charset="0"/>
                <a:cs typeface="Times New Roman" pitchFamily="18" charset="0"/>
              </a:rPr>
              <a:t>(cobalamine)  </a:t>
            </a:r>
          </a:p>
          <a:p>
            <a:pPr marL="457200" indent="-457200"/>
            <a:r>
              <a:rPr lang="fr-FR" sz="2400" b="1" dirty="0" smtClean="0">
                <a:latin typeface="Times New Roman" pitchFamily="18" charset="0"/>
                <a:cs typeface="Times New Roman" pitchFamily="18" charset="0"/>
              </a:rPr>
              <a:t>Carence causée par un défaut d’absorption digestive</a:t>
            </a:r>
          </a:p>
          <a:p>
            <a:pPr marL="457200" indent="-457200"/>
            <a:r>
              <a:rPr lang="fr-FR" sz="2400" b="1" dirty="0" smtClean="0">
                <a:latin typeface="Times New Roman" pitchFamily="18" charset="0"/>
                <a:cs typeface="Times New Roman" pitchFamily="18" charset="0"/>
              </a:rPr>
              <a:t>TRT de l’anémie de Biermer</a:t>
            </a:r>
            <a:r>
              <a:rPr lang="fr-FR" sz="2400" dirty="0" smtClean="0">
                <a:latin typeface="Times New Roman" pitchFamily="18" charset="0"/>
                <a:cs typeface="Times New Roman" pitchFamily="18" charset="0"/>
              </a:rPr>
              <a:t> </a:t>
            </a:r>
            <a:endParaRPr lang="fr-FR" sz="2400" b="1" dirty="0" smtClean="0">
              <a:latin typeface="Times New Roman" pitchFamily="18" charset="0"/>
              <a:cs typeface="Times New Roman" pitchFamily="18" charset="0"/>
            </a:endParaRPr>
          </a:p>
          <a:p>
            <a:pPr marL="457200" indent="-457200">
              <a:buNone/>
            </a:pPr>
            <a:r>
              <a:rPr lang="fr-FR" sz="2400" b="1" dirty="0" smtClean="0">
                <a:solidFill>
                  <a:schemeClr val="tx2"/>
                </a:solidFill>
                <a:latin typeface="Times New Roman" pitchFamily="18" charset="0"/>
                <a:cs typeface="Times New Roman" pitchFamily="18" charset="0"/>
              </a:rPr>
              <a:t>4.  Stimulants de l’hématopoïèse: </a:t>
            </a:r>
          </a:p>
          <a:p>
            <a:pPr marL="457200" indent="-457200"/>
            <a:r>
              <a:rPr lang="fr-FR" sz="2400" b="1" dirty="0" smtClean="0">
                <a:latin typeface="Times New Roman" pitchFamily="18" charset="0"/>
                <a:cs typeface="Times New Roman" pitchFamily="18" charset="0"/>
              </a:rPr>
              <a:t>L’érythropoïétine EPO, secrétée par le cortex rénal</a:t>
            </a:r>
          </a:p>
          <a:p>
            <a:pPr marL="457200" indent="-457200"/>
            <a:r>
              <a:rPr lang="fr-FR" sz="2400" b="1" dirty="0" smtClean="0">
                <a:latin typeface="Times New Roman" pitchFamily="18" charset="0"/>
                <a:cs typeface="Times New Roman" pitchFamily="18" charset="0"/>
              </a:rPr>
              <a:t>Voie: SC</a:t>
            </a:r>
          </a:p>
          <a:p>
            <a:pPr marL="457200" indent="-457200"/>
            <a:r>
              <a:rPr lang="fr-FR" sz="2400" b="1" dirty="0" smtClean="0">
                <a:latin typeface="Times New Roman" pitchFamily="18" charset="0"/>
                <a:cs typeface="Times New Roman" pitchFamily="18" charset="0"/>
              </a:rPr>
              <a:t> la production d'hématie par la moelle osseuse</a:t>
            </a:r>
          </a:p>
          <a:p>
            <a:pPr marL="457200" indent="-457200"/>
            <a:r>
              <a:rPr lang="fr-FR" sz="2400" b="1" dirty="0" smtClean="0">
                <a:latin typeface="Times New Roman" pitchFamily="18" charset="0"/>
                <a:cs typeface="Times New Roman" pitchFamily="18" charset="0"/>
              </a:rPr>
              <a:t>EI: HTA, thrombose </a:t>
            </a:r>
            <a:endParaRPr lang="fr-FR" sz="2400" b="1" dirty="0">
              <a:latin typeface="Times New Roman" pitchFamily="18" charset="0"/>
              <a:cs typeface="Times New Roman" pitchFamily="18" charset="0"/>
            </a:endParaRPr>
          </a:p>
        </p:txBody>
      </p:sp>
      <p:cxnSp>
        <p:nvCxnSpPr>
          <p:cNvPr id="5" name="Connecteur droit avec flèche 4"/>
          <p:cNvCxnSpPr/>
          <p:nvPr/>
        </p:nvCxnSpPr>
        <p:spPr>
          <a:xfrm rot="5400000" flipH="1" flipV="1">
            <a:off x="464315" y="5750735"/>
            <a:ext cx="35719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572560" cy="6286544"/>
          </a:xfrm>
        </p:spPr>
        <p:txBody>
          <a:bodyPr>
            <a:normAutofit/>
          </a:bodyPr>
          <a:lstStyle/>
          <a:p>
            <a:pPr algn="ctr">
              <a:buNone/>
            </a:pPr>
            <a:r>
              <a:rPr lang="fr-FR" b="1" dirty="0" smtClean="0">
                <a:solidFill>
                  <a:srgbClr val="FF0000"/>
                </a:solidFill>
                <a:latin typeface="Times New Roman" pitchFamily="18" charset="0"/>
                <a:cs typeface="Times New Roman" pitchFamily="18" charset="0"/>
              </a:rPr>
              <a:t>Traitement de la neutropénie</a:t>
            </a:r>
          </a:p>
          <a:p>
            <a:pPr>
              <a:buNone/>
            </a:pPr>
            <a:r>
              <a:rPr lang="fr-FR" sz="2400" b="1" dirty="0" smtClean="0">
                <a:solidFill>
                  <a:srgbClr val="FF0000"/>
                </a:solidFill>
                <a:latin typeface="Times New Roman" pitchFamily="18" charset="0"/>
                <a:cs typeface="Times New Roman" pitchFamily="18" charset="0"/>
              </a:rPr>
              <a:t>Définition: </a:t>
            </a:r>
            <a:r>
              <a:rPr lang="fr-FR" sz="2400" b="1" dirty="0" smtClean="0">
                <a:latin typeface="Times New Roman" pitchFamily="18" charset="0"/>
                <a:cs typeface="Times New Roman" pitchFamily="18" charset="0"/>
              </a:rPr>
              <a:t>trouble hématologique, taux bas  de granulocytes </a:t>
            </a:r>
          </a:p>
          <a:p>
            <a:pPr>
              <a:buNone/>
            </a:pPr>
            <a:r>
              <a:rPr lang="fr-FR" sz="2400" b="1" dirty="0" smtClean="0">
                <a:latin typeface="Times New Roman" pitchFamily="18" charset="0"/>
                <a:cs typeface="Times New Roman" pitchFamily="18" charset="0"/>
              </a:rPr>
              <a:t>Risque élevé des infections</a:t>
            </a:r>
          </a:p>
          <a:p>
            <a:pPr>
              <a:buNone/>
            </a:pPr>
            <a:r>
              <a:rPr lang="fr-FR" sz="2400" b="1" dirty="0" smtClean="0">
                <a:solidFill>
                  <a:srgbClr val="FF0000"/>
                </a:solidFill>
                <a:latin typeface="Times New Roman" pitchFamily="18" charset="0"/>
                <a:cs typeface="Times New Roman" pitchFamily="18" charset="0"/>
              </a:rPr>
              <a:t>TRT:</a:t>
            </a:r>
          </a:p>
          <a:p>
            <a:pPr>
              <a:buNone/>
            </a:pPr>
            <a:r>
              <a:rPr lang="fr-FR" sz="2400" b="1" dirty="0" smtClean="0">
                <a:solidFill>
                  <a:schemeClr val="tx2"/>
                </a:solidFill>
                <a:latin typeface="Times New Roman" pitchFamily="18" charset="0"/>
                <a:cs typeface="Times New Roman" pitchFamily="18" charset="0"/>
              </a:rPr>
              <a:t>GM-CSF</a:t>
            </a:r>
            <a:r>
              <a:rPr lang="fr-FR" sz="2400" b="1" dirty="0" smtClean="0">
                <a:latin typeface="Times New Roman" pitchFamily="18" charset="0"/>
                <a:cs typeface="Times New Roman" pitchFamily="18" charset="0"/>
              </a:rPr>
              <a:t>: (Granulocyte Macrophage  Colony  Stimulating  Factor)</a:t>
            </a:r>
            <a:r>
              <a:rPr lang="fr-FR" sz="2400" b="1" dirty="0" smtClean="0">
                <a:solidFill>
                  <a:srgbClr val="FF000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Molgramostime </a:t>
            </a:r>
            <a:r>
              <a:rPr lang="fr-FR" sz="2400" b="1" dirty="0" smtClean="0">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sargramostime</a:t>
            </a:r>
          </a:p>
          <a:p>
            <a:r>
              <a:rPr lang="fr-FR" sz="2400" b="1" dirty="0" smtClean="0">
                <a:latin typeface="Times New Roman" pitchFamily="18" charset="0"/>
                <a:cs typeface="Times New Roman" pitchFamily="18" charset="0"/>
              </a:rPr>
              <a:t>favorise la prolifération des cellules myéloïdes et leur différenciation</a:t>
            </a:r>
          </a:p>
          <a:p>
            <a:r>
              <a:rPr lang="fr-FR" sz="2400" b="1" dirty="0" smtClean="0">
                <a:latin typeface="Times New Roman" pitchFamily="18" charset="0"/>
                <a:cs typeface="Times New Roman" pitchFamily="18" charset="0"/>
              </a:rPr>
              <a:t>utilisé pour accélérer la récupération du système myéloïde après transplantation de moelle osseuse et traiter les leucopénies induites par la chimiothérapie. Il augmente la production de neutrophiles, d'éosinophiles et de macrophages. </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 </a:t>
            </a: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400" b="1" dirty="0" smtClean="0">
                <a:latin typeface="Times New Roman" pitchFamily="18" charset="0"/>
                <a:cs typeface="Times New Roman" pitchFamily="18" charset="0"/>
              </a:rPr>
              <a:t>     Les processus à l’origine de la formation d’une thrombose sont différents en fonction de la localisation artérielle ou veineuse. Les conséquences sont également très différentes</a:t>
            </a:r>
          </a:p>
          <a:p>
            <a:pPr>
              <a:buNone/>
            </a:pPr>
            <a:endParaRPr lang="fr-FR" sz="2400" dirty="0" smtClean="0"/>
          </a:p>
          <a:p>
            <a:pPr>
              <a:buNone/>
            </a:pPr>
            <a:endParaRPr lang="fr-FR" sz="2400" dirty="0" smtClean="0"/>
          </a:p>
          <a:p>
            <a:pPr>
              <a:buNone/>
            </a:pPr>
            <a:r>
              <a:rPr lang="fr-FR" sz="2400" b="1" dirty="0" smtClean="0">
                <a:solidFill>
                  <a:srgbClr val="FF0000"/>
                </a:solidFill>
              </a:rPr>
              <a:t>la thrombose veineuse                 </a:t>
            </a:r>
            <a:r>
              <a:rPr lang="fr-FR" sz="2400" b="1" dirty="0" smtClean="0"/>
              <a:t>risque d’embolie pulmonaire </a:t>
            </a:r>
          </a:p>
          <a:p>
            <a:pPr>
              <a:buNone/>
            </a:pPr>
            <a:r>
              <a:rPr lang="fr-FR" sz="2400" b="1" dirty="0" smtClean="0"/>
              <a:t>                                                         </a:t>
            </a:r>
          </a:p>
          <a:p>
            <a:pPr>
              <a:buNone/>
            </a:pPr>
            <a:r>
              <a:rPr lang="fr-FR" sz="2400" b="1" dirty="0" smtClean="0"/>
              <a:t>                                                          occlusion artérielle  (IDM)</a:t>
            </a:r>
            <a:endParaRPr lang="fr-FR" sz="2400" dirty="0" smtClean="0"/>
          </a:p>
          <a:p>
            <a:pPr>
              <a:buNone/>
            </a:pPr>
            <a:endParaRPr lang="fr-FR" sz="2400" dirty="0" smtClean="0"/>
          </a:p>
          <a:p>
            <a:pPr>
              <a:buNone/>
            </a:pPr>
            <a:r>
              <a:rPr lang="fr-FR" sz="2400" b="1" dirty="0" smtClean="0">
                <a:solidFill>
                  <a:srgbClr val="FF0000"/>
                </a:solidFill>
              </a:rPr>
              <a:t>La thrombose artérielle</a:t>
            </a:r>
            <a:endParaRPr lang="fr-FR" sz="2400" b="1" dirty="0" smtClean="0"/>
          </a:p>
          <a:p>
            <a:pPr>
              <a:buNone/>
            </a:pPr>
            <a:r>
              <a:rPr lang="fr-FR" sz="2400" b="1" dirty="0" smtClean="0"/>
              <a:t>                                                           </a:t>
            </a:r>
          </a:p>
          <a:p>
            <a:pPr>
              <a:buNone/>
            </a:pPr>
            <a:r>
              <a:rPr lang="fr-FR" sz="2400" b="1" dirty="0" smtClean="0"/>
              <a:t>                                                           accident ischémique cérébral</a:t>
            </a:r>
            <a:endParaRPr lang="fr-FR" sz="2400" b="1" dirty="0">
              <a:latin typeface="Times New Roman" pitchFamily="18" charset="0"/>
              <a:cs typeface="Times New Roman" pitchFamily="18" charset="0"/>
            </a:endParaRPr>
          </a:p>
        </p:txBody>
      </p:sp>
      <p:cxnSp>
        <p:nvCxnSpPr>
          <p:cNvPr id="5" name="Connecteur droit avec flèche 4"/>
          <p:cNvCxnSpPr/>
          <p:nvPr/>
        </p:nvCxnSpPr>
        <p:spPr>
          <a:xfrm>
            <a:off x="3286116" y="2500306"/>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V="1">
            <a:off x="3357554" y="3500438"/>
            <a:ext cx="857256"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3357554" y="4429132"/>
            <a:ext cx="928694"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286544"/>
          </a:xfrm>
        </p:spPr>
        <p:txBody>
          <a:bodyPr/>
          <a:lstStyle/>
          <a:p>
            <a:pPr>
              <a:buNone/>
            </a:pPr>
            <a:r>
              <a:rPr lang="fr-FR" sz="2400" b="1" dirty="0" smtClean="0">
                <a:solidFill>
                  <a:schemeClr val="tx2"/>
                </a:solidFill>
                <a:latin typeface="Times New Roman" pitchFamily="18" charset="0"/>
                <a:cs typeface="Times New Roman" pitchFamily="18" charset="0"/>
              </a:rPr>
              <a:t>G-CSF</a:t>
            </a:r>
            <a:r>
              <a:rPr lang="fr-FR" sz="2400" b="1" dirty="0" smtClean="0">
                <a:latin typeface="Times New Roman" pitchFamily="18" charset="0"/>
                <a:cs typeface="Times New Roman" pitchFamily="18" charset="0"/>
              </a:rPr>
              <a:t>:</a:t>
            </a:r>
            <a:r>
              <a:rPr lang="fr-FR" sz="2400" dirty="0" smtClean="0"/>
              <a:t> </a:t>
            </a:r>
            <a:r>
              <a:rPr lang="fr-FR" sz="2400" b="1" dirty="0" smtClean="0">
                <a:latin typeface="Times New Roman" pitchFamily="18" charset="0"/>
                <a:cs typeface="Times New Roman" pitchFamily="18" charset="0"/>
              </a:rPr>
              <a:t>stimule la différenciation, la prolifération et la maturation de la lignée granulocytaire</a:t>
            </a:r>
          </a:p>
          <a:p>
            <a:pPr>
              <a:buNone/>
            </a:pP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Lenograstime </a:t>
            </a:r>
            <a:r>
              <a:rPr lang="fr-FR" sz="2400" b="1" dirty="0" smtClean="0">
                <a:latin typeface="Times New Roman" pitchFamily="18" charset="0"/>
                <a:cs typeface="Times New Roman" pitchFamily="18" charset="0"/>
              </a:rPr>
              <a:t>           </a:t>
            </a:r>
            <a:r>
              <a:rPr lang="fr-FR" sz="2400" b="1" dirty="0" smtClean="0"/>
              <a:t>GRANOCYTE* Inj </a:t>
            </a:r>
          </a:p>
          <a:p>
            <a:pPr>
              <a:buNone/>
            </a:pPr>
            <a:r>
              <a:rPr lang="fr-FR" sz="2400" dirty="0" smtClean="0"/>
              <a:t/>
            </a:r>
            <a:br>
              <a:rPr lang="fr-FR" sz="2400" dirty="0" smtClean="0"/>
            </a:br>
            <a:r>
              <a:rPr lang="fr-FR" sz="2400" b="1" dirty="0" smtClean="0">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Filgrastime </a:t>
            </a:r>
            <a:r>
              <a:rPr lang="fr-FR" sz="2400" b="1" dirty="0" smtClean="0">
                <a:latin typeface="Times New Roman" pitchFamily="18" charset="0"/>
                <a:cs typeface="Times New Roman" pitchFamily="18" charset="0"/>
              </a:rPr>
              <a:t>               </a:t>
            </a:r>
            <a:r>
              <a:rPr lang="fr-FR" sz="2400" b="1" dirty="0" smtClean="0"/>
              <a:t>NEUPOGEN* Inj                NEULASTA*</a:t>
            </a:r>
          </a:p>
          <a:p>
            <a:pPr>
              <a:buNone/>
            </a:pPr>
            <a:r>
              <a:rPr lang="fr-FR" sz="2400" b="1" dirty="0" smtClean="0">
                <a:latin typeface="Times New Roman" pitchFamily="18" charset="0"/>
                <a:cs typeface="Times New Roman" pitchFamily="18" charset="0"/>
              </a:rPr>
              <a:t>     </a:t>
            </a:r>
          </a:p>
          <a:p>
            <a:pPr>
              <a:buNone/>
            </a:pPr>
            <a:r>
              <a:rPr lang="fr-FR" sz="2400" b="1" dirty="0" smtClean="0">
                <a:latin typeface="Times New Roman" pitchFamily="18" charset="0"/>
                <a:cs typeface="Times New Roman" pitchFamily="18" charset="0"/>
              </a:rPr>
              <a:t>     indiqué dans le traitement des neutropénies spontanées ou induites par des chimiothérapies anticancéreuses</a:t>
            </a:r>
          </a:p>
          <a:p>
            <a:pPr>
              <a:buNone/>
            </a:pPr>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643998" cy="6286544"/>
          </a:xfrm>
        </p:spPr>
        <p:txBody>
          <a:bodyPr/>
          <a:lstStyle/>
          <a:p>
            <a:pPr>
              <a:buNone/>
            </a:pPr>
            <a:r>
              <a:rPr lang="fr-FR" b="1" dirty="0" smtClean="0">
                <a:solidFill>
                  <a:srgbClr val="FF0000"/>
                </a:solidFill>
                <a:latin typeface="Times New Roman" pitchFamily="18" charset="0"/>
                <a:cs typeface="Times New Roman" pitchFamily="18" charset="0"/>
              </a:rPr>
              <a:t>Effets secondaires: </a:t>
            </a:r>
          </a:p>
          <a:p>
            <a:r>
              <a:rPr lang="fr-FR" b="1" dirty="0" smtClean="0">
                <a:latin typeface="Times New Roman" pitchFamily="18" charset="0"/>
                <a:cs typeface="Times New Roman" pitchFamily="18" charset="0"/>
              </a:rPr>
              <a:t>douleurs osseuses </a:t>
            </a:r>
          </a:p>
          <a:p>
            <a:r>
              <a:rPr lang="fr-FR" b="1" dirty="0" smtClean="0">
                <a:latin typeface="Times New Roman" pitchFamily="18" charset="0"/>
                <a:cs typeface="Times New Roman" pitchFamily="18" charset="0"/>
              </a:rPr>
              <a:t>vomissements </a:t>
            </a:r>
          </a:p>
          <a:p>
            <a:r>
              <a:rPr lang="fr-FR" b="1" dirty="0" smtClean="0">
                <a:latin typeface="Times New Roman" pitchFamily="18" charset="0"/>
                <a:cs typeface="Times New Roman" pitchFamily="18" charset="0"/>
              </a:rPr>
              <a:t>myalgies (douleurs dans les muscles) </a:t>
            </a:r>
          </a:p>
          <a:p>
            <a:r>
              <a:rPr lang="fr-FR" b="1" dirty="0" smtClean="0">
                <a:latin typeface="Times New Roman" pitchFamily="18" charset="0"/>
                <a:cs typeface="Times New Roman" pitchFamily="18" charset="0"/>
              </a:rPr>
              <a:t>atteintes du foie et des reins </a:t>
            </a:r>
          </a:p>
          <a:p>
            <a:r>
              <a:rPr lang="fr-FR" b="1" dirty="0" smtClean="0">
                <a:latin typeface="Times New Roman" pitchFamily="18" charset="0"/>
                <a:cs typeface="Times New Roman" pitchFamily="18" charset="0"/>
              </a:rPr>
              <a:t>diarrhées</a:t>
            </a:r>
          </a:p>
          <a:p>
            <a:pPr>
              <a:buNone/>
            </a:pP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357982"/>
          </a:xfrm>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lgn="ctr">
              <a:buNone/>
            </a:pPr>
            <a:r>
              <a:rPr lang="fr-FR" sz="4800" b="1" dirty="0" smtClean="0">
                <a:solidFill>
                  <a:srgbClr val="FF0000"/>
                </a:solidFill>
                <a:effectLst>
                  <a:outerShdw blurRad="38100" dist="38100" dir="2700000" algn="tl">
                    <a:srgbClr val="000000">
                      <a:alpha val="43137"/>
                    </a:srgbClr>
                  </a:outerShdw>
                </a:effectLst>
              </a:rPr>
              <a:t>MERCI DE VOTRE ATTENTION</a:t>
            </a:r>
            <a:endParaRPr lang="fr-FR" sz="4800" b="1"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572560" cy="6143668"/>
          </a:xfrm>
        </p:spPr>
        <p:txBody>
          <a:bodyPr/>
          <a:lstStyle/>
          <a:p>
            <a:pPr>
              <a:buNone/>
            </a:pPr>
            <a:r>
              <a:rPr lang="fr-FR" b="1" dirty="0" smtClean="0">
                <a:solidFill>
                  <a:srgbClr val="FF0000"/>
                </a:solidFill>
                <a:latin typeface="Times New Roman" pitchFamily="18" charset="0"/>
                <a:cs typeface="Times New Roman" pitchFamily="18" charset="0"/>
              </a:rPr>
              <a:t>I-Anti-coagulants :</a:t>
            </a:r>
          </a:p>
          <a:p>
            <a:pPr>
              <a:buNone/>
            </a:pPr>
            <a:endParaRPr lang="fr-FR" b="1" dirty="0" smtClean="0">
              <a:solidFill>
                <a:srgbClr val="FF0000"/>
              </a:solidFill>
              <a:latin typeface="Times New Roman" pitchFamily="18" charset="0"/>
              <a:cs typeface="Times New Roman" pitchFamily="18" charset="0"/>
            </a:endParaRPr>
          </a:p>
          <a:p>
            <a:pPr>
              <a:buNone/>
            </a:pPr>
            <a:r>
              <a:rPr lang="fr-FR" b="1" dirty="0" smtClean="0">
                <a:solidFill>
                  <a:srgbClr val="FF0000"/>
                </a:solidFill>
                <a:latin typeface="Times New Roman" pitchFamily="18" charset="0"/>
                <a:cs typeface="Times New Roman" pitchFamily="18" charset="0"/>
              </a:rPr>
              <a:t>1-</a:t>
            </a:r>
            <a:r>
              <a:rPr lang="fr-FR" b="1" dirty="0" smtClean="0">
                <a:solidFill>
                  <a:schemeClr val="tx2"/>
                </a:solidFill>
                <a:latin typeface="Times New Roman" pitchFamily="18" charset="0"/>
                <a:cs typeface="Times New Roman" pitchFamily="18" charset="0"/>
              </a:rPr>
              <a:t> Inhibiteurs indirects de la thrombine</a:t>
            </a:r>
          </a:p>
          <a:p>
            <a:pPr>
              <a:buNone/>
            </a:pPr>
            <a:r>
              <a:rPr lang="fr-FR" b="1" dirty="0" smtClean="0">
                <a:solidFill>
                  <a:srgbClr val="FF0000"/>
                </a:solidFill>
                <a:latin typeface="Times New Roman" pitchFamily="18" charset="0"/>
                <a:cs typeface="Times New Roman" pitchFamily="18" charset="0"/>
              </a:rPr>
              <a:t>2- </a:t>
            </a:r>
            <a:r>
              <a:rPr lang="fr-FR" b="1" dirty="0" smtClean="0">
                <a:solidFill>
                  <a:schemeClr val="tx2"/>
                </a:solidFill>
                <a:latin typeface="Times New Roman" pitchFamily="18" charset="0"/>
                <a:cs typeface="Times New Roman" pitchFamily="18" charset="0"/>
              </a:rPr>
              <a:t>AVK</a:t>
            </a:r>
          </a:p>
          <a:p>
            <a:pPr>
              <a:buNone/>
            </a:pPr>
            <a:r>
              <a:rPr lang="fr-FR" b="1" dirty="0" smtClean="0">
                <a:solidFill>
                  <a:srgbClr val="FF0000"/>
                </a:solidFill>
                <a:latin typeface="Times New Roman" pitchFamily="18" charset="0"/>
                <a:cs typeface="Times New Roman" pitchFamily="18" charset="0"/>
              </a:rPr>
              <a:t>3- </a:t>
            </a:r>
            <a:r>
              <a:rPr lang="fr-FR" b="1" dirty="0" smtClean="0">
                <a:solidFill>
                  <a:schemeClr val="tx2"/>
                </a:solidFill>
                <a:latin typeface="Times New Roman" pitchFamily="18" charset="0"/>
                <a:cs typeface="Times New Roman" pitchFamily="18" charset="0"/>
              </a:rPr>
              <a:t>Inhibiteurs directs de la thrombine</a:t>
            </a:r>
          </a:p>
          <a:p>
            <a:pPr>
              <a:buNone/>
            </a:pPr>
            <a:r>
              <a:rPr lang="fr-FR" b="1" dirty="0" smtClean="0">
                <a:solidFill>
                  <a:srgbClr val="FF0000"/>
                </a:solidFill>
                <a:latin typeface="Times New Roman" pitchFamily="18" charset="0"/>
                <a:cs typeface="Times New Roman" pitchFamily="18" charset="0"/>
              </a:rPr>
              <a:t>4-  </a:t>
            </a:r>
            <a:r>
              <a:rPr lang="fr-FR" b="1" dirty="0" smtClean="0">
                <a:solidFill>
                  <a:schemeClr val="tx2"/>
                </a:solidFill>
                <a:latin typeface="Times New Roman" pitchFamily="18" charset="0"/>
                <a:cs typeface="Times New Roman" pitchFamily="18" charset="0"/>
              </a:rPr>
              <a:t>Fondaparinux (ARIXTRA*)</a:t>
            </a:r>
            <a:endParaRPr lang="fr-FR" b="1" dirty="0" smtClean="0">
              <a:latin typeface="Times New Roman" pitchFamily="18" charset="0"/>
              <a:cs typeface="Times New Roman" pitchFamily="18" charset="0"/>
            </a:endParaRPr>
          </a:p>
          <a:p>
            <a:pPr>
              <a:buNone/>
            </a:pPr>
            <a:endParaRPr lang="fr-FR" dirty="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r>
              <a:rPr lang="fr-FR" b="1" dirty="0" smtClean="0">
                <a:solidFill>
                  <a:srgbClr val="FF0000"/>
                </a:solidFill>
                <a:latin typeface="Times New Roman" pitchFamily="18" charset="0"/>
                <a:cs typeface="Times New Roman" pitchFamily="18" charset="0"/>
              </a:rPr>
              <a:t> </a:t>
            </a:r>
          </a:p>
          <a:p>
            <a:pPr>
              <a:buNone/>
            </a:pPr>
            <a:r>
              <a:rPr lang="fr-FR" b="1" dirty="0" smtClean="0">
                <a:solidFill>
                  <a:srgbClr val="FF0000"/>
                </a:solidFill>
                <a:latin typeface="Times New Roman" pitchFamily="18" charset="0"/>
                <a:cs typeface="Times New Roman" pitchFamily="18" charset="0"/>
              </a:rPr>
              <a:t>I-1- Inhibiteurs indirects de la thrombine: </a:t>
            </a:r>
          </a:p>
          <a:p>
            <a:pPr>
              <a:buNone/>
            </a:pPr>
            <a:r>
              <a:rPr lang="fr-FR" sz="2400" b="1" dirty="0" smtClean="0">
                <a:latin typeface="Times New Roman" pitchFamily="18" charset="0"/>
                <a:cs typeface="Times New Roman" pitchFamily="18" charset="0"/>
              </a:rPr>
              <a:t>On distingue: </a:t>
            </a:r>
          </a:p>
          <a:p>
            <a:pPr>
              <a:buNone/>
            </a:pPr>
            <a:endParaRPr lang="fr-FR" sz="2400" b="1" dirty="0" smtClean="0">
              <a:latin typeface="Times New Roman" pitchFamily="18" charset="0"/>
              <a:cs typeface="Times New Roman" pitchFamily="18" charset="0"/>
            </a:endParaRPr>
          </a:p>
          <a:p>
            <a:pPr>
              <a:buFont typeface="Courier New" pitchFamily="49" charset="0"/>
              <a:buChar char="o"/>
            </a:pPr>
            <a:r>
              <a:rPr lang="fr-FR" sz="2400" b="1" dirty="0" smtClean="0">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l’héparine standard </a:t>
            </a:r>
            <a:r>
              <a:rPr lang="fr-FR" sz="2400" b="1" dirty="0" smtClean="0">
                <a:latin typeface="Times New Roman" pitchFamily="18" charset="0"/>
                <a:cs typeface="Times New Roman" pitchFamily="18" charset="0"/>
              </a:rPr>
              <a:t>(non fractionnée : héparine, </a:t>
            </a:r>
            <a:r>
              <a:rPr lang="fr-FR" sz="2400" b="1" dirty="0" err="1" smtClean="0">
                <a:latin typeface="Times New Roman" pitchFamily="18" charset="0"/>
                <a:cs typeface="Times New Roman" pitchFamily="18" charset="0"/>
              </a:rPr>
              <a:t>calciparine</a:t>
            </a:r>
            <a:r>
              <a:rPr lang="fr-FR" sz="2400" b="1" dirty="0" smtClean="0">
                <a:latin typeface="Times New Roman" pitchFamily="18" charset="0"/>
                <a:cs typeface="Times New Roman" pitchFamily="18" charset="0"/>
              </a:rPr>
              <a:t>) </a:t>
            </a:r>
          </a:p>
          <a:p>
            <a:pPr>
              <a:buFont typeface="Courier New" pitchFamily="49" charset="0"/>
              <a:buChar char="o"/>
            </a:pPr>
            <a:r>
              <a:rPr lang="fr-FR" sz="2400" b="1" dirty="0" smtClean="0">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héparines de bas poids moléculaire (HBPM) </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enoxaparine</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Lovenox</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tinzaparine</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Innohep</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nadroparine</a:t>
            </a:r>
            <a:r>
              <a:rPr lang="fr-FR" sz="2400" b="1" dirty="0" smtClean="0">
                <a:latin typeface="Times New Roman" pitchFamily="18" charset="0"/>
                <a:cs typeface="Times New Roman" pitchFamily="18" charset="0"/>
              </a:rPr>
              <a:t>  (Fraxiparine*,  </a:t>
            </a:r>
            <a:r>
              <a:rPr lang="fr-FR" sz="2400" b="1" dirty="0" err="1" smtClean="0">
                <a:latin typeface="Times New Roman" pitchFamily="18" charset="0"/>
                <a:cs typeface="Times New Roman" pitchFamily="18" charset="0"/>
              </a:rPr>
              <a:t>Fraxodi</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daltéparine</a:t>
            </a:r>
            <a:r>
              <a:rPr lang="fr-FR" sz="2400" b="1" dirty="0" smtClean="0">
                <a:latin typeface="Times New Roman" pitchFamily="18" charset="0"/>
                <a:cs typeface="Times New Roman" pitchFamily="18" charset="0"/>
              </a:rPr>
              <a:t> (</a:t>
            </a:r>
            <a:r>
              <a:rPr lang="fr-FR" sz="2400" b="1" dirty="0" err="1" smtClean="0">
                <a:latin typeface="Times New Roman" pitchFamily="18" charset="0"/>
                <a:cs typeface="Times New Roman" pitchFamily="18" charset="0"/>
              </a:rPr>
              <a:t>Fragmine</a:t>
            </a:r>
            <a:r>
              <a:rPr lang="fr-FR" sz="2400" b="1"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429420"/>
          </a:xfrm>
        </p:spPr>
        <p:txBody>
          <a:bodyPr>
            <a:normAutofit/>
          </a:bodyPr>
          <a:lstStyle/>
          <a:p>
            <a:pPr>
              <a:buNone/>
            </a:pPr>
            <a:r>
              <a:rPr lang="fr-FR" sz="2400" b="1" dirty="0" smtClean="0">
                <a:solidFill>
                  <a:schemeClr val="tx2"/>
                </a:solidFill>
                <a:latin typeface="Times New Roman" pitchFamily="18" charset="0"/>
                <a:cs typeface="Times New Roman" pitchFamily="18" charset="0"/>
              </a:rPr>
              <a:t>     L’héparine : </a:t>
            </a:r>
            <a:r>
              <a:rPr lang="fr-FR" sz="2400" b="1" dirty="0" smtClean="0">
                <a:latin typeface="Times New Roman" pitchFamily="18" charset="0"/>
                <a:cs typeface="Times New Roman" pitchFamily="18" charset="0"/>
              </a:rPr>
              <a:t>substance naturelle de structure </a:t>
            </a:r>
            <a:r>
              <a:rPr lang="fr-FR" sz="2400" b="1" dirty="0" err="1" smtClean="0">
                <a:latin typeface="Times New Roman" pitchFamily="18" charset="0"/>
                <a:cs typeface="Times New Roman" pitchFamily="18" charset="0"/>
              </a:rPr>
              <a:t>Glycosaminoglycan</a:t>
            </a:r>
            <a:r>
              <a:rPr lang="fr-FR" sz="2400" b="1" dirty="0" smtClean="0">
                <a:latin typeface="Times New Roman" pitchFamily="18" charset="0"/>
                <a:cs typeface="Times New Roman" pitchFamily="18" charset="0"/>
              </a:rPr>
              <a:t>, c.à.d. composée de chaînes comportant des résidus alternés de D-Glucosamine et d’acide uronique.</a:t>
            </a:r>
          </a:p>
          <a:p>
            <a:pPr>
              <a:buNone/>
            </a:pPr>
            <a:r>
              <a:rPr lang="fr-FR" sz="2400" b="1" dirty="0" smtClean="0">
                <a:latin typeface="Times New Roman" pitchFamily="18" charset="0"/>
                <a:cs typeface="Times New Roman" pitchFamily="18" charset="0"/>
              </a:rPr>
              <a:t>     Extraite du poumon du bœuf ou de l’intestin de porc. </a:t>
            </a:r>
          </a:p>
          <a:p>
            <a:pPr>
              <a:buNone/>
            </a:pPr>
            <a:endParaRPr lang="fr-FR" sz="2400" b="1" dirty="0" smtClean="0">
              <a:solidFill>
                <a:schemeClr val="tx2"/>
              </a:solidFill>
              <a:latin typeface="Times New Roman" pitchFamily="18" charset="0"/>
              <a:cs typeface="Times New Roman" pitchFamily="18" charset="0"/>
            </a:endParaRPr>
          </a:p>
          <a:p>
            <a:pPr>
              <a:buNone/>
            </a:pPr>
            <a:r>
              <a:rPr lang="fr-FR" sz="2400" b="1" dirty="0" smtClean="0">
                <a:solidFill>
                  <a:schemeClr val="tx2"/>
                </a:solidFill>
                <a:latin typeface="Times New Roman" pitchFamily="18" charset="0"/>
                <a:cs typeface="Times New Roman" pitchFamily="18" charset="0"/>
              </a:rPr>
              <a:t>      Antagoniste de l'héparine: (</a:t>
            </a:r>
            <a:r>
              <a:rPr lang="fr-FR" sz="2400" b="1" dirty="0" smtClean="0">
                <a:solidFill>
                  <a:srgbClr val="FF0000"/>
                </a:solidFill>
              </a:rPr>
              <a:t>protamine)</a:t>
            </a:r>
            <a:endParaRPr lang="fr-FR" sz="2400" b="1" dirty="0" smtClean="0">
              <a:solidFill>
                <a:srgbClr val="FF0000"/>
              </a:solidFill>
              <a:latin typeface="Times New Roman" pitchFamily="18" charset="0"/>
              <a:cs typeface="Times New Roman" pitchFamily="18" charset="0"/>
            </a:endParaRPr>
          </a:p>
          <a:p>
            <a:r>
              <a:rPr lang="fr-FR" sz="2400" dirty="0" smtClean="0"/>
              <a:t>     </a:t>
            </a:r>
            <a:r>
              <a:rPr lang="fr-FR" sz="2400" b="1" dirty="0" smtClean="0">
                <a:latin typeface="Times New Roman" pitchFamily="18" charset="0"/>
                <a:cs typeface="Times New Roman" pitchFamily="18" charset="0"/>
              </a:rPr>
              <a:t>Polypeptide polycationique (charges +) comportant environ 67% d'arginine, neutralise plus efficacement les effets de l'héparine standard que ceux des HBPM. </a:t>
            </a:r>
          </a:p>
          <a:p>
            <a:r>
              <a:rPr lang="fr-FR" sz="2400" b="1" dirty="0" smtClean="0">
                <a:latin typeface="Times New Roman" pitchFamily="18" charset="0"/>
                <a:cs typeface="Times New Roman" pitchFamily="18" charset="0"/>
              </a:rPr>
              <a:t>     Existe sous forme de solution injectable, à administrer lentement par voie intraveineuse</a:t>
            </a:r>
          </a:p>
          <a:p>
            <a:r>
              <a:rPr lang="fr-FR" sz="2400" b="1" dirty="0" smtClean="0">
                <a:latin typeface="Times New Roman" pitchFamily="18" charset="0"/>
                <a:cs typeface="Times New Roman" pitchFamily="18" charset="0"/>
              </a:rPr>
              <a:t>EI:    Réactions allergiques.</a:t>
            </a:r>
          </a:p>
          <a:p>
            <a:pPr>
              <a:buNone/>
            </a:pPr>
            <a:r>
              <a:rPr lang="fr-FR" sz="2400" b="1" dirty="0" smtClean="0">
                <a:latin typeface="Times New Roman" pitchFamily="18" charset="0"/>
                <a:cs typeface="Times New Roman" pitchFamily="18" charset="0"/>
              </a:rPr>
              <a:t>              Hypotension transitoire avec bradycardie</a:t>
            </a:r>
          </a:p>
          <a:p>
            <a:pPr>
              <a:buNone/>
            </a:pPr>
            <a:r>
              <a:rPr lang="fr-FR" sz="2400" b="1" dirty="0" smtClean="0">
                <a:latin typeface="Times New Roman" pitchFamily="18" charset="0"/>
                <a:cs typeface="Times New Roman" pitchFamily="18" charset="0"/>
              </a:rPr>
              <a:t>              Hypertension pulmonaire</a:t>
            </a:r>
          </a:p>
          <a:p>
            <a:pPr>
              <a:buNone/>
            </a:pPr>
            <a:endParaRPr lang="fr-FR" sz="2400" b="1" dirty="0" smtClean="0">
              <a:latin typeface="Times New Roman" pitchFamily="18" charset="0"/>
              <a:cs typeface="Times New Roman" pitchFamily="18" charset="0"/>
            </a:endParaRP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normAutofit/>
          </a:bodyPr>
          <a:lstStyle/>
          <a:p>
            <a:pPr>
              <a:buNone/>
            </a:pPr>
            <a:endParaRPr lang="fr-FR" sz="2400" b="1" dirty="0" smtClean="0">
              <a:solidFill>
                <a:schemeClr val="tx2"/>
              </a:solidFill>
              <a:latin typeface="Times New Roman" pitchFamily="18" charset="0"/>
              <a:cs typeface="Times New Roman" pitchFamily="18" charset="0"/>
            </a:endParaRPr>
          </a:p>
          <a:p>
            <a:pPr>
              <a:buNone/>
            </a:pPr>
            <a:endParaRPr lang="fr-FR" sz="2400" b="1" dirty="0" smtClean="0">
              <a:solidFill>
                <a:schemeClr val="tx2"/>
              </a:solidFill>
              <a:latin typeface="Times New Roman" pitchFamily="18" charset="0"/>
              <a:cs typeface="Times New Roman" pitchFamily="18" charset="0"/>
            </a:endParaRPr>
          </a:p>
          <a:p>
            <a:pPr>
              <a:buNone/>
            </a:pPr>
            <a:endParaRPr lang="fr-FR" sz="2400" b="1" dirty="0" smtClean="0">
              <a:solidFill>
                <a:schemeClr val="tx2"/>
              </a:solidFill>
              <a:latin typeface="Times New Roman" pitchFamily="18" charset="0"/>
              <a:cs typeface="Times New Roman" pitchFamily="18" charset="0"/>
            </a:endParaRPr>
          </a:p>
          <a:p>
            <a:pPr>
              <a:buNone/>
            </a:pPr>
            <a:endParaRPr lang="fr-FR" sz="2400" b="1" dirty="0" smtClean="0">
              <a:solidFill>
                <a:schemeClr val="tx2"/>
              </a:solidFill>
              <a:latin typeface="Times New Roman" pitchFamily="18" charset="0"/>
              <a:cs typeface="Times New Roman" pitchFamily="18" charset="0"/>
            </a:endParaRPr>
          </a:p>
          <a:p>
            <a:pPr>
              <a:buNone/>
            </a:pPr>
            <a:endParaRPr lang="fr-FR" sz="2400" b="1" dirty="0" smtClean="0">
              <a:solidFill>
                <a:schemeClr val="tx2"/>
              </a:solidFill>
              <a:latin typeface="Times New Roman" pitchFamily="18" charset="0"/>
              <a:cs typeface="Times New Roman" pitchFamily="18" charset="0"/>
            </a:endParaRPr>
          </a:p>
          <a:p>
            <a:pPr>
              <a:buNone/>
            </a:pPr>
            <a:endParaRPr lang="fr-FR" sz="2400" b="1" dirty="0" smtClean="0">
              <a:solidFill>
                <a:schemeClr val="tx2"/>
              </a:solidFill>
              <a:latin typeface="Times New Roman" pitchFamily="18" charset="0"/>
              <a:cs typeface="Times New Roman" pitchFamily="18" charset="0"/>
            </a:endParaRPr>
          </a:p>
          <a:p>
            <a:pPr>
              <a:buNone/>
            </a:pPr>
            <a:endParaRPr lang="fr-FR" sz="2400" b="1" dirty="0" smtClean="0">
              <a:solidFill>
                <a:schemeClr val="tx2"/>
              </a:solidFill>
              <a:latin typeface="Times New Roman" pitchFamily="18" charset="0"/>
              <a:cs typeface="Times New Roman" pitchFamily="18" charset="0"/>
            </a:endParaRPr>
          </a:p>
          <a:p>
            <a:pPr>
              <a:buNone/>
            </a:pPr>
            <a:r>
              <a:rPr lang="fr-FR" sz="2400" b="1" dirty="0" smtClean="0">
                <a:solidFill>
                  <a:schemeClr val="tx2"/>
                </a:solidFill>
                <a:latin typeface="Times New Roman" pitchFamily="18" charset="0"/>
                <a:cs typeface="Times New Roman" pitchFamily="18" charset="0"/>
              </a:rPr>
              <a:t>HBPM: </a:t>
            </a:r>
          </a:p>
          <a:p>
            <a:r>
              <a:rPr lang="fr-FR" sz="2400" b="1" dirty="0" smtClean="0">
                <a:latin typeface="Times New Roman" pitchFamily="18" charset="0"/>
                <a:cs typeface="Times New Roman" pitchFamily="18" charset="0"/>
              </a:rPr>
              <a:t>En dehors de leur poids moléculaire plus faible que celui de l'héparine standard, les HBPM ont une activité anti-</a:t>
            </a:r>
            <a:r>
              <a:rPr lang="fr-FR" sz="2400" b="1" dirty="0" err="1" smtClean="0">
                <a:latin typeface="Times New Roman" pitchFamily="18" charset="0"/>
                <a:cs typeface="Times New Roman" pitchFamily="18" charset="0"/>
              </a:rPr>
              <a:t>Xa</a:t>
            </a:r>
            <a:r>
              <a:rPr lang="fr-FR" sz="2400" b="1" dirty="0" smtClean="0">
                <a:latin typeface="Times New Roman" pitchFamily="18" charset="0"/>
                <a:cs typeface="Times New Roman" pitchFamily="18" charset="0"/>
              </a:rPr>
              <a:t> supérieure à celle de l'héparine et une activité anti-</a:t>
            </a:r>
            <a:r>
              <a:rPr lang="fr-FR" sz="2400" b="1" dirty="0" err="1" smtClean="0">
                <a:latin typeface="Times New Roman" pitchFamily="18" charset="0"/>
                <a:cs typeface="Times New Roman" pitchFamily="18" charset="0"/>
              </a:rPr>
              <a:t>IIa</a:t>
            </a:r>
            <a:r>
              <a:rPr lang="fr-FR" sz="2400" b="1" dirty="0" smtClean="0">
                <a:latin typeface="Times New Roman" pitchFamily="18" charset="0"/>
                <a:cs typeface="Times New Roman" pitchFamily="18" charset="0"/>
              </a:rPr>
              <a:t> plus faible. </a:t>
            </a:r>
          </a:p>
          <a:p>
            <a:r>
              <a:rPr lang="fr-FR" sz="2400" b="1" dirty="0" smtClean="0">
                <a:latin typeface="Times New Roman" pitchFamily="18" charset="0"/>
                <a:cs typeface="Times New Roman" pitchFamily="18" charset="0"/>
              </a:rPr>
              <a:t>Les HBPM provoquent moins d'hémorragies et de thrombopénies graves que l'héparine standard</a:t>
            </a:r>
            <a:endParaRPr lang="fr-FR" sz="2400" b="1" dirty="0">
              <a:latin typeface="Times New Roman" pitchFamily="18" charset="0"/>
              <a:cs typeface="Times New Roman" pitchFamily="18" charset="0"/>
            </a:endParaRPr>
          </a:p>
        </p:txBody>
      </p:sp>
      <p:pic>
        <p:nvPicPr>
          <p:cNvPr id="4" name="Image 3" descr="Image katz568.trsp.gif"/>
          <p:cNvPicPr/>
          <p:nvPr/>
        </p:nvPicPr>
        <p:blipFill>
          <a:blip r:embed="rId2" cstate="print"/>
          <a:srcRect/>
          <a:stretch>
            <a:fillRect/>
          </a:stretch>
        </p:blipFill>
        <p:spPr bwMode="auto">
          <a:xfrm>
            <a:off x="428596" y="285728"/>
            <a:ext cx="8072494" cy="25003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normAutofit/>
          </a:bodyPr>
          <a:lstStyle/>
          <a:p>
            <a:pPr>
              <a:buNone/>
            </a:pPr>
            <a:r>
              <a:rPr lang="fr-FR" sz="2400" b="1" dirty="0" smtClean="0">
                <a:solidFill>
                  <a:srgbClr val="FF0000"/>
                </a:solidFill>
                <a:latin typeface="Times New Roman" pitchFamily="18" charset="0"/>
                <a:cs typeface="Times New Roman" pitchFamily="18" charset="0"/>
              </a:rPr>
              <a:t>Propriétés pharmacocinétiques: </a:t>
            </a:r>
          </a:p>
          <a:p>
            <a:pPr>
              <a:buNone/>
            </a:pPr>
            <a:r>
              <a:rPr lang="fr-FR" sz="2400" b="1" dirty="0" smtClean="0">
                <a:latin typeface="Times New Roman" pitchFamily="18" charset="0"/>
                <a:cs typeface="Times New Roman" pitchFamily="18" charset="0"/>
              </a:rPr>
              <a:t>   </a:t>
            </a:r>
          </a:p>
          <a:p>
            <a:r>
              <a:rPr lang="fr-FR" sz="2400" b="1" dirty="0" smtClean="0">
                <a:latin typeface="Times New Roman" pitchFamily="18" charset="0"/>
                <a:cs typeface="Times New Roman" pitchFamily="18" charset="0"/>
              </a:rPr>
              <a:t> L’héparine standard comme les HPBM de par leur structure ne sont pas résorbées par voie digestive. Elles sont administrées soit par voie veineuse (héparine) soit par voie sous cutanée (</a:t>
            </a:r>
            <a:r>
              <a:rPr lang="fr-FR" sz="2400" b="1" dirty="0" err="1" smtClean="0">
                <a:latin typeface="Times New Roman" pitchFamily="18" charset="0"/>
                <a:cs typeface="Times New Roman" pitchFamily="18" charset="0"/>
              </a:rPr>
              <a:t>calciparine</a:t>
            </a:r>
            <a:r>
              <a:rPr lang="fr-FR" sz="2400" b="1" dirty="0" smtClean="0">
                <a:latin typeface="Times New Roman" pitchFamily="18" charset="0"/>
                <a:cs typeface="Times New Roman" pitchFamily="18" charset="0"/>
              </a:rPr>
              <a:t> et HBPM).</a:t>
            </a:r>
          </a:p>
          <a:p>
            <a:pPr>
              <a:buNone/>
            </a:pPr>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La demi-vie de l’héparine est très courte et augmente ainsi avec les fortes doses : elle passe de 30 min à 150 min avec les fortes doses.</a:t>
            </a:r>
            <a:br>
              <a:rPr lang="fr-FR" sz="2400" b="1" dirty="0" smtClean="0">
                <a:latin typeface="Times New Roman" pitchFamily="18" charset="0"/>
                <a:cs typeface="Times New Roman" pitchFamily="18" charset="0"/>
              </a:rPr>
            </a:br>
            <a:r>
              <a:rPr lang="fr-FR" sz="2400" b="1" dirty="0" smtClean="0">
                <a:latin typeface="Times New Roman" pitchFamily="18" charset="0"/>
                <a:cs typeface="Times New Roman" pitchFamily="18" charset="0"/>
              </a:rPr>
              <a:t>L’héparine est éliminée pour une grande part par fixation sur les protéines et les cellules endothéliales et macrophages et pour le reste par élimination rénale.</a:t>
            </a:r>
            <a:endParaRPr lang="fr-FR" sz="2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2241</Words>
  <Application>Microsoft Office PowerPoint</Application>
  <PresentationFormat>Affichage à l'écran (4:3)</PresentationFormat>
  <Paragraphs>291</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Benjamin</cp:lastModifiedBy>
  <cp:revision>197</cp:revision>
  <dcterms:created xsi:type="dcterms:W3CDTF">2012-12-26T11:25:40Z</dcterms:created>
  <dcterms:modified xsi:type="dcterms:W3CDTF">2015-02-24T15:26:12Z</dcterms:modified>
</cp:coreProperties>
</file>