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97" r:id="rId2"/>
    <p:sldId id="257" r:id="rId3"/>
    <p:sldId id="283" r:id="rId4"/>
    <p:sldId id="296" r:id="rId5"/>
    <p:sldId id="259" r:id="rId6"/>
    <p:sldId id="260" r:id="rId7"/>
    <p:sldId id="298" r:id="rId8"/>
    <p:sldId id="299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67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87" r:id="rId26"/>
    <p:sldId id="277" r:id="rId27"/>
    <p:sldId id="288" r:id="rId28"/>
    <p:sldId id="278" r:id="rId29"/>
    <p:sldId id="279" r:id="rId30"/>
    <p:sldId id="289" r:id="rId31"/>
    <p:sldId id="280" r:id="rId32"/>
    <p:sldId id="281" r:id="rId33"/>
    <p:sldId id="291" r:id="rId34"/>
    <p:sldId id="292" r:id="rId35"/>
    <p:sldId id="293" r:id="rId36"/>
    <p:sldId id="294" r:id="rId37"/>
    <p:sldId id="295" r:id="rId38"/>
    <p:sldId id="286" r:id="rId39"/>
    <p:sldId id="290" r:id="rId40"/>
    <p:sldId id="300" r:id="rId4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C9E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AB0A-DBCC-419E-99DC-2A5F109383C6}" type="datetimeFigureOut">
              <a:rPr lang="fr-FR" smtClean="0"/>
              <a:pPr/>
              <a:t>20/10/2014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C5BD-0946-4E3D-A234-4EAAD3A27CA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AB0A-DBCC-419E-99DC-2A5F109383C6}" type="datetimeFigureOut">
              <a:rPr lang="fr-FR" smtClean="0"/>
              <a:pPr/>
              <a:t>20/10/2014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C5BD-0946-4E3D-A234-4EAAD3A27CA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AB0A-DBCC-419E-99DC-2A5F109383C6}" type="datetimeFigureOut">
              <a:rPr lang="fr-FR" smtClean="0"/>
              <a:pPr/>
              <a:t>20/10/2014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C5BD-0946-4E3D-A234-4EAAD3A27CA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AB0A-DBCC-419E-99DC-2A5F109383C6}" type="datetimeFigureOut">
              <a:rPr lang="fr-FR" smtClean="0"/>
              <a:pPr/>
              <a:t>20/10/2014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C5BD-0946-4E3D-A234-4EAAD3A27CA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AB0A-DBCC-419E-99DC-2A5F109383C6}" type="datetimeFigureOut">
              <a:rPr lang="fr-FR" smtClean="0"/>
              <a:pPr/>
              <a:t>20/10/2014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C5BD-0946-4E3D-A234-4EAAD3A27CA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AB0A-DBCC-419E-99DC-2A5F109383C6}" type="datetimeFigureOut">
              <a:rPr lang="fr-FR" smtClean="0"/>
              <a:pPr/>
              <a:t>20/10/2014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C5BD-0946-4E3D-A234-4EAAD3A27CA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AB0A-DBCC-419E-99DC-2A5F109383C6}" type="datetimeFigureOut">
              <a:rPr lang="fr-FR" smtClean="0"/>
              <a:pPr/>
              <a:t>20/10/2014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C5BD-0946-4E3D-A234-4EAAD3A27CA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AB0A-DBCC-419E-99DC-2A5F109383C6}" type="datetimeFigureOut">
              <a:rPr lang="fr-FR" smtClean="0"/>
              <a:pPr/>
              <a:t>20/10/2014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C5BD-0946-4E3D-A234-4EAAD3A27CA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AB0A-DBCC-419E-99DC-2A5F109383C6}" type="datetimeFigureOut">
              <a:rPr lang="fr-FR" smtClean="0"/>
              <a:pPr/>
              <a:t>20/10/2014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C5BD-0946-4E3D-A234-4EAAD3A27CA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AB0A-DBCC-419E-99DC-2A5F109383C6}" type="datetimeFigureOut">
              <a:rPr lang="fr-FR" smtClean="0"/>
              <a:pPr/>
              <a:t>20/10/2014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C5BD-0946-4E3D-A234-4EAAD3A27CA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AB0A-DBCC-419E-99DC-2A5F109383C6}" type="datetimeFigureOut">
              <a:rPr lang="fr-FR" smtClean="0"/>
              <a:pPr/>
              <a:t>20/10/2014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C5BD-0946-4E3D-A234-4EAAD3A27CA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8AB0A-DBCC-419E-99DC-2A5F109383C6}" type="datetimeFigureOut">
              <a:rPr lang="fr-FR" smtClean="0"/>
              <a:pPr/>
              <a:t>20/10/2014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7C5BD-0946-4E3D-A234-4EAAD3A27CA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ransition spd="med">
    <p:checker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28596" y="2357430"/>
            <a:ext cx="8286808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  <a:effectLst>
            <a:outerShdw blurRad="38100" dist="25400" dir="5400000" algn="t" rotWithShape="0">
              <a:srgbClr val="000000">
                <a:alpha val="5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CONDITIONNEMENT DES MÉDICAMENTS</a:t>
            </a:r>
            <a:endParaRPr lang="fr-FR" sz="4000" dirty="0">
              <a:solidFill>
                <a:srgbClr val="00206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143504" y="5000636"/>
            <a:ext cx="2286016" cy="523220"/>
          </a:xfrm>
          <a:prstGeom prst="rect">
            <a:avLst/>
          </a:prstGeom>
          <a:solidFill>
            <a:srgbClr val="00B050"/>
          </a:solidFill>
          <a:effectLst>
            <a:outerShdw blurRad="38100" dist="25400" dir="5400000" algn="t" rotWithShape="0">
              <a:srgbClr val="000000">
                <a:alpha val="5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800" b="1" i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CHIKH</a:t>
            </a:r>
            <a:endParaRPr lang="fr-FR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2857496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II-PRINCIPAUX MATÉRIAUX DE CONDITIONNEMENT</a:t>
            </a:r>
            <a:endParaRPr lang="fr-FR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357166"/>
            <a:ext cx="8429684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 LE VERRE: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fr-FR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COMPOSITION CHIMIQUE: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COMPOSANTS PRINCIPAUX :</a:t>
            </a:r>
          </a:p>
          <a:p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(Si O </a:t>
            </a:r>
            <a:r>
              <a:rPr lang="fr-FR" sz="2400" b="1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b="1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                          </a:t>
            </a:r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(Na</a:t>
            </a:r>
            <a:r>
              <a:rPr lang="fr-FR" sz="2400" b="1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O)</a:t>
            </a:r>
            <a:r>
              <a:rPr lang="fr-FR" sz="2400" b="1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                               </a:t>
            </a:r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(Ca O)</a:t>
            </a:r>
            <a:r>
              <a:rPr lang="fr-FR" sz="2400" b="1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endParaRPr lang="fr-FR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Élément vitrifiant                   Fondant                   Stabilisant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0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COMPOSANTS SECONDAIRES: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Donnent des propriétés particulières:</a:t>
            </a:r>
          </a:p>
          <a:p>
            <a:pPr>
              <a:buFont typeface="Wingdings" pitchFamily="2" charset="2"/>
              <a:buChar char="ü"/>
            </a:pPr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fr-FR" sz="2400" b="1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fr-FR" sz="2400" b="1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:diminue le Coef de dilatation</a:t>
            </a:r>
          </a:p>
          <a:p>
            <a:pPr>
              <a:buFont typeface="Wingdings" pitchFamily="2" charset="2"/>
              <a:buChar char="ü"/>
            </a:pPr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fr-FR" sz="2400" b="1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augmente l’éclat du verre</a:t>
            </a:r>
            <a:endParaRPr lang="fr-FR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Des décolorants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MnO2, oxyde de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Cobalt ou de Nickel.</a:t>
            </a:r>
          </a:p>
          <a:p>
            <a:pPr>
              <a:buFont typeface="Wingdings" pitchFamily="2" charset="2"/>
              <a:buChar char="ü"/>
            </a:pPr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Des colorants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Mn, Ni, Fer.</a:t>
            </a:r>
            <a:endParaRPr lang="fr-FR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 rot="5400000" flipH="1" flipV="1">
            <a:off x="1677967" y="2393149"/>
            <a:ext cx="35798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rot="5400000" flipH="1" flipV="1">
            <a:off x="4178297" y="2393149"/>
            <a:ext cx="35798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5400000" flipH="1" flipV="1">
            <a:off x="6822297" y="239314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000372"/>
            <a:ext cx="2857520" cy="188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5643570" y="4929198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Représentation bidimensionnelle de la silice vitreuse</a:t>
            </a:r>
            <a:endParaRPr lang="fr-FR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428605"/>
            <a:ext cx="857256" cy="196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428604"/>
            <a:ext cx="8286808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fr-FR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PROPRIÉTÉS: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2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PROPRIÉTÉS PHYSIQUES: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Fragilité 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Dépend essentiellement de l’épaisseur du verre et de son Coef de dilatation: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Épaisseur       =&gt; cassure .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Coef de dilatation    =&gt;  cassure 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Transparence: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Permet d’apprécier la limpidité, les changements d’aspect et de couleur.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PAs photosensibles =&gt; verre coloré.</a:t>
            </a:r>
          </a:p>
        </p:txBody>
      </p:sp>
      <p:cxnSp>
        <p:nvCxnSpPr>
          <p:cNvPr id="4" name="Connecteur droit avec flèche 3"/>
          <p:cNvCxnSpPr/>
          <p:nvPr/>
        </p:nvCxnSpPr>
        <p:spPr>
          <a:xfrm rot="5400000" flipH="1" flipV="1">
            <a:off x="2107389" y="3036091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rot="5400000" flipH="1" flipV="1">
            <a:off x="3857620" y="3000372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rot="5400000" flipH="1" flipV="1">
            <a:off x="2928926" y="3714752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rot="5400000" flipH="1" flipV="1">
            <a:off x="4572000" y="3714752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5720" y="285728"/>
            <a:ext cx="8572560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2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PROPRIÉTÉS CHIMIQUES: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Produits organiques, substances sèches, formes semi-solides  sont pratiquement sans action.</a:t>
            </a:r>
          </a:p>
          <a:p>
            <a:pPr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Attaqué par les réactifs minéraux  selon 02 phénomènes:</a:t>
            </a:r>
          </a:p>
          <a:p>
            <a:pPr>
              <a:buFont typeface="Wingdings" pitchFamily="2" charset="2"/>
              <a:buChar char="ü"/>
            </a:pPr>
            <a:r>
              <a:rPr lang="fr-FR" sz="24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Phénomènes d’échange d’ions :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Échange avec les ions  liés à l’oxygène par des liaisons ioniques (Na, k, Ca….)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libération d’alcalis =&gt; redoutables pour les PAs sensibles à l’action des alcalis (papavérine , adrénaline…)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Précipitation de certains solutés 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     Na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HPO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             CaHPO4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     NaHCO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3                                           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fr-FR" sz="2400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4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Phénomènes de destruction de la structure: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Rupture des liaisons Si -O (actions des solutions alcalines surtout).</a:t>
            </a:r>
          </a:p>
          <a:p>
            <a:pPr>
              <a:buFontTx/>
              <a:buChar char="-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714612" y="507207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2714612" y="4714884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èche courbée vers la gauche 17"/>
          <p:cNvSpPr/>
          <p:nvPr/>
        </p:nvSpPr>
        <p:spPr>
          <a:xfrm>
            <a:off x="5429256" y="4643446"/>
            <a:ext cx="214314" cy="2857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Flèche courbée vers la gauche 18"/>
          <p:cNvSpPr/>
          <p:nvPr/>
        </p:nvSpPr>
        <p:spPr>
          <a:xfrm>
            <a:off x="5786446" y="5000636"/>
            <a:ext cx="214314" cy="2857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35716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28596" y="357166"/>
            <a:ext cx="835824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fr-FR" sz="2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DIFFÉRENTS TYPES DE VERRE UTILISÉS EN PHARMACIE: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2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NOTION DE RÉSISTANCE HYDROLYTIQUE:</a:t>
            </a:r>
          </a:p>
          <a:p>
            <a:pPr algn="justLow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Cette résistance hydrolytique est évaluée par le titrage de l’alcalinité relarguée.</a:t>
            </a:r>
          </a:p>
          <a:p>
            <a:pPr>
              <a:buFont typeface="Wingdings" pitchFamily="2" charset="2"/>
              <a:buChar char="q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Selon cette résistance on distingue 04 classes de verre: I.II.III.IV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472" y="1714488"/>
            <a:ext cx="8072494" cy="18573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 C’est la résistance offerte par le verre à la cession de substances minérales solubles dans l’eau, dans des conditions déterminées de contact entre la surface intérieure du récipient ou les grains de verre et l’eau. »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714356"/>
            <a:ext cx="828680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2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LES VERRES DE CLASSE </a:t>
            </a: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fr-FR" sz="22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Verres neutres dans la masse représentés par des verres borosilicatés.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Résistance hydrolytique élevée.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Teneur en alcalis faibles (&lt; 10 %)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Teneurs relativement élevées en 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Anhydride borique ( 5-12%).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Alumine :3-6  %.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Utilisations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récipients pour la plupart des  préparations aqueuses pour usage  parentéral ou non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500042"/>
            <a:ext cx="850112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VERRES DE CLASSE </a:t>
            </a: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fr-FR" sz="2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Verres calcosodique traités en surface en vue d’augmenter leur résistance hydrolytique.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Principe: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Éliminer les ions alcalins de la surface =&gt; reste une couche de silice à la surface.</a:t>
            </a:r>
          </a:p>
          <a:p>
            <a:pPr>
              <a:buFont typeface="Courier New" pitchFamily="49" charset="0"/>
              <a:buChar char="o"/>
            </a:pPr>
            <a:r>
              <a:rPr lang="fr-FR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Exemples 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Traitement à chaud en présence de chlorure de vinyle</a:t>
            </a:r>
          </a:p>
          <a:p>
            <a:pPr>
              <a:buFont typeface="Arial" pitchFamily="34" charset="0"/>
              <a:buChar char="•"/>
            </a:pPr>
            <a:r>
              <a:rPr lang="fr-FR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Utilisations: 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préparations aqueuses acides et neutres pour usage parentérale ou non.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357166"/>
            <a:ext cx="85011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Verres de classe III :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Verre calcosodique de résistance hydrolytique moyenne.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Utilisations: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Préparations  en véhicule non aqueux pour usage parentéral.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Poudres pour usage parentéral.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Préparations pour usage non parentéral.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Verres de classe IV :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Verre calcosodique de faible résistance hydrolytique.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Utilisations: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Préparations solides (comprimés, gélules, granulés…)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Certaines préparations liquides ou semi solides pour usage non parentéral.</a:t>
            </a:r>
          </a:p>
          <a:p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Remarque: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Sauf les récipients de verre de classe I sont réutilisables .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428604"/>
            <a:ext cx="857256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2-LES MATIÈRES PLASTIQUES :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fr-FR" sz="2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STRUCTURE ET COMPOSITION: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Macromolécules de nature organique ayant un poids moléculaire élevé , formés de long chaines de monomères. 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Préparées par polymérisation ou polycondensation.</a:t>
            </a:r>
          </a:p>
          <a:p>
            <a:pPr>
              <a:buFont typeface="Wingdings" pitchFamily="2" charset="2"/>
              <a:buChar char="q"/>
            </a:pPr>
            <a:r>
              <a:rPr lang="fr-F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Polymérisation 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Juxtaposition de molécules identiques possédant des doubles ou des triples liaisons, sans élimination. </a:t>
            </a:r>
          </a:p>
          <a:p>
            <a:pPr>
              <a:buFont typeface="Arial" pitchFamily="34" charset="0"/>
              <a:buChar char="•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polyéthylène (PE) .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Si monomères différents  =&gt; 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copolymérisation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FR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Polycondensation: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succession de différentes réactions chimiques entre deux types de m° bi fonctionnelles ou entre deux fonctions d’une même m°.</a:t>
            </a: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: Diacide + diamine            polyamides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3357554" y="614364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357167"/>
            <a:ext cx="857256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fr-FR" sz="2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ADDITIFS DES MATIERES PLASTIQUES:</a:t>
            </a:r>
          </a:p>
          <a:p>
            <a:pPr>
              <a:buBlip>
                <a:blip r:embed="rId2"/>
              </a:buBlip>
            </a:pPr>
            <a:endParaRPr lang="fr-FR" sz="22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Plastifiants: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Ex: esters de l’acide phtalique; les esters citriques.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Stabilisants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Protection contre les agressions thermique.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Ex: huile de soja époxydée; stéarate de Zn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Antioxydants: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Dérivés phénoliques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Lubrifiants: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Faciliter l’usinage des matières plastiques en poudre et le démoulage des articles finis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Ex: sels d’acide gras; huiles minérales et végétales; cires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428604"/>
            <a:ext cx="850112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PLAN DU COURS:</a:t>
            </a:r>
          </a:p>
          <a:p>
            <a:r>
              <a:rPr lang="fr-FR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I- GÉNÉRALITÉ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DÉFINITION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TYPES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ROLES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CRITÈRES DE QUALITÉ DES MATÉRIAUX ET ARTICLES D’EMBEALLAGE</a:t>
            </a:r>
          </a:p>
          <a:p>
            <a:r>
              <a:rPr lang="fr-FR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II- PRINCIPAUX MATÉRIAUX DE CONDITIONNEMENT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VERRE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MATIÈRES PLASTIQUES: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MATIÈRES THERMOPLASTIQUES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MATIÈRES THERMODURCISSABLES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ÉLASTOMÈRES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MÉTAUX</a:t>
            </a:r>
          </a:p>
          <a:p>
            <a:r>
              <a:rPr lang="fr-FR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III- ESSAIS  GÉNÉRAUX DES MATÉRIAUX DE CONDITIONNEMENT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IDENTIFICATION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ESSAIS MÉCANIQUES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ESSAIS DE PERMÉABILITÉ DES MATIÈRES PLASTIQUES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ESSAIS DE RÉSISTANCE CHIMIQUE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TRANSPARANCE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ESSAIS D’INNOCUITÉ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ESSAIS DE CONSERVATION.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428604"/>
            <a:ext cx="842968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Absorbants du R</a:t>
            </a:r>
            <a:r>
              <a:rPr lang="fr-FR" sz="2400" b="1" u="sng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UV: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Ex: Dérivés de benzophénone.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Substances de charge: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Diminuer le prix de revient 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Augmenter leur résistances aux sollicitations mécaniques.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Ex: silice; poudre d’Al; cellulose.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Pigments et colorants:</a:t>
            </a: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Agents fongicides: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Ex: acide sorbique.</a:t>
            </a: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Agents antistatiques: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Empêcher l’apparition de charge électriques sous l’effet de frottement =&gt; empêcher les poussières  de se coller.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Ex: tensioactifs.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428604"/>
            <a:ext cx="8429684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fr-FR" sz="2400" b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PRINCIPALES MATIÈRES PLASTIQUES UTILISÉES 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2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MATIÈRES THERMOPLASTIQUES:</a:t>
            </a: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Polyéthylène(PE)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Polymère de l’éthylène.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Deux types sont distingués:</a:t>
            </a:r>
          </a:p>
          <a:p>
            <a:pPr>
              <a:buBlip>
                <a:blip r:embed="rId3"/>
              </a:buBlip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Basse densité (BDPE):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Sensible à des T° &gt; 80°C.</a:t>
            </a:r>
          </a:p>
          <a:p>
            <a:pPr>
              <a:buBlip>
                <a:blip r:embed="rId3"/>
              </a:buBlip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Haute densité (HDPE):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Sensible à des T° &gt; 115°C .</a:t>
            </a:r>
          </a:p>
          <a:p>
            <a:pPr>
              <a:buFont typeface="Wingdings" pitchFamily="2" charset="2"/>
              <a:buChar char="§"/>
            </a:pPr>
            <a:r>
              <a:rPr lang="fr-FR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Utilisations: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plus utilisée dans l’emballage. 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Flacons à paroi souple.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Récipients rigides.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Tubes pour comprimés et pour pommades.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Moules emballage pour suppositoires.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Seringues et ampoules auto injectables.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9124" y="1928802"/>
            <a:ext cx="4357718" cy="2286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4429132"/>
            <a:ext cx="1643064" cy="2157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46" y="4429132"/>
            <a:ext cx="15144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1071546"/>
            <a:ext cx="835824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Polypropylène:  (PP)</a:t>
            </a:r>
          </a:p>
          <a:p>
            <a:endParaRPr lang="fr-FR" sz="24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Obtenu par polymérisation du propylène.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Résiste  jusqu’à 150 °C =&gt; stérilisable par la chaleur humide.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Utilisations: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plus utilisé pour les seringues , flacons (sérum)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Film d’emballages en complexe pour stérilisation (PP/PA)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57158" y="428604"/>
            <a:ext cx="835824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Le polychlorure de vinyle (PVC) :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Obtenu par polymérisation du chlorure de vinyle :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fr-FR" sz="2400" b="1" baseline="-25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CH Cl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Rigide  souvent additionné de plastifiants.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Peu perméable à la vapeur d’eau.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Résiste aux :acides concentrés, bases, alcools , graisses, huiles et de nombreux solvants organiques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Gonfle au contact des hydrocarbures aromatiques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Dissous par les esters et les cétones.</a:t>
            </a:r>
          </a:p>
          <a:p>
            <a:pPr>
              <a:buFont typeface="Wingdings" pitchFamily="2" charset="2"/>
              <a:buChar char="§"/>
            </a:pPr>
            <a:r>
              <a:rPr lang="fr-FR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Utilisations: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Réalisation de tube ,sachets, boites et flacons, blisters, 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poches à sang et pour perfusion, </a:t>
            </a:r>
          </a:p>
          <a:p>
            <a:pPr>
              <a:buFont typeface="Wingdings" pitchFamily="2" charset="2"/>
              <a:buChar char="§"/>
            </a:pPr>
            <a:r>
              <a:rPr lang="fr-FR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Remarque: </a:t>
            </a:r>
          </a:p>
          <a:p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PVDC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poly chlorure de vinylidène 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 ( CH</a:t>
            </a:r>
            <a:r>
              <a:rPr lang="fr-FR" sz="2400" b="1" baseline="-25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=CCl</a:t>
            </a:r>
            <a:r>
              <a:rPr lang="fr-FR" sz="2400" b="1" baseline="-25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particulièrement peu perméables aux gaz et à la vapeur d’eau.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642918"/>
            <a:ext cx="85011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Polystyrène: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Obtenu par polymérisation du styrène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400" b="1" baseline="-25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400" b="1" baseline="-25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–CH=CH</a:t>
            </a:r>
            <a:r>
              <a:rPr lang="fr-FR" sz="2400" b="1" baseline="-25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Cout faible.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Non stérilisable.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Fragile.</a:t>
            </a:r>
          </a:p>
          <a:p>
            <a:r>
              <a:rPr lang="fr-FR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Utilisations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boites , tubes rigides et flacons.</a:t>
            </a:r>
          </a:p>
          <a:p>
            <a:r>
              <a:rPr lang="fr-FR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Remarque: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La copolymérisation de ce matériau donne des polystyrènes - choc et polystyrène – chaleur.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500042"/>
            <a:ext cx="85725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Polyamides: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Résultent de la polycondensation soit: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D’un diacide avec une diamine (nylon)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D’un acide aminé 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D’un lactame</a:t>
            </a:r>
          </a:p>
          <a:p>
            <a:r>
              <a:rPr lang="fr-FR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Propriétés: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Bonnes propriétés mécaniques 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Bonne résistance thermique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Imperméables aux odeur et aux gaz.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Permettent le conditionnement sous vide.</a:t>
            </a:r>
          </a:p>
          <a:p>
            <a:endParaRPr lang="fr-FR" sz="2400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357166"/>
            <a:ext cx="528641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200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POLYMÈRES DIVERS:</a:t>
            </a: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Poly téréphtalate d’éthylène (PET):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Utilisé pour la fabrication de flacons pour les formes liquides non parentérales.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Polycarbonate: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Fabrication des seringues , flacons à plasma, biberons incassables.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285992"/>
            <a:ext cx="3422176" cy="15668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857232"/>
            <a:ext cx="15716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285720" y="5072074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Poly </a:t>
            </a:r>
            <a:r>
              <a:rPr lang="fr-FR" sz="24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tétrafluoroéthylène</a:t>
            </a: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(PTFE) ou téflon: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Conditionnement du sang et pour les cathéter.</a:t>
            </a:r>
          </a:p>
          <a:p>
            <a:endParaRPr lang="fr-FR" sz="2400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86439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Dérivés cellulosiques: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Cellophane, nitrocellulose, et l’acétate de cellulose. 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Utilisés surtout sous forme de films d’emballage, suremballage et fardelage.</a:t>
            </a:r>
          </a:p>
          <a:p>
            <a:pPr>
              <a:buFont typeface="Wingdings" pitchFamily="2" charset="2"/>
              <a:buChar char="§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Silicones: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Obtenus par polycondensation d’un monomère, le silane – diol,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Sont utilisées surtout pour le bouchage : résistent à l’oxydation, stables thermiquement, hydrofuges.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Siliconnage des récipients de verre. 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/>
          </a:p>
        </p:txBody>
      </p:sp>
      <p:pic>
        <p:nvPicPr>
          <p:cNvPr id="3" name="Imag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4429132"/>
            <a:ext cx="342902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357166"/>
            <a:ext cx="850112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MATIÈRES THERMODURCISSABLES:</a:t>
            </a: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Phénoplastes: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Polycondensation des phénols et des aldéhydes.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Aminoplastes: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Polycondensations d’aldéhydes et d’amines.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Accessoires d’emballage pour le bouchage.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Polyesters: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Action des diacides sur des polyalcools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Bonne résistance chimique et mécanique  =&gt; Revêtement protecteurs. 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428604"/>
            <a:ext cx="85011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3-ELASTOMÈRES: (CAOUTCHOUCS)</a:t>
            </a:r>
          </a:p>
          <a:p>
            <a:pPr algn="ctr"/>
            <a:endParaRPr lang="fr-FR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Composés organiques de structure macromoléculaire caractérisés par un haut degré d’</a:t>
            </a:r>
            <a:r>
              <a:rPr lang="fr-FR" sz="2400" b="1" u="sng" dirty="0" smtClean="0">
                <a:latin typeface="Times New Roman" pitchFamily="18" charset="0"/>
                <a:cs typeface="Times New Roman" pitchFamily="18" charset="0"/>
              </a:rPr>
              <a:t>élasticité</a:t>
            </a:r>
            <a:r>
              <a:rPr lang="fr-FR" sz="2400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Utilisés pour la confection des dispositifs de bouchage ,tétines, pistons obturateurs de seringues… 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03 types:</a:t>
            </a:r>
          </a:p>
          <a:p>
            <a:pPr>
              <a:buFont typeface="Wingdings" pitchFamily="2" charset="2"/>
              <a:buChar char="v"/>
            </a:pPr>
            <a:r>
              <a:rPr lang="fr-FR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Caoutchouc naturel: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Extrait du latex  de certaines espèces végétales  ( hévéas ,ficus ) 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Formé d’unités d’isoprène polymérisées.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357694"/>
            <a:ext cx="27146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ZoneTexte 26"/>
          <p:cNvSpPr txBox="1"/>
          <p:nvPr/>
        </p:nvSpPr>
        <p:spPr>
          <a:xfrm>
            <a:off x="2786050" y="585789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Isoprène</a:t>
            </a:r>
            <a:endParaRPr lang="fr-FR" sz="2400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3000372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I- GÉNÉRALITÉS:</a:t>
            </a:r>
            <a:endParaRPr lang="fr-FR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500042"/>
            <a:ext cx="84296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Caoutchoucs synthétiques: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plus résistants au vieillissement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Plus imperméables aux gaz et à la vapeur d’eau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Ex: caoutchouc de butyle ,chlorobutyle et nitrile</a:t>
            </a:r>
          </a:p>
          <a:p>
            <a:pPr>
              <a:buFont typeface="Wingdings" pitchFamily="2" charset="2"/>
              <a:buChar char="v"/>
            </a:pPr>
            <a:r>
              <a:rPr lang="fr-FR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Caoutchouc de silicones:</a:t>
            </a:r>
          </a:p>
          <a:p>
            <a:pPr>
              <a:buFont typeface="Wingdings" pitchFamily="2" charset="2"/>
              <a:buChar char="v"/>
            </a:pPr>
            <a:endParaRPr lang="fr-FR" sz="24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polymères  diméthylsiloxane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Stable à la chaleur et au froid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Hydrophobe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Perméable aux gaz et à la vapeur d’eau</a:t>
            </a:r>
          </a:p>
          <a:p>
            <a:endParaRPr lang="fr-FR" sz="2400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428604"/>
            <a:ext cx="835824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4 - MÉTAUX:</a:t>
            </a:r>
          </a:p>
          <a:p>
            <a:r>
              <a:rPr lang="fr-FR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Aluminium: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métal le plus utilisé dans les emballages.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Ils possèdent les qualités suivantes: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Légèreté.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Résistance relativement satisfaisante à l’oxydation.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Etanchéité aux odeurs et aux gaz.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Opacité.</a:t>
            </a:r>
          </a:p>
          <a:p>
            <a:pPr>
              <a:buFont typeface="Wingdings" pitchFamily="2" charset="2"/>
              <a:buChar char="§"/>
            </a:pPr>
            <a:r>
              <a:rPr lang="fr-FR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Utilisation: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Conditionnements pressurisés.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Seul ou en complexe  sous forme de blistères pour les formes orales solides.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Moules pour suppositoires.</a:t>
            </a:r>
          </a:p>
          <a:p>
            <a:r>
              <a:rPr lang="fr-FR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Autres métaux: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Peu utilisé.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Étain, plomb , acier inoxydable.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1472" y="2643182"/>
            <a:ext cx="80724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III- ESSAIS  GÉNÉRAUX DES MATÉRIAUX DE CONDITIONNEMENT</a:t>
            </a:r>
          </a:p>
          <a:p>
            <a:endParaRPr lang="fr-FR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8572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 IDENTIFICATION:</a:t>
            </a:r>
          </a:p>
          <a:p>
            <a:endParaRPr lang="fr-FR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L’identification des constituants des matières plastiques et élastomères est complexe.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Le dosage et l’identification des éléments minéraux se font après  calcination.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Identification des Adjuvants organiques: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Effectuée sur des extraits avec de l’eau pure, acide ou alcaline ou avec des solvants organiques par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spectrographie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( UV , IR) ou par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chromatographie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500042"/>
            <a:ext cx="87154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 ESSAIS MÉCANIQUES:</a:t>
            </a:r>
          </a:p>
          <a:p>
            <a:endParaRPr lang="fr-FR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OBJECTIF: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vérifier que le conditionnement est apte à protéger le médicament 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u="sng" dirty="0" smtClean="0">
                <a:latin typeface="Times New Roman" pitchFamily="18" charset="0"/>
                <a:cs typeface="Times New Roman" pitchFamily="18" charset="0"/>
              </a:rPr>
              <a:t>A` titre d’exemple: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Des essais de traction et d’allongement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Des essais de résistance au déchirement, à l’éclatement, aux chocs, à l’écrasement.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Essai de dureté.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Essai de perçage pour les fermetures des préparations injectables.</a:t>
            </a:r>
          </a:p>
          <a:p>
            <a:pPr>
              <a:buFontTx/>
              <a:buChar char="-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428604"/>
            <a:ext cx="8572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 ESSAIS DE PERMÉABILITÉ DES MATIÈRES PLASTIQUES:</a:t>
            </a: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Perméabilité à la vapeur d’eau:</a:t>
            </a:r>
          </a:p>
          <a:p>
            <a:pPr>
              <a:buFont typeface="Arial" pitchFamily="34" charset="0"/>
              <a:buChar char="•"/>
            </a:pP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Méthode gravimétrique: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Mesure du poids du récipient avant et après exposition à un atmosphère humide.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Cas d’un récipient: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Mettre dans le récipient à tester un produit avide d’eau ( gel de silice, CaCl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Cas d’un film: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Mettre le  CaCl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dans une capsule d’Al.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Placé le film à étudier sur la capsule en assurant son étanchéité par un joint de cire.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282" y="642918"/>
            <a:ext cx="87154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Perméabilité aux gaz </a:t>
            </a:r>
            <a:r>
              <a:rPr lang="fr-FR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 O</a:t>
            </a:r>
            <a:r>
              <a:rPr lang="fr-FR" sz="2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fr-FR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CO</a:t>
            </a:r>
            <a:r>
              <a:rPr lang="fr-FR" sz="24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fr-FR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air):</a:t>
            </a: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Mesure de la différence de  pression à l’aide d’un manomètre. 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Perméabilité aux principes volatils</a:t>
            </a:r>
            <a:r>
              <a:rPr lang="fr-FR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:(solvants, essences…):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Détermination de perte de poids en fonction du temps du récipient dans lequel ont été placées les substances volatiles.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Perméabilité aux liquides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Perte de masse après avoir fait subir au contenant et à son contenu des variations de pression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357166"/>
            <a:ext cx="86439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4 -ESSAIS DE RÉSISTANCE CHIMIQUES:</a:t>
            </a:r>
          </a:p>
          <a:p>
            <a:endParaRPr lang="fr-FR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Objectif: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Prévoir la tendance des matériaux de conditionnement à donner lieu à  des phénomènes de décharge 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Principe: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Mettre  un liquide (eau , solvants) en contact direct avec le récipient à étudier à T° donnée puis analyser le liquide en vue de mettre en évidence  d’éventuelles substances passées en solution.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357166"/>
            <a:ext cx="80724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5- TRANSPARENCE: </a:t>
            </a: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Objectif: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Vérifier que la transparence du matériau permet le contrôle de limpidité ou bien au contraire s’assurer qu’il protège le produit contre les radiations lumineuses (cas des récipients colorés).</a:t>
            </a: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Exemple</a:t>
            </a:r>
            <a:r>
              <a:rPr lang="fr-FR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transmission de la lumière pour les récipients de verre coloré: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Essai réalisé sur des fragments de récipients brisés.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Mesure de transmittance dans la région spectrale [290- 450] nm à l’aide d’un spectrophotomètre.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500042"/>
            <a:ext cx="86439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6- ESSAIS D’INNOCUITÉ:</a:t>
            </a:r>
          </a:p>
          <a:p>
            <a:pPr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Essai de tolérance locale.</a:t>
            </a:r>
          </a:p>
          <a:p>
            <a:pPr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Essai de cytotoxicité: sur cultures des cellules fibroblastiques.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7- ESSAIS DE CONSERVATION (STABILITÉ):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Exposer le médicament sous son emballage prévu pour sa commercialisation à des conditions climatiques variées et vérifier que sa qualité est conservée.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500042"/>
            <a:ext cx="6000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 DÉFINITION:</a:t>
            </a:r>
          </a:p>
          <a:p>
            <a:pPr algn="ctr"/>
            <a:endParaRPr lang="fr-FR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u="sng" dirty="0" smtClean="0">
                <a:latin typeface="Times New Roman" pitchFamily="18" charset="0"/>
                <a:cs typeface="Times New Roman" pitchFamily="18" charset="0"/>
              </a:rPr>
              <a:t>Le conditionnement:</a:t>
            </a:r>
          </a:p>
          <a:p>
            <a:endParaRPr lang="fr-FR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Ensemble des articles  entourant la forme pharmaceutique depuis sa fabrication jusqu’à son utilisation= emballage.</a:t>
            </a:r>
          </a:p>
          <a:p>
            <a:pPr>
              <a:buFont typeface="Wingdings" pitchFamily="2" charset="2"/>
              <a:buChar char="v"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Opération  complémentaire de mise en forme.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357430"/>
            <a:ext cx="2079628" cy="192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28604"/>
            <a:ext cx="227035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4500570"/>
            <a:ext cx="19431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14348" y="2428868"/>
            <a:ext cx="7643866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b="1" dirty="0" smtClean="0"/>
              <a:t>MERCI DE VOTRE ATTENTION </a:t>
            </a:r>
            <a:endParaRPr lang="fr-FR" sz="4800" b="1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14282" y="785794"/>
            <a:ext cx="857256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2 - TYPES</a:t>
            </a:r>
          </a:p>
          <a:p>
            <a:pPr algn="just"/>
            <a:endParaRPr lang="fr-FR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02 types, le plus souvent associé l’un à l’autre: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 CONDITIONNEMENT PRIMAIRE:</a:t>
            </a:r>
          </a:p>
          <a:p>
            <a:pPr algn="just"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Élément en contact direct avec la forme pharmaceutique.</a:t>
            </a: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Exemples: Blistères, ampoules, flacons..</a:t>
            </a:r>
          </a:p>
          <a:p>
            <a:pPr algn="just"/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 CONDITIONNEMENT SECONDAIRE:</a:t>
            </a:r>
          </a:p>
          <a:p>
            <a:pPr algn="just"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Elément contenant le conditionnement primaire .</a:t>
            </a:r>
          </a:p>
          <a:p>
            <a:pPr algn="just"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Sans contact direct avec la forme pharmaceutique.</a:t>
            </a:r>
          </a:p>
          <a:p>
            <a:pPr algn="just"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plus souvent constitué d’une boite cartonnée.</a:t>
            </a:r>
          </a:p>
          <a:p>
            <a:pPr algn="just"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Renferme la notice  et peut contenir des accessoires (cuillères , compte goutte…)</a:t>
            </a:r>
          </a:p>
          <a:p>
            <a:pPr algn="just"/>
            <a:endParaRPr lang="fr-FR" dirty="0" smtClean="0"/>
          </a:p>
          <a:p>
            <a:pPr algn="just"/>
            <a:endParaRPr lang="fr-FR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357166"/>
            <a:ext cx="864399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3- RÔLES:</a:t>
            </a:r>
          </a:p>
          <a:p>
            <a:pPr algn="ctr"/>
            <a:endParaRPr lang="fr-FR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RÔLE DE PROTECTION:</a:t>
            </a:r>
          </a:p>
          <a:p>
            <a:pPr>
              <a:buFont typeface="Wingdings" pitchFamily="2" charset="2"/>
              <a:buChar char="q"/>
            </a:pPr>
            <a:endParaRPr lang="fr-FR" sz="24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Protéger  le médicament jusqu’au moment de l’utilisation contre: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les agressions extérieurs: </a:t>
            </a:r>
          </a:p>
          <a:p>
            <a:pPr lvl="1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Humidité, </a:t>
            </a:r>
          </a:p>
          <a:p>
            <a:pPr lvl="1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lumière ,</a:t>
            </a:r>
          </a:p>
          <a:p>
            <a:pPr lvl="1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air, 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Contaminations biologiques.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Dommages physiques</a:t>
            </a:r>
          </a:p>
          <a:p>
            <a:pPr>
              <a:buFont typeface="Wingdings" pitchFamily="2" charset="2"/>
              <a:buChar char="v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Contrefaçons 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714356"/>
            <a:ext cx="85725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RÔLE FONCTIONNEL:</a:t>
            </a:r>
          </a:p>
          <a:p>
            <a:endParaRPr lang="fr-FR" sz="24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Faciliter l’emploi.</a:t>
            </a:r>
          </a:p>
          <a:p>
            <a:pPr lvl="1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Seringue graduée en unité de masse corporelle</a:t>
            </a:r>
          </a:p>
          <a:p>
            <a:pPr lvl="1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Calendrier .</a:t>
            </a:r>
          </a:p>
          <a:p>
            <a:pPr lvl="1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Stylos injecteurs d’insuline . 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Intervenir dans son efficacité:</a:t>
            </a:r>
          </a:p>
          <a:p>
            <a:pPr lvl="1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Masque naso- buccal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Augmenter la sécurité de son utilisation.</a:t>
            </a:r>
          </a:p>
          <a:p>
            <a:pPr lvl="1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« Conditionnement à sécurité enfant »( presser et tourner)</a:t>
            </a:r>
          </a:p>
          <a:p>
            <a:pPr lvl="1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Dispositifs de fermeture inviolable.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785794"/>
            <a:ext cx="8715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RÔLE D’IDENTIFICATION ET D’INFORMATION:</a:t>
            </a:r>
          </a:p>
          <a:p>
            <a:endParaRPr lang="fr-FR" sz="24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Etiquetage : nom commercial ,DCI ,dosage ,voie d’administration, n lot, DDF,DDP…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Notice: indications, effets indésirables, mode d’emploi, précautions à prendre</a:t>
            </a:r>
            <a:endParaRPr lang="fr-FR" sz="2400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571480"/>
            <a:ext cx="83582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4 - CRITÈRES DE QUALITÉ DES MATÉRIAUX ET ARTICLES D’EMBEALLAGE: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Résistance physique suffisante.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Peu encombrant que possible.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Imperméabilité aux constituants du médicament.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Imperméabilité aux agents extérieurs.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Inertie chimique vis-à-vis du contenu.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Innocuité  absolue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L’aptitude à se prêter aux divers traitements industriels  (moulage à chaud, thermosoudage, …).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Le prix de revient doit être relativement bas</a:t>
            </a:r>
            <a:r>
              <a:rPr lang="fr-FR" sz="2400" dirty="0" smtClean="0"/>
              <a:t>.</a:t>
            </a:r>
            <a:endParaRPr lang="fr-FR" sz="2400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18030</TotalTime>
  <Words>2355</Words>
  <Application>Microsoft Office PowerPoint</Application>
  <PresentationFormat>Affichage à l'écran (4:3)</PresentationFormat>
  <Paragraphs>391</Paragraphs>
  <Slides>40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4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Conditionnement des médicaments</dc:title>
  <dc:creator>hamid</dc:creator>
  <cp:lastModifiedBy>hamid</cp:lastModifiedBy>
  <cp:revision>227</cp:revision>
  <dcterms:created xsi:type="dcterms:W3CDTF">2012-09-30T07:38:31Z</dcterms:created>
  <dcterms:modified xsi:type="dcterms:W3CDTF">2014-10-20T08:54:46Z</dcterms:modified>
</cp:coreProperties>
</file>